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306" r:id="rId3"/>
    <p:sldId id="257" r:id="rId4"/>
    <p:sldId id="258" r:id="rId5"/>
    <p:sldId id="259" r:id="rId6"/>
    <p:sldId id="260" r:id="rId7"/>
    <p:sldId id="261" r:id="rId8"/>
    <p:sldId id="262" r:id="rId9"/>
    <p:sldId id="263" r:id="rId10"/>
    <p:sldId id="264" r:id="rId11"/>
    <p:sldId id="265" r:id="rId12"/>
    <p:sldId id="266" r:id="rId13"/>
    <p:sldId id="267" r:id="rId14"/>
    <p:sldId id="30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308" r:id="rId33"/>
    <p:sldId id="288" r:id="rId34"/>
    <p:sldId id="289" r:id="rId35"/>
    <p:sldId id="303" r:id="rId36"/>
    <p:sldId id="290" r:id="rId37"/>
    <p:sldId id="292" r:id="rId38"/>
    <p:sldId id="294" r:id="rId39"/>
    <p:sldId id="295" r:id="rId40"/>
    <p:sldId id="296" r:id="rId41"/>
    <p:sldId id="297" r:id="rId42"/>
    <p:sldId id="298" r:id="rId43"/>
    <p:sldId id="299" r:id="rId44"/>
    <p:sldId id="300" r:id="rId45"/>
    <p:sldId id="301" r:id="rId46"/>
    <p:sldId id="302" r:id="rId47"/>
    <p:sldId id="286" r:id="rId48"/>
    <p:sldId id="305"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0" autoAdjust="0"/>
    <p:restoredTop sz="94660"/>
  </p:normalViewPr>
  <p:slideViewPr>
    <p:cSldViewPr>
      <p:cViewPr varScale="1">
        <p:scale>
          <a:sx n="60" d="100"/>
          <a:sy n="60" d="100"/>
        </p:scale>
        <p:origin x="-9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DC686-A6C0-4BC2-8049-2831FA67A445}" type="datetimeFigureOut">
              <a:rPr lang="en-CA" smtClean="0"/>
              <a:pPr/>
              <a:t>16/02/2012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C0678F-3D6E-47F3-88CE-9191BBF8E3D2}"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2FC0678F-3D6E-47F3-88CE-9191BBF8E3D2}" type="slidenum">
              <a:rPr lang="en-CA" smtClean="0"/>
              <a:pPr/>
              <a:t>22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Something we have become very aware</a:t>
            </a:r>
            <a:r>
              <a:rPr lang="en-US" baseline="0" dirty="0" smtClean="0"/>
              <a:t> of is how community oriented NSEMO is.</a:t>
            </a:r>
            <a:endParaRPr lang="en-US" dirty="0" smtClean="0"/>
          </a:p>
          <a:p>
            <a:pPr marL="171450" indent="-171450">
              <a:buFontTx/>
              <a:buChar char="-"/>
            </a:pPr>
            <a:r>
              <a:rPr lang="en-US" dirty="0" smtClean="0"/>
              <a:t>As you know,</a:t>
            </a:r>
            <a:r>
              <a:rPr lang="en-US" baseline="0" dirty="0" smtClean="0"/>
              <a:t> we were unfortunately unable to include the North Shore News as a potential action item.</a:t>
            </a:r>
          </a:p>
          <a:p>
            <a:pPr marL="171450" indent="-171450">
              <a:buFontTx/>
              <a:buChar char="-"/>
            </a:pPr>
            <a:r>
              <a:rPr lang="en-US" baseline="0" dirty="0" smtClean="0"/>
              <a:t>However we hope it is successful in getting people to register (We are aware that an article was also published last year).</a:t>
            </a:r>
          </a:p>
          <a:p>
            <a:pPr marL="171450" indent="-171450">
              <a:buFontTx/>
              <a:buChar char="-"/>
            </a:pPr>
            <a:endParaRPr lang="en-US" baseline="0" dirty="0" smtClean="0"/>
          </a:p>
          <a:p>
            <a:pPr marL="171450" indent="-171450">
              <a:buFontTx/>
              <a:buChar char="-"/>
            </a:pPr>
            <a:r>
              <a:rPr lang="en-US" baseline="0" dirty="0" smtClean="0"/>
              <a:t>Back to schools!</a:t>
            </a:r>
            <a:endParaRPr lang="en-US" dirty="0" smtClean="0"/>
          </a:p>
          <a:p>
            <a:pPr marL="171450" indent="-171450">
              <a:buFontTx/>
              <a:buChar char="-"/>
            </a:pPr>
            <a:r>
              <a:rPr lang="en-US" dirty="0" smtClean="0"/>
              <a:t>Schools</a:t>
            </a:r>
            <a:r>
              <a:rPr lang="en-US" baseline="0" dirty="0" smtClean="0"/>
              <a:t> are often the core of a community.</a:t>
            </a:r>
          </a:p>
          <a:p>
            <a:pPr marL="171450" indent="-171450">
              <a:buFontTx/>
              <a:buChar char="-"/>
            </a:pPr>
            <a:r>
              <a:rPr lang="en-US" baseline="0" dirty="0" smtClean="0"/>
              <a:t>I have found in the past that school administrations are usually interested in these sort of things.</a:t>
            </a:r>
          </a:p>
          <a:p>
            <a:pPr marL="171450" indent="-171450">
              <a:buFontTx/>
              <a:buChar char="-"/>
            </a:pPr>
            <a:endParaRPr lang="en-US" baseline="0" dirty="0" smtClean="0"/>
          </a:p>
          <a:p>
            <a:pPr marL="171450" indent="-171450">
              <a:buFontTx/>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862C87-E93D-3047-8B0E-FEF8E73CE28C}" type="slidenum">
              <a:rPr lang="en-US" smtClean="0"/>
              <a:pPr/>
              <a:t>33</a:t>
            </a:fld>
            <a:endParaRPr lang="en-US"/>
          </a:p>
        </p:txBody>
      </p:sp>
    </p:spTree>
    <p:extLst>
      <p:ext uri="{BB962C8B-B14F-4D97-AF65-F5344CB8AC3E}">
        <p14:creationId xmlns:p14="http://schemas.microsoft.com/office/powerpoint/2010/main" xmlns="" val="53587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Very large population of children on the North Shore.</a:t>
            </a:r>
          </a:p>
          <a:p>
            <a:pPr marL="171450" indent="-171450">
              <a:buFontTx/>
              <a:buChar char="-"/>
            </a:pPr>
            <a:r>
              <a:rPr lang="en-US" baseline="0" dirty="0" smtClean="0"/>
              <a:t>I w</a:t>
            </a:r>
            <a:r>
              <a:rPr lang="en-US" dirty="0" smtClean="0"/>
              <a:t>orked for the </a:t>
            </a:r>
            <a:r>
              <a:rPr lang="en-US" dirty="0" err="1" smtClean="0"/>
              <a:t>EURekA</a:t>
            </a:r>
            <a:r>
              <a:rPr lang="en-US" dirty="0" smtClean="0"/>
              <a:t>! Science</a:t>
            </a:r>
            <a:r>
              <a:rPr lang="en-US" baseline="0" dirty="0" smtClean="0"/>
              <a:t> program in Kamloops, and out of town registration was lower than usual.</a:t>
            </a:r>
          </a:p>
          <a:p>
            <a:pPr marL="171450" indent="-171450">
              <a:buFontTx/>
              <a:buChar char="-"/>
            </a:pPr>
            <a:r>
              <a:rPr lang="en-US" b="1" i="1" baseline="0" dirty="0" smtClean="0"/>
              <a:t>Explain </a:t>
            </a:r>
            <a:r>
              <a:rPr lang="en-US" b="1" i="1" baseline="0" dirty="0" err="1" smtClean="0"/>
              <a:t>EUReKA</a:t>
            </a:r>
            <a:r>
              <a:rPr lang="en-US" b="1" i="1" baseline="0" dirty="0" smtClean="0"/>
              <a:t>! and travel camps</a:t>
            </a:r>
          </a:p>
          <a:p>
            <a:pPr marL="171450" indent="-171450">
              <a:buFontTx/>
              <a:buChar char="-"/>
            </a:pPr>
            <a:r>
              <a:rPr lang="en-US" b="0" i="0" baseline="0" dirty="0" smtClean="0"/>
              <a:t>Smaller communities are less aware of these kinds of programs.</a:t>
            </a:r>
          </a:p>
          <a:p>
            <a:pPr marL="171450" indent="-171450">
              <a:buFontTx/>
              <a:buChar char="-"/>
            </a:pPr>
            <a:r>
              <a:rPr lang="en-US" b="0" i="0" baseline="0" dirty="0" smtClean="0"/>
              <a:t>My dad is an Assistant Superintendent in Kamloops, they published notices in all the school newsletters.</a:t>
            </a:r>
          </a:p>
          <a:p>
            <a:pPr marL="171450" indent="-171450">
              <a:buFontTx/>
              <a:buChar char="-"/>
            </a:pPr>
            <a:r>
              <a:rPr lang="en-US" b="0" i="0" baseline="0" dirty="0" smtClean="0"/>
              <a:t>Travel camp registration improved significantly (I don’t have empirical data).</a:t>
            </a:r>
          </a:p>
          <a:p>
            <a:pPr marL="171450" indent="-171450">
              <a:buFontTx/>
              <a:buChar char="-"/>
            </a:pPr>
            <a:endParaRPr lang="en-US" b="0" i="0" baseline="0" dirty="0" smtClean="0"/>
          </a:p>
          <a:p>
            <a:pPr marL="171450" indent="-171450">
              <a:buFontTx/>
              <a:buChar char="-"/>
            </a:pPr>
            <a:r>
              <a:rPr lang="en-US" b="0" i="0" baseline="0" dirty="0" smtClean="0"/>
              <a:t>Nobody is more concerned about a child’s safety than their parents!</a:t>
            </a:r>
          </a:p>
          <a:p>
            <a:pPr marL="171450" indent="-171450">
              <a:buFontTx/>
              <a:buChar char="-"/>
            </a:pPr>
            <a:r>
              <a:rPr lang="en-US" b="0" i="0" baseline="0" dirty="0" smtClean="0"/>
              <a:t>They would be very inclined to register their child’s cell phone, as well as their own.</a:t>
            </a:r>
          </a:p>
          <a:p>
            <a:pPr marL="171450" indent="-171450">
              <a:buFontTx/>
              <a:buChar char="-"/>
            </a:pPr>
            <a:r>
              <a:rPr lang="en-US" b="0" i="0" baseline="0" dirty="0" smtClean="0"/>
              <a:t>West Vancouver assistant superintendent Dave </a:t>
            </a:r>
            <a:r>
              <a:rPr lang="en-US" b="0" i="0" baseline="0" dirty="0" err="1" smtClean="0"/>
              <a:t>Eberwein</a:t>
            </a:r>
            <a:r>
              <a:rPr lang="en-US" b="0" i="0" baseline="0" dirty="0" smtClean="0"/>
              <a:t> has already said he would gladly include a notice about Rapid Notify in their school newsletters.</a:t>
            </a:r>
          </a:p>
          <a:p>
            <a:pPr marL="171450" indent="-171450">
              <a:buFontTx/>
              <a:buChar char="-"/>
            </a:pPr>
            <a:endParaRPr lang="en-US" b="0" i="0" dirty="0"/>
          </a:p>
        </p:txBody>
      </p:sp>
      <p:sp>
        <p:nvSpPr>
          <p:cNvPr id="4" name="Slide Number Placeholder 3"/>
          <p:cNvSpPr>
            <a:spLocks noGrp="1"/>
          </p:cNvSpPr>
          <p:nvPr>
            <p:ph type="sldNum" sz="quarter" idx="10"/>
          </p:nvPr>
        </p:nvSpPr>
        <p:spPr/>
        <p:txBody>
          <a:bodyPr/>
          <a:lstStyle/>
          <a:p>
            <a:fld id="{68862C87-E93D-3047-8B0E-FEF8E73CE28C}" type="slidenum">
              <a:rPr lang="en-US" smtClean="0"/>
              <a:pPr/>
              <a:t>34</a:t>
            </a:fld>
            <a:endParaRPr lang="en-US"/>
          </a:p>
        </p:txBody>
      </p:sp>
    </p:spTree>
    <p:extLst>
      <p:ext uri="{BB962C8B-B14F-4D97-AF65-F5344CB8AC3E}">
        <p14:creationId xmlns:p14="http://schemas.microsoft.com/office/powerpoint/2010/main" xmlns="" val="341375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University</a:t>
            </a:r>
            <a:r>
              <a:rPr lang="en-US" baseline="0" dirty="0" smtClean="0"/>
              <a:t> students often forgo the use of landlines, and instead keep only cellphones.</a:t>
            </a:r>
          </a:p>
          <a:p>
            <a:pPr marL="628650" lvl="1" indent="-171450">
              <a:buFontTx/>
              <a:buChar char="-"/>
            </a:pPr>
            <a:r>
              <a:rPr lang="en-US" baseline="0" dirty="0" smtClean="0"/>
              <a:t>This was a major component of the North Shore News Article.</a:t>
            </a:r>
          </a:p>
          <a:p>
            <a:pPr marL="171450" indent="-171450">
              <a:buFontTx/>
              <a:buChar char="-"/>
            </a:pPr>
            <a:r>
              <a:rPr lang="en-US" dirty="0" smtClean="0"/>
              <a:t>The</a:t>
            </a:r>
            <a:r>
              <a:rPr lang="en-US" baseline="0" dirty="0" smtClean="0"/>
              <a:t> university would constitute a large part of that demographic.</a:t>
            </a:r>
          </a:p>
          <a:p>
            <a:pPr marL="171450" indent="-171450">
              <a:buFontTx/>
              <a:buChar char="-"/>
            </a:pPr>
            <a:r>
              <a:rPr lang="en-US" baseline="0" dirty="0" smtClean="0"/>
              <a:t>Universities often host a variety of publications</a:t>
            </a:r>
          </a:p>
          <a:p>
            <a:pPr marL="628650" lvl="1" indent="-171450">
              <a:buFontTx/>
              <a:buChar char="-"/>
            </a:pPr>
            <a:r>
              <a:rPr lang="en-US" baseline="0" dirty="0" smtClean="0"/>
              <a:t>Usually student run, with not a lot to write about!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8862C87-E93D-3047-8B0E-FEF8E73CE28C}" type="slidenum">
              <a:rPr lang="en-US" smtClean="0"/>
              <a:pPr/>
              <a:t>36</a:t>
            </a:fld>
            <a:endParaRPr lang="en-US"/>
          </a:p>
        </p:txBody>
      </p:sp>
    </p:spTree>
    <p:extLst>
      <p:ext uri="{BB962C8B-B14F-4D97-AF65-F5344CB8AC3E}">
        <p14:creationId xmlns:p14="http://schemas.microsoft.com/office/powerpoint/2010/main" xmlns="" val="120395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2/16/2012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2/16/2012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2/16/2012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2/16/2012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2/16/2012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2/16/2012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2/16/2012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2/16/2012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2/16/2012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bclaws.ca/EPLibraries/bclaws_new/document/LOC/freeside/--%20F%20--/Freedom%20of%20Information%20and%20Protection%20of%20Privacy%20Act%20RSBC%201996%20c.%20165/00_Act/96165_01.xml#part1" TargetMode="External"/><Relationship Id="rId2" Type="http://schemas.openxmlformats.org/officeDocument/2006/relationships/hyperlink" Target="http://www.cio.gov.bc.ca/local/cio/priv_leg/documents/foippa/usa_patriot_qa.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hyperlink" Target="http://www.bclaws.ca/EPLibraries/bclaws_new/document/LOC/freeside/--%20F%20--/Freedom%20of%20Information%20and%20Protection%20of%20Privacy%20Act%20RSBC%201996%20c.%20165/00_Act/96165_07.xml"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nsemo.org/content.asp?chapterID=2&amp;subchapterID=44&amp;pageID=165"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cio.gov.bc.ca/cio/priv_leg/foippa/guides_forms/privacy_practices.pag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rapidnotify.com/privacy.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cio.gov.bc.ca/cio/priv_leg/foippa/contracting/ppsindex.pag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cio.gov.bc.ca/cio/priv_leg/foippa/guides_forms/privacy_practices.pag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hyperlink" Target="http://www.urbancowboy.ca/2011/11/07/new-network-puts-megaphone-on-rural-ontario/" TargetMode="External"/><Relationship Id="rId13" Type="http://schemas.openxmlformats.org/officeDocument/2006/relationships/hyperlink" Target="http://blog.jokeroo.com/2011/05/11/the-funtheory-fun-can-change-life-for-the-better/" TargetMode="External"/><Relationship Id="rId18" Type="http://schemas.openxmlformats.org/officeDocument/2006/relationships/hyperlink" Target="http://www.marymaden.com/Newspapers_In_Education.htm" TargetMode="External"/><Relationship Id="rId26" Type="http://schemas.openxmlformats.org/officeDocument/2006/relationships/hyperlink" Target="http://www.facebook.com/pages/West-Vancouver-School-District/103459136305" TargetMode="External"/><Relationship Id="rId3" Type="http://schemas.openxmlformats.org/officeDocument/2006/relationships/hyperlink" Target="http://www.clker.com/clipart-tango-face-wink.html" TargetMode="External"/><Relationship Id="rId21" Type="http://schemas.openxmlformats.org/officeDocument/2006/relationships/hyperlink" Target="http://www.iconspedia.com/icon/television-icon-19995.html" TargetMode="External"/><Relationship Id="rId7" Type="http://schemas.openxmlformats.org/officeDocument/2006/relationships/hyperlink" Target="http://everwrite.com/content-strategy-101-understanding-content-types/" TargetMode="External"/><Relationship Id="rId12" Type="http://schemas.openxmlformats.org/officeDocument/2006/relationships/hyperlink" Target="http://www.tgdaily.com/software-brief/56902-firefox-may-soon-nix-http-from-url-bar" TargetMode="External"/><Relationship Id="rId17" Type="http://schemas.openxmlformats.org/officeDocument/2006/relationships/hyperlink" Target="http://www.mjcog.com/volunteer.html" TargetMode="External"/><Relationship Id="rId25" Type="http://schemas.openxmlformats.org/officeDocument/2006/relationships/hyperlink" Target="http://performancepyramid.muohio.edu:8081/Motivation/Motivation-in-Elementary.html" TargetMode="External"/><Relationship Id="rId33" Type="http://schemas.openxmlformats.org/officeDocument/2006/relationships/hyperlink" Target="http://en.wikipedia.org/wiki/File:Seal_malibu_ca.png" TargetMode="External"/><Relationship Id="rId2" Type="http://schemas.openxmlformats.org/officeDocument/2006/relationships/hyperlink" Target="http://i-must-try-harder.blogspot.com/2011/07/beginning-of-answer.html" TargetMode="External"/><Relationship Id="rId16" Type="http://schemas.openxmlformats.org/officeDocument/2006/relationships/hyperlink" Target="http://unplugged.rcrwireless.com/index.php/20101111/news/5092/youtube-now-processing-35-hours-of-video-every-minute/attachment/youtube-logo2/" TargetMode="External"/><Relationship Id="rId20" Type="http://schemas.openxmlformats.org/officeDocument/2006/relationships/hyperlink" Target="http://dryicons.com/icon/minimalistica-icons/newsletter/" TargetMode="External"/><Relationship Id="rId29" Type="http://schemas.openxmlformats.org/officeDocument/2006/relationships/hyperlink" Target="http://www.christchurchstellarton.ca/" TargetMode="External"/><Relationship Id="rId1" Type="http://schemas.openxmlformats.org/officeDocument/2006/relationships/slideLayout" Target="../slideLayouts/slideLayout2.xml"/><Relationship Id="rId6" Type="http://schemas.openxmlformats.org/officeDocument/2006/relationships/hyperlink" Target="http://anonyminality.wordpress.com/tag/donuts/" TargetMode="External"/><Relationship Id="rId11" Type="http://schemas.openxmlformats.org/officeDocument/2006/relationships/hyperlink" Target="http://socialmediatoday.com/ginidietrich/283740/building-your-online-community" TargetMode="External"/><Relationship Id="rId24" Type="http://schemas.openxmlformats.org/officeDocument/2006/relationships/hyperlink" Target="http://www.ecampusnews.com/technologies/small-campuses-focus-on-retaining-students/" TargetMode="External"/><Relationship Id="rId32" Type="http://schemas.openxmlformats.org/officeDocument/2006/relationships/hyperlink" Target="http://www.tigard-or.gov/" TargetMode="External"/><Relationship Id="rId5" Type="http://schemas.openxmlformats.org/officeDocument/2006/relationships/hyperlink" Target="http://www.geek.com/articles/geek-cetera/social-media-explained-with-donuts-20120210/" TargetMode="External"/><Relationship Id="rId15" Type="http://schemas.openxmlformats.org/officeDocument/2006/relationships/hyperlink" Target="http://www.hdicon.com/vector-logos/twitter-square/" TargetMode="External"/><Relationship Id="rId23" Type="http://schemas.openxmlformats.org/officeDocument/2006/relationships/hyperlink" Target="http://anubisza.deviantart.com/art/Simple-Cellphone-Clipart-123637133" TargetMode="External"/><Relationship Id="rId28" Type="http://schemas.openxmlformats.org/officeDocument/2006/relationships/hyperlink" Target="http://www.stay.com/vancouver/entertainment/8223/vancouver-east-cultural-centre/" TargetMode="External"/><Relationship Id="rId10" Type="http://schemas.openxmlformats.org/officeDocument/2006/relationships/hyperlink" Target="http://www.clker.com/clipart-rss-feed.html" TargetMode="External"/><Relationship Id="rId19" Type="http://schemas.openxmlformats.org/officeDocument/2006/relationships/hyperlink" Target="http://mysleeptalkinghusband.wordpress.com/2012/01/16/x-marks-the-spot/" TargetMode="External"/><Relationship Id="rId31" Type="http://schemas.openxmlformats.org/officeDocument/2006/relationships/hyperlink" Target="http://www.ci.hutchinson.mn.us/" TargetMode="External"/><Relationship Id="rId4" Type="http://schemas.openxmlformats.org/officeDocument/2006/relationships/hyperlink" Target="http://plancast.com/twitter" TargetMode="External"/><Relationship Id="rId9" Type="http://schemas.openxmlformats.org/officeDocument/2006/relationships/hyperlink" Target="http://www.clker.com/clipart-entertainment-digital-camera-still.html" TargetMode="External"/><Relationship Id="rId14" Type="http://schemas.openxmlformats.org/officeDocument/2006/relationships/hyperlink" Target="http://www.copyblogger.com/facebook-features-2011/" TargetMode="External"/><Relationship Id="rId22" Type="http://schemas.openxmlformats.org/officeDocument/2006/relationships/hyperlink" Target="http://www.fireworks4weddings.co.uk/service" TargetMode="External"/><Relationship Id="rId27" Type="http://schemas.openxmlformats.org/officeDocument/2006/relationships/hyperlink" Target="http://www.sunpeaksresort.com/capilano/" TargetMode="External"/><Relationship Id="rId30" Type="http://schemas.openxmlformats.org/officeDocument/2006/relationships/hyperlink" Target="http://thinkd2c.wordpress.com/2011/05/09/qr-code-summer-its-just-a-flesh-woun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76288"/>
            <a:ext cx="8603456" cy="1470025"/>
          </a:xfrm>
        </p:spPr>
        <p:txBody>
          <a:bodyPr/>
          <a:lstStyle/>
          <a:p>
            <a:r>
              <a:rPr lang="en-CA" dirty="0" smtClean="0"/>
              <a:t>North Shore Rapid Response</a:t>
            </a:r>
            <a:endParaRPr lang="en-CA" dirty="0"/>
          </a:p>
        </p:txBody>
      </p:sp>
      <p:sp>
        <p:nvSpPr>
          <p:cNvPr id="3" name="Subtitle 2"/>
          <p:cNvSpPr>
            <a:spLocks noGrp="1"/>
          </p:cNvSpPr>
          <p:nvPr>
            <p:ph type="subTitle" idx="1"/>
          </p:nvPr>
        </p:nvSpPr>
        <p:spPr/>
        <p:txBody>
          <a:bodyPr>
            <a:normAutofit/>
          </a:bodyPr>
          <a:lstStyle/>
          <a:p>
            <a:r>
              <a:rPr lang="en-CA" dirty="0" smtClean="0"/>
              <a:t>Reviews and Better Marketing Ideas</a:t>
            </a:r>
          </a:p>
          <a:p>
            <a:endParaRPr lang="en-CA" dirty="0" smtClean="0"/>
          </a:p>
          <a:p>
            <a:r>
              <a:rPr lang="en-CA" dirty="0" smtClean="0"/>
              <a:t>UBC Civil 202</a:t>
            </a:r>
            <a:endParaRPr lang="en-CA" dirty="0"/>
          </a:p>
        </p:txBody>
      </p:sp>
      <p:sp>
        <p:nvSpPr>
          <p:cNvPr id="4" name="Rectangle 3"/>
          <p:cNvSpPr/>
          <p:nvPr/>
        </p:nvSpPr>
        <p:spPr>
          <a:xfrm>
            <a:off x="304800" y="5867400"/>
            <a:ext cx="5867400" cy="646331"/>
          </a:xfrm>
          <a:prstGeom prst="rect">
            <a:avLst/>
          </a:prstGeom>
        </p:spPr>
        <p:txBody>
          <a:bodyPr wrap="square">
            <a:spAutoFit/>
          </a:bodyPr>
          <a:lstStyle/>
          <a:p>
            <a:r>
              <a:rPr lang="en-CA" dirty="0" smtClean="0"/>
              <a:t>Laura Bickford, Luke </a:t>
            </a:r>
            <a:r>
              <a:rPr lang="en-CA" dirty="0" err="1" smtClean="0"/>
              <a:t>deBruijn</a:t>
            </a:r>
            <a:r>
              <a:rPr lang="en-CA" dirty="0" smtClean="0"/>
              <a:t>, Angie </a:t>
            </a:r>
            <a:r>
              <a:rPr lang="en-CA" dirty="0" err="1" smtClean="0"/>
              <a:t>Smythe</a:t>
            </a:r>
            <a:r>
              <a:rPr lang="en-CA" dirty="0" smtClean="0"/>
              <a:t>, </a:t>
            </a:r>
          </a:p>
          <a:p>
            <a:r>
              <a:rPr lang="en-CA" dirty="0" smtClean="0"/>
              <a:t>Erika </a:t>
            </a:r>
            <a:r>
              <a:rPr lang="en-CA" dirty="0" err="1" smtClean="0"/>
              <a:t>Tuomi</a:t>
            </a:r>
            <a:r>
              <a:rPr lang="en-CA" dirty="0" smtClean="0"/>
              <a:t>, </a:t>
            </a:r>
            <a:r>
              <a:rPr lang="en-CA" dirty="0" err="1" smtClean="0"/>
              <a:t>Surabhi</a:t>
            </a:r>
            <a:r>
              <a:rPr lang="en-CA" dirty="0" smtClean="0"/>
              <a:t> Prasad and Jennifer Law </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Encourage Traffic to Your Social Media Sites</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err="1" smtClean="0"/>
              <a:t>Facebook</a:t>
            </a:r>
            <a:r>
              <a:rPr lang="en-US" dirty="0" smtClean="0"/>
              <a:t> and Twitter logo placement</a:t>
            </a:r>
          </a:p>
          <a:p>
            <a:r>
              <a:rPr lang="en-US" dirty="0" smtClean="0"/>
              <a:t>Install Social Plug-Ins</a:t>
            </a:r>
          </a:p>
          <a:p>
            <a:r>
              <a:rPr lang="en-US" dirty="0" smtClean="0"/>
              <a:t>Use QR codes</a:t>
            </a:r>
          </a:p>
        </p:txBody>
      </p:sp>
      <p:pic>
        <p:nvPicPr>
          <p:cNvPr id="38914" name="Picture 2" descr="image of facebook logo"/>
          <p:cNvPicPr>
            <a:picLocks noChangeAspect="1" noChangeArrowheads="1"/>
          </p:cNvPicPr>
          <p:nvPr/>
        </p:nvPicPr>
        <p:blipFill>
          <a:blip r:embed="rId2" cstate="print"/>
          <a:srcRect/>
          <a:stretch>
            <a:fillRect/>
          </a:stretch>
        </p:blipFill>
        <p:spPr bwMode="auto">
          <a:xfrm>
            <a:off x="4114800" y="4267200"/>
            <a:ext cx="2352675" cy="2352676"/>
          </a:xfrm>
          <a:prstGeom prst="rect">
            <a:avLst/>
          </a:prstGeom>
          <a:noFill/>
        </p:spPr>
      </p:pic>
      <p:pic>
        <p:nvPicPr>
          <p:cNvPr id="38918" name="Picture 6" descr="http://www.hdicon.com/wp-content/uploads/2010/04/Twitter_square.png"/>
          <p:cNvPicPr>
            <a:picLocks noChangeAspect="1" noChangeArrowheads="1"/>
          </p:cNvPicPr>
          <p:nvPr/>
        </p:nvPicPr>
        <p:blipFill>
          <a:blip r:embed="rId3" cstate="print"/>
          <a:srcRect/>
          <a:stretch>
            <a:fillRect/>
          </a:stretch>
        </p:blipFill>
        <p:spPr bwMode="auto">
          <a:xfrm>
            <a:off x="6477000" y="4191000"/>
            <a:ext cx="2857500" cy="2857500"/>
          </a:xfrm>
          <a:prstGeom prst="rect">
            <a:avLst/>
          </a:prstGeom>
          <a:noFill/>
        </p:spPr>
      </p:pic>
      <p:pic>
        <p:nvPicPr>
          <p:cNvPr id="44034" name="Picture 2" descr="http://thinkd2c.files.wordpress.com/2011/05/qrcode_wwd.png"/>
          <p:cNvPicPr>
            <a:picLocks noChangeAspect="1" noChangeArrowheads="1"/>
          </p:cNvPicPr>
          <p:nvPr/>
        </p:nvPicPr>
        <p:blipFill>
          <a:blip r:embed="rId4" cstate="print"/>
          <a:srcRect/>
          <a:stretch>
            <a:fillRect/>
          </a:stretch>
        </p:blipFill>
        <p:spPr bwMode="auto">
          <a:xfrm>
            <a:off x="685800" y="4419600"/>
            <a:ext cx="2057400" cy="2057400"/>
          </a:xfrm>
          <a:prstGeom prst="rect">
            <a:avLst/>
          </a:prstGeom>
          <a:noFill/>
        </p:spPr>
      </p:pic>
    </p:spTree>
    <p:extLst>
      <p:ext uri="{BB962C8B-B14F-4D97-AF65-F5344CB8AC3E}">
        <p14:creationId xmlns:p14="http://schemas.microsoft.com/office/powerpoint/2010/main" xmlns="" val="110098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8918"/>
                                        </p:tgtEl>
                                        <p:attrNameLst>
                                          <p:attrName>style.visibility</p:attrName>
                                        </p:attrNameLst>
                                      </p:cBhvr>
                                      <p:to>
                                        <p:strVal val="visible"/>
                                      </p:to>
                                    </p:set>
                                    <p:anim calcmode="lin" valueType="num">
                                      <p:cBhvr additive="base">
                                        <p:cTn id="17" dur="500" fill="hold"/>
                                        <p:tgtEl>
                                          <p:spTgt spid="38918"/>
                                        </p:tgtEl>
                                        <p:attrNameLst>
                                          <p:attrName>ppt_x</p:attrName>
                                        </p:attrNameLst>
                                      </p:cBhvr>
                                      <p:tavLst>
                                        <p:tav tm="0">
                                          <p:val>
                                            <p:strVal val="#ppt_x"/>
                                          </p:val>
                                        </p:tav>
                                        <p:tav tm="100000">
                                          <p:val>
                                            <p:strVal val="#ppt_x"/>
                                          </p:val>
                                        </p:tav>
                                      </p:tavLst>
                                    </p:anim>
                                    <p:anim calcmode="lin" valueType="num">
                                      <p:cBhvr additive="base">
                                        <p:cTn id="18" dur="500" fill="hold"/>
                                        <p:tgtEl>
                                          <p:spTgt spid="389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8914"/>
                                        </p:tgtEl>
                                        <p:attrNameLst>
                                          <p:attrName>style.visibility</p:attrName>
                                        </p:attrNameLst>
                                      </p:cBhvr>
                                      <p:to>
                                        <p:strVal val="visible"/>
                                      </p:to>
                                    </p:set>
                                    <p:anim calcmode="lin" valueType="num">
                                      <p:cBhvr additive="base">
                                        <p:cTn id="21" dur="500" fill="hold"/>
                                        <p:tgtEl>
                                          <p:spTgt spid="38914"/>
                                        </p:tgtEl>
                                        <p:attrNameLst>
                                          <p:attrName>ppt_x</p:attrName>
                                        </p:attrNameLst>
                                      </p:cBhvr>
                                      <p:tavLst>
                                        <p:tav tm="0">
                                          <p:val>
                                            <p:strVal val="#ppt_x"/>
                                          </p:val>
                                        </p:tav>
                                        <p:tav tm="100000">
                                          <p:val>
                                            <p:strVal val="#ppt_x"/>
                                          </p:val>
                                        </p:tav>
                                      </p:tavLst>
                                    </p:anim>
                                    <p:anim calcmode="lin" valueType="num">
                                      <p:cBhvr additive="base">
                                        <p:cTn id="22"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4034"/>
                                        </p:tgtEl>
                                        <p:attrNameLst>
                                          <p:attrName>style.visibility</p:attrName>
                                        </p:attrNameLst>
                                      </p:cBhvr>
                                      <p:to>
                                        <p:strVal val="visible"/>
                                      </p:to>
                                    </p:set>
                                    <p:anim calcmode="lin" valueType="num">
                                      <p:cBhvr additive="base">
                                        <p:cTn id="37" dur="500" fill="hold"/>
                                        <p:tgtEl>
                                          <p:spTgt spid="44034"/>
                                        </p:tgtEl>
                                        <p:attrNameLst>
                                          <p:attrName>ppt_x</p:attrName>
                                        </p:attrNameLst>
                                      </p:cBhvr>
                                      <p:tavLst>
                                        <p:tav tm="0">
                                          <p:val>
                                            <p:strVal val="#ppt_x"/>
                                          </p:val>
                                        </p:tav>
                                        <p:tav tm="100000">
                                          <p:val>
                                            <p:strVal val="#ppt_x"/>
                                          </p:val>
                                        </p:tav>
                                      </p:tavLst>
                                    </p:anim>
                                    <p:anim calcmode="lin" valueType="num">
                                      <p:cBhvr additive="base">
                                        <p:cTn id="3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Encourage Traffic to Your Social Media Sites</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URL Product Placement</a:t>
            </a:r>
          </a:p>
          <a:p>
            <a:pPr lvl="1"/>
            <a:r>
              <a:rPr lang="en-US" dirty="0" smtClean="0"/>
              <a:t>Email signature</a:t>
            </a:r>
          </a:p>
          <a:p>
            <a:pPr lvl="1"/>
            <a:r>
              <a:rPr lang="en-US" dirty="0" smtClean="0"/>
              <a:t>Business cards</a:t>
            </a:r>
          </a:p>
          <a:p>
            <a:pPr lvl="1"/>
            <a:r>
              <a:rPr lang="en-US" dirty="0" smtClean="0"/>
              <a:t>Personal pages</a:t>
            </a:r>
          </a:p>
          <a:p>
            <a:pPr lvl="1"/>
            <a:r>
              <a:rPr lang="en-US" dirty="0" smtClean="0"/>
              <a:t>At the end of </a:t>
            </a:r>
            <a:r>
              <a:rPr lang="en-US" dirty="0" err="1" smtClean="0"/>
              <a:t>Youtube</a:t>
            </a:r>
            <a:r>
              <a:rPr lang="en-US" dirty="0" smtClean="0"/>
              <a:t> videos</a:t>
            </a:r>
          </a:p>
          <a:p>
            <a:pPr lvl="1"/>
            <a:r>
              <a:rPr lang="en-US" dirty="0" smtClean="0"/>
              <a:t>Ask Fans to put URL on their personal pages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xmlns="" val="116099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Encourage Traffic to Your Social Media Sites</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Tagging</a:t>
            </a:r>
          </a:p>
          <a:p>
            <a:pPr lvl="1"/>
            <a:r>
              <a:rPr lang="en-US" dirty="0" smtClean="0"/>
              <a:t>Tag well trafficked sites in your updates</a:t>
            </a:r>
          </a:p>
          <a:p>
            <a:pPr lvl="2"/>
            <a:r>
              <a:rPr lang="en-US" dirty="0" smtClean="0"/>
              <a:t>“#”</a:t>
            </a:r>
          </a:p>
          <a:p>
            <a:pPr lvl="2"/>
            <a:r>
              <a:rPr lang="en-US" dirty="0" smtClean="0"/>
              <a:t>“@”</a:t>
            </a:r>
          </a:p>
          <a:p>
            <a:pPr lvl="1"/>
            <a:r>
              <a:rPr lang="en-US" dirty="0" smtClean="0"/>
              <a:t>Tag </a:t>
            </a:r>
            <a:r>
              <a:rPr lang="en-US" dirty="0" err="1" smtClean="0"/>
              <a:t>Youtube</a:t>
            </a:r>
            <a:r>
              <a:rPr lang="en-US" dirty="0" smtClean="0"/>
              <a:t> videos</a:t>
            </a:r>
          </a:p>
          <a:p>
            <a:pPr lvl="1"/>
            <a:r>
              <a:rPr lang="en-US" dirty="0" smtClean="0"/>
              <a:t>Tag volunteers in photos</a:t>
            </a:r>
            <a:endParaRPr lang="en-US" dirty="0"/>
          </a:p>
        </p:txBody>
      </p:sp>
      <p:pic>
        <p:nvPicPr>
          <p:cNvPr id="5" name="Picture 2" descr="http://static.unplugged.rcrwireless.com/wp-content/uploads/2010/11/youtube-logo2.jpeg"/>
          <p:cNvPicPr>
            <a:picLocks noChangeAspect="1" noChangeArrowheads="1"/>
          </p:cNvPicPr>
          <p:nvPr/>
        </p:nvPicPr>
        <p:blipFill>
          <a:blip r:embed="rId2" cstate="print"/>
          <a:srcRect/>
          <a:stretch>
            <a:fillRect/>
          </a:stretch>
        </p:blipFill>
        <p:spPr bwMode="auto">
          <a:xfrm>
            <a:off x="6553200" y="3581400"/>
            <a:ext cx="1791752" cy="1266825"/>
          </a:xfrm>
          <a:prstGeom prst="rect">
            <a:avLst/>
          </a:prstGeom>
          <a:noFill/>
        </p:spPr>
      </p:pic>
      <p:pic>
        <p:nvPicPr>
          <p:cNvPr id="36868" name="Picture 4" descr="http://mjcog.com/assets/images/volunteers.gif"/>
          <p:cNvPicPr>
            <a:picLocks noChangeAspect="1" noChangeArrowheads="1"/>
          </p:cNvPicPr>
          <p:nvPr/>
        </p:nvPicPr>
        <p:blipFill>
          <a:blip r:embed="rId3" cstate="print"/>
          <a:srcRect/>
          <a:stretch>
            <a:fillRect/>
          </a:stretch>
        </p:blipFill>
        <p:spPr bwMode="auto">
          <a:xfrm>
            <a:off x="5638800" y="5181600"/>
            <a:ext cx="3048000" cy="1259662"/>
          </a:xfrm>
          <a:prstGeom prst="rect">
            <a:avLst/>
          </a:prstGeom>
          <a:noFill/>
        </p:spPr>
      </p:pic>
    </p:spTree>
    <p:extLst>
      <p:ext uri="{BB962C8B-B14F-4D97-AF65-F5344CB8AC3E}">
        <p14:creationId xmlns:p14="http://schemas.microsoft.com/office/powerpoint/2010/main" xmlns="" val="399100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6868"/>
                                        </p:tgtEl>
                                        <p:attrNameLst>
                                          <p:attrName>style.visibility</p:attrName>
                                        </p:attrNameLst>
                                      </p:cBhvr>
                                      <p:to>
                                        <p:strVal val="visible"/>
                                      </p:to>
                                    </p:set>
                                    <p:anim calcmode="lin" valueType="num">
                                      <p:cBhvr additive="base">
                                        <p:cTn id="35" dur="500" fill="hold"/>
                                        <p:tgtEl>
                                          <p:spTgt spid="36868"/>
                                        </p:tgtEl>
                                        <p:attrNameLst>
                                          <p:attrName>ppt_x</p:attrName>
                                        </p:attrNameLst>
                                      </p:cBhvr>
                                      <p:tavLst>
                                        <p:tav tm="0">
                                          <p:val>
                                            <p:strVal val="#ppt_x"/>
                                          </p:val>
                                        </p:tav>
                                        <p:tav tm="100000">
                                          <p:val>
                                            <p:strVal val="#ppt_x"/>
                                          </p:val>
                                        </p:tav>
                                      </p:tavLst>
                                    </p:anim>
                                    <p:anim calcmode="lin" valueType="num">
                                      <p:cBhvr additive="base">
                                        <p:cTn id="36"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endParaRPr lang="en-US" dirty="0" smtClean="0"/>
          </a:p>
          <a:p>
            <a:r>
              <a:rPr lang="en-US" dirty="0" smtClean="0"/>
              <a:t>Be relevant, interesting </a:t>
            </a:r>
          </a:p>
          <a:p>
            <a:r>
              <a:rPr lang="en-US" dirty="0" smtClean="0"/>
              <a:t>Stay current</a:t>
            </a:r>
          </a:p>
          <a:p>
            <a:r>
              <a:rPr lang="en-US" dirty="0" smtClean="0"/>
              <a:t>Be part of the conversation-either starting it or participating in it</a:t>
            </a:r>
          </a:p>
          <a:p>
            <a:r>
              <a:rPr lang="en-US" dirty="0" smtClean="0"/>
              <a:t>Encourage traffic to your pages</a:t>
            </a:r>
            <a:endParaRPr lang="en-US" dirty="0"/>
          </a:p>
        </p:txBody>
      </p:sp>
    </p:spTree>
    <p:extLst>
      <p:ext uri="{BB962C8B-B14F-4D97-AF65-F5344CB8AC3E}">
        <p14:creationId xmlns:p14="http://schemas.microsoft.com/office/powerpoint/2010/main" xmlns="" val="19832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143000"/>
            <a:ext cx="9144000" cy="2438400"/>
          </a:xfrm>
        </p:spPr>
        <p:txBody>
          <a:bodyPr/>
          <a:lstStyle/>
          <a:p>
            <a:r>
              <a:rPr lang="en-CA" dirty="0" smtClean="0"/>
              <a:t>What are other cities doing?</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Hutchinson, Minnesota</a:t>
            </a:r>
            <a:endParaRPr lang="en-US" dirty="0"/>
          </a:p>
        </p:txBody>
      </p:sp>
      <p:sp>
        <p:nvSpPr>
          <p:cNvPr id="3" name="Subtitle 2"/>
          <p:cNvSpPr>
            <a:spLocks noGrp="1"/>
          </p:cNvSpPr>
          <p:nvPr>
            <p:ph idx="1"/>
          </p:nvPr>
        </p:nvSpPr>
        <p:spPr>
          <a:xfrm>
            <a:off x="457200" y="1882808"/>
            <a:ext cx="8915400" cy="4572000"/>
          </a:xfrm>
        </p:spPr>
        <p:txBody>
          <a:bodyPr>
            <a:normAutofit/>
          </a:bodyPr>
          <a:lstStyle/>
          <a:p>
            <a:pPr algn="l"/>
            <a:r>
              <a:rPr lang="en-US" dirty="0" smtClean="0"/>
              <a:t>Population- 6000</a:t>
            </a:r>
          </a:p>
          <a:p>
            <a:pPr algn="l"/>
            <a:r>
              <a:rPr lang="en-US" dirty="0" smtClean="0"/>
              <a:t>Self-Registrants- 600</a:t>
            </a:r>
          </a:p>
          <a:p>
            <a:endParaRPr lang="en-US" dirty="0" smtClean="0"/>
          </a:p>
          <a:p>
            <a:pPr algn="l"/>
            <a:r>
              <a:rPr lang="en-US" dirty="0" smtClean="0"/>
              <a:t>Preferred Notification </a:t>
            </a:r>
            <a:r>
              <a:rPr lang="en-US" dirty="0" smtClean="0"/>
              <a:t>Method</a:t>
            </a:r>
          </a:p>
          <a:p>
            <a:pPr lvl="1"/>
            <a:r>
              <a:rPr lang="en-US" dirty="0" smtClean="0"/>
              <a:t>Email</a:t>
            </a:r>
          </a:p>
          <a:p>
            <a:pPr lvl="1"/>
            <a:r>
              <a:rPr lang="en-US" dirty="0" smtClean="0"/>
              <a:t>Text</a:t>
            </a:r>
            <a:endParaRPr lang="en-US" dirty="0" smtClean="0"/>
          </a:p>
          <a:p>
            <a:endParaRPr lang="en-US" dirty="0"/>
          </a:p>
          <a:p>
            <a:endParaRPr lang="en-US" dirty="0" smtClean="0"/>
          </a:p>
        </p:txBody>
      </p:sp>
      <p:pic>
        <p:nvPicPr>
          <p:cNvPr id="4" name="Picture 3" descr="Civil 202- Hutchinson logo.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57800" y="4267200"/>
            <a:ext cx="3200400" cy="2269067"/>
          </a:xfrm>
          <a:prstGeom prst="rect">
            <a:avLst/>
          </a:prstGeom>
        </p:spPr>
      </p:pic>
    </p:spTree>
    <p:extLst>
      <p:ext uri="{BB962C8B-B14F-4D97-AF65-F5344CB8AC3E}">
        <p14:creationId xmlns:p14="http://schemas.microsoft.com/office/powerpoint/2010/main" xmlns="" val="106611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Hutchinson, Minnesota</a:t>
            </a:r>
            <a:endParaRPr lang="en-US" dirty="0"/>
          </a:p>
        </p:txBody>
      </p:sp>
      <p:sp>
        <p:nvSpPr>
          <p:cNvPr id="3" name="Subtitle 2"/>
          <p:cNvSpPr>
            <a:spLocks noGrp="1"/>
          </p:cNvSpPr>
          <p:nvPr>
            <p:ph idx="1"/>
          </p:nvPr>
        </p:nvSpPr>
        <p:spPr/>
        <p:txBody>
          <a:bodyPr>
            <a:normAutofit/>
          </a:bodyPr>
          <a:lstStyle/>
          <a:p>
            <a:pPr algn="l"/>
            <a:endParaRPr lang="en-US" dirty="0" smtClean="0"/>
          </a:p>
          <a:p>
            <a:pPr algn="l"/>
            <a:endParaRPr lang="en-US" dirty="0" smtClean="0"/>
          </a:p>
          <a:p>
            <a:pPr algn="l"/>
            <a:r>
              <a:rPr lang="en-US" dirty="0" smtClean="0"/>
              <a:t>Advertising</a:t>
            </a:r>
          </a:p>
          <a:p>
            <a:pPr lvl="1"/>
            <a:r>
              <a:rPr lang="en-US" dirty="0" smtClean="0"/>
              <a:t>council meetings</a:t>
            </a:r>
          </a:p>
          <a:p>
            <a:pPr lvl="1"/>
            <a:r>
              <a:rPr lang="en-US" dirty="0" smtClean="0"/>
              <a:t>Newspapers</a:t>
            </a:r>
            <a:endParaRPr lang="en-US" dirty="0" smtClean="0"/>
          </a:p>
          <a:p>
            <a:pPr lvl="1"/>
            <a:r>
              <a:rPr lang="en-US" dirty="0" smtClean="0"/>
              <a:t>stuffers </a:t>
            </a:r>
            <a:r>
              <a:rPr lang="en-US" dirty="0" smtClean="0"/>
              <a:t>in water bills</a:t>
            </a:r>
          </a:p>
        </p:txBody>
      </p:sp>
      <p:pic>
        <p:nvPicPr>
          <p:cNvPr id="33796" name="Picture 4" descr="http://www.marymaden.com/Newspaper.png"/>
          <p:cNvPicPr>
            <a:picLocks noChangeAspect="1" noChangeArrowheads="1"/>
          </p:cNvPicPr>
          <p:nvPr/>
        </p:nvPicPr>
        <p:blipFill>
          <a:blip r:embed="rId2" cstate="print"/>
          <a:srcRect/>
          <a:stretch>
            <a:fillRect/>
          </a:stretch>
        </p:blipFill>
        <p:spPr bwMode="auto">
          <a:xfrm>
            <a:off x="5410200" y="2286000"/>
            <a:ext cx="3200400" cy="3364945"/>
          </a:xfrm>
          <a:prstGeom prst="rect">
            <a:avLst/>
          </a:prstGeom>
          <a:noFill/>
        </p:spPr>
      </p:pic>
    </p:spTree>
    <p:extLst>
      <p:ext uri="{BB962C8B-B14F-4D97-AF65-F5344CB8AC3E}">
        <p14:creationId xmlns:p14="http://schemas.microsoft.com/office/powerpoint/2010/main" xmlns="" val="109248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3796"/>
                                        </p:tgtEl>
                                        <p:attrNameLst>
                                          <p:attrName>style.visibility</p:attrName>
                                        </p:attrNameLst>
                                      </p:cBhvr>
                                      <p:to>
                                        <p:strVal val="visible"/>
                                      </p:to>
                                    </p:set>
                                    <p:anim calcmode="lin" valueType="num">
                                      <p:cBhvr additive="base">
                                        <p:cTn id="29" dur="500" fill="hold"/>
                                        <p:tgtEl>
                                          <p:spTgt spid="33796"/>
                                        </p:tgtEl>
                                        <p:attrNameLst>
                                          <p:attrName>ppt_x</p:attrName>
                                        </p:attrNameLst>
                                      </p:cBhvr>
                                      <p:tavLst>
                                        <p:tav tm="0">
                                          <p:val>
                                            <p:strVal val="#ppt_x"/>
                                          </p:val>
                                        </p:tav>
                                        <p:tav tm="100000">
                                          <p:val>
                                            <p:strVal val="#ppt_x"/>
                                          </p:val>
                                        </p:tav>
                                      </p:tavLst>
                                    </p:anim>
                                    <p:anim calcmode="lin" valueType="num">
                                      <p:cBhvr additive="base">
                                        <p:cTn id="30"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Hutchinson, Minnesota</a:t>
            </a:r>
            <a:endParaRPr lang="en-US" dirty="0"/>
          </a:p>
        </p:txBody>
      </p:sp>
      <p:sp>
        <p:nvSpPr>
          <p:cNvPr id="3" name="Subtitle 2"/>
          <p:cNvSpPr>
            <a:spLocks noGrp="1"/>
          </p:cNvSpPr>
          <p:nvPr>
            <p:ph idx="1"/>
          </p:nvPr>
        </p:nvSpPr>
        <p:spPr/>
        <p:txBody>
          <a:bodyPr>
            <a:normAutofit/>
          </a:bodyPr>
          <a:lstStyle/>
          <a:p>
            <a:pPr algn="l"/>
            <a:endParaRPr lang="en-US" dirty="0" smtClean="0"/>
          </a:p>
          <a:p>
            <a:pPr algn="l"/>
            <a:endParaRPr lang="en-US" dirty="0" smtClean="0"/>
          </a:p>
          <a:p>
            <a:pPr algn="l"/>
            <a:r>
              <a:rPr lang="en-US" dirty="0" smtClean="0"/>
              <a:t>Social Media </a:t>
            </a:r>
            <a:r>
              <a:rPr lang="en-US" dirty="0" smtClean="0"/>
              <a:t>Usage</a:t>
            </a:r>
          </a:p>
          <a:p>
            <a:pPr lvl="1"/>
            <a:r>
              <a:rPr lang="en-US" dirty="0" smtClean="0"/>
              <a:t>No Twitter</a:t>
            </a:r>
          </a:p>
          <a:p>
            <a:pPr lvl="1"/>
            <a:r>
              <a:rPr lang="en-US" dirty="0" smtClean="0"/>
              <a:t>Inactive </a:t>
            </a:r>
            <a:r>
              <a:rPr lang="en-US" dirty="0" smtClean="0"/>
              <a:t>FB</a:t>
            </a:r>
          </a:p>
          <a:p>
            <a:pPr algn="l"/>
            <a:endParaRPr lang="en-US" dirty="0"/>
          </a:p>
          <a:p>
            <a:endParaRPr lang="en-US" dirty="0" smtClean="0"/>
          </a:p>
        </p:txBody>
      </p:sp>
      <p:pic>
        <p:nvPicPr>
          <p:cNvPr id="32770" name="Picture 2" descr="http://mysleeptalkinghusband.files.wordpress.com/2012/01/x.png"/>
          <p:cNvPicPr>
            <a:picLocks noChangeAspect="1" noChangeArrowheads="1"/>
          </p:cNvPicPr>
          <p:nvPr/>
        </p:nvPicPr>
        <p:blipFill>
          <a:blip r:embed="rId2" cstate="print"/>
          <a:srcRect/>
          <a:stretch>
            <a:fillRect/>
          </a:stretch>
        </p:blipFill>
        <p:spPr bwMode="auto">
          <a:xfrm>
            <a:off x="4876800" y="2590800"/>
            <a:ext cx="3733800" cy="3283170"/>
          </a:xfrm>
          <a:prstGeom prst="rect">
            <a:avLst/>
          </a:prstGeom>
          <a:noFill/>
        </p:spPr>
      </p:pic>
    </p:spTree>
    <p:extLst>
      <p:ext uri="{BB962C8B-B14F-4D97-AF65-F5344CB8AC3E}">
        <p14:creationId xmlns:p14="http://schemas.microsoft.com/office/powerpoint/2010/main" xmlns="" val="27529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2770"/>
                                        </p:tgtEl>
                                        <p:attrNameLst>
                                          <p:attrName>style.visibility</p:attrName>
                                        </p:attrNameLst>
                                      </p:cBhvr>
                                      <p:to>
                                        <p:strVal val="visible"/>
                                      </p:to>
                                    </p:set>
                                    <p:anim calcmode="lin" valueType="num">
                                      <p:cBhvr additive="base">
                                        <p:cTn id="17" dur="500" fill="hold"/>
                                        <p:tgtEl>
                                          <p:spTgt spid="32770"/>
                                        </p:tgtEl>
                                        <p:attrNameLst>
                                          <p:attrName>ppt_x</p:attrName>
                                        </p:attrNameLst>
                                      </p:cBhvr>
                                      <p:tavLst>
                                        <p:tav tm="0">
                                          <p:val>
                                            <p:strVal val="#ppt_x"/>
                                          </p:val>
                                        </p:tav>
                                        <p:tav tm="100000">
                                          <p:val>
                                            <p:strVal val="#ppt_x"/>
                                          </p:val>
                                        </p:tav>
                                      </p:tavLst>
                                    </p:anim>
                                    <p:anim calcmode="lin" valueType="num">
                                      <p:cBhvr additive="base">
                                        <p:cTn id="18" dur="500" fill="hold"/>
                                        <p:tgtEl>
                                          <p:spTgt spid="3277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Tigard, Oregon</a:t>
            </a:r>
            <a:endParaRPr lang="en-US" dirty="0"/>
          </a:p>
        </p:txBody>
      </p:sp>
      <p:sp>
        <p:nvSpPr>
          <p:cNvPr id="3" name="Subtitle 2"/>
          <p:cNvSpPr>
            <a:spLocks noGrp="1"/>
          </p:cNvSpPr>
          <p:nvPr>
            <p:ph idx="1"/>
          </p:nvPr>
        </p:nvSpPr>
        <p:spPr/>
        <p:txBody>
          <a:bodyPr>
            <a:normAutofit/>
          </a:bodyPr>
          <a:lstStyle/>
          <a:p>
            <a:pPr algn="l"/>
            <a:r>
              <a:rPr lang="en-US" dirty="0" smtClean="0"/>
              <a:t>Code-RED</a:t>
            </a:r>
          </a:p>
          <a:p>
            <a:pPr algn="l"/>
            <a:r>
              <a:rPr lang="en-US" dirty="0" smtClean="0"/>
              <a:t>Population- 50,000</a:t>
            </a:r>
          </a:p>
          <a:p>
            <a:pPr algn="l"/>
            <a:r>
              <a:rPr lang="en-US" dirty="0" smtClean="0"/>
              <a:t>Self-Registrants- 12,000*</a:t>
            </a:r>
          </a:p>
          <a:p>
            <a:endParaRPr lang="en-US" dirty="0" smtClean="0"/>
          </a:p>
          <a:p>
            <a:pPr algn="l"/>
            <a:r>
              <a:rPr lang="en-US" dirty="0" smtClean="0"/>
              <a:t>Preferred Notification </a:t>
            </a:r>
            <a:r>
              <a:rPr lang="en-US" dirty="0" smtClean="0"/>
              <a:t>Method</a:t>
            </a:r>
          </a:p>
          <a:p>
            <a:pPr lvl="1"/>
            <a:r>
              <a:rPr lang="en-US" dirty="0" smtClean="0"/>
              <a:t>Text Message</a:t>
            </a:r>
          </a:p>
          <a:p>
            <a:pPr lvl="1"/>
            <a:r>
              <a:rPr lang="en-US" dirty="0" smtClean="0"/>
              <a:t>Email</a:t>
            </a:r>
            <a:r>
              <a:rPr lang="en-US" dirty="0" smtClean="0"/>
              <a:t>*</a:t>
            </a:r>
          </a:p>
          <a:p>
            <a:endParaRPr lang="en-US" dirty="0"/>
          </a:p>
          <a:p>
            <a:endParaRPr lang="en-US" dirty="0" smtClean="0"/>
          </a:p>
        </p:txBody>
      </p:sp>
      <p:pic>
        <p:nvPicPr>
          <p:cNvPr id="4" name="Picture 3" descr="Civil 202- Tigard Logo.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0" y="609600"/>
            <a:ext cx="2282414" cy="2895600"/>
          </a:xfrm>
          <a:prstGeom prst="rect">
            <a:avLst/>
          </a:prstGeom>
        </p:spPr>
      </p:pic>
    </p:spTree>
    <p:extLst>
      <p:ext uri="{BB962C8B-B14F-4D97-AF65-F5344CB8AC3E}">
        <p14:creationId xmlns:p14="http://schemas.microsoft.com/office/powerpoint/2010/main" xmlns="" val="106611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Tigard, Oregon</a:t>
            </a:r>
            <a:endParaRPr lang="en-US" dirty="0"/>
          </a:p>
        </p:txBody>
      </p:sp>
      <p:sp>
        <p:nvSpPr>
          <p:cNvPr id="3" name="Subtitle 2"/>
          <p:cNvSpPr>
            <a:spLocks noGrp="1"/>
          </p:cNvSpPr>
          <p:nvPr>
            <p:ph idx="1"/>
          </p:nvPr>
        </p:nvSpPr>
        <p:spPr/>
        <p:txBody>
          <a:bodyPr>
            <a:normAutofit/>
          </a:bodyPr>
          <a:lstStyle/>
          <a:p>
            <a:pPr algn="l"/>
            <a:r>
              <a:rPr lang="en-US" dirty="0" smtClean="0"/>
              <a:t>Advertising</a:t>
            </a:r>
          </a:p>
          <a:p>
            <a:pPr lvl="1"/>
            <a:r>
              <a:rPr lang="en-US" dirty="0" smtClean="0"/>
              <a:t>Webpage</a:t>
            </a:r>
            <a:endParaRPr lang="en-US" dirty="0" smtClean="0"/>
          </a:p>
          <a:p>
            <a:pPr lvl="1"/>
            <a:r>
              <a:rPr lang="en-US" dirty="0" smtClean="0"/>
              <a:t>monthly newsletter</a:t>
            </a:r>
          </a:p>
          <a:p>
            <a:pPr lvl="1"/>
            <a:r>
              <a:rPr lang="en-US" dirty="0" smtClean="0"/>
              <a:t>local newspaper</a:t>
            </a:r>
          </a:p>
          <a:p>
            <a:pPr lvl="1"/>
            <a:r>
              <a:rPr lang="en-US" dirty="0" smtClean="0"/>
              <a:t>quarterly </a:t>
            </a:r>
            <a:r>
              <a:rPr lang="en-US" dirty="0" smtClean="0"/>
              <a:t>Preparedness Outreach</a:t>
            </a:r>
          </a:p>
          <a:p>
            <a:pPr algn="l"/>
            <a:endParaRPr lang="en-US" dirty="0" smtClean="0"/>
          </a:p>
        </p:txBody>
      </p:sp>
      <p:pic>
        <p:nvPicPr>
          <p:cNvPr id="30722" name="Picture 2" descr="http://a.dryicons.com/images/icon_sets/minimalistica_icons/png/128x128/newsletter.png"/>
          <p:cNvPicPr>
            <a:picLocks noChangeAspect="1" noChangeArrowheads="1"/>
          </p:cNvPicPr>
          <p:nvPr/>
        </p:nvPicPr>
        <p:blipFill>
          <a:blip r:embed="rId2" cstate="print"/>
          <a:srcRect/>
          <a:stretch>
            <a:fillRect/>
          </a:stretch>
        </p:blipFill>
        <p:spPr bwMode="auto">
          <a:xfrm>
            <a:off x="6324600" y="1981200"/>
            <a:ext cx="1219200" cy="1219201"/>
          </a:xfrm>
          <a:prstGeom prst="rect">
            <a:avLst/>
          </a:prstGeom>
          <a:noFill/>
        </p:spPr>
      </p:pic>
    </p:spTree>
    <p:extLst>
      <p:ext uri="{BB962C8B-B14F-4D97-AF65-F5344CB8AC3E}">
        <p14:creationId xmlns:p14="http://schemas.microsoft.com/office/powerpoint/2010/main" xmlns="" val="109248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22"/>
                                        </p:tgtEl>
                                        <p:attrNameLst>
                                          <p:attrName>style.visibility</p:attrName>
                                        </p:attrNameLst>
                                      </p:cBhvr>
                                      <p:to>
                                        <p:strVal val="visible"/>
                                      </p:to>
                                    </p:set>
                                    <p:anim calcmode="lin" valueType="num">
                                      <p:cBhvr additive="base">
                                        <p:cTn id="23" dur="500" fill="hold"/>
                                        <p:tgtEl>
                                          <p:spTgt spid="30722"/>
                                        </p:tgtEl>
                                        <p:attrNameLst>
                                          <p:attrName>ppt_x</p:attrName>
                                        </p:attrNameLst>
                                      </p:cBhvr>
                                      <p:tavLst>
                                        <p:tav tm="0">
                                          <p:val>
                                            <p:strVal val="#ppt_x"/>
                                          </p:val>
                                        </p:tav>
                                        <p:tav tm="100000">
                                          <p:val>
                                            <p:strVal val="#ppt_x"/>
                                          </p:val>
                                        </p:tav>
                                      </p:tavLst>
                                    </p:anim>
                                    <p:anim calcmode="lin" valueType="num">
                                      <p:cBhvr additive="base">
                                        <p:cTn id="24"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a:xfrm>
            <a:off x="304800" y="1524000"/>
            <a:ext cx="8458200" cy="4953000"/>
          </a:xfrm>
        </p:spPr>
        <p:txBody>
          <a:bodyPr>
            <a:normAutofit/>
          </a:bodyPr>
          <a:lstStyle/>
          <a:p>
            <a:r>
              <a:rPr lang="en-CA" dirty="0" smtClean="0"/>
              <a:t>Using social media effectively to market your services</a:t>
            </a:r>
          </a:p>
          <a:p>
            <a:r>
              <a:rPr lang="en-CA" dirty="0" smtClean="0"/>
              <a:t>Encouraging traffic to your social media site</a:t>
            </a:r>
          </a:p>
          <a:p>
            <a:r>
              <a:rPr lang="en-CA" dirty="0" smtClean="0"/>
              <a:t>What are other municipalities doing?</a:t>
            </a:r>
          </a:p>
          <a:p>
            <a:r>
              <a:rPr lang="en-CA" dirty="0" smtClean="0"/>
              <a:t>Utilizing community resources to help your cause</a:t>
            </a:r>
          </a:p>
          <a:p>
            <a:r>
              <a:rPr lang="en-CA" dirty="0" smtClean="0"/>
              <a:t>Legislative requirements</a:t>
            </a:r>
          </a:p>
          <a:p>
            <a:r>
              <a:rPr lang="en-CA" dirty="0" smtClean="0"/>
              <a:t>Conclusion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Tigard, Oregon</a:t>
            </a:r>
            <a:endParaRPr lang="en-US" dirty="0"/>
          </a:p>
        </p:txBody>
      </p:sp>
      <p:sp>
        <p:nvSpPr>
          <p:cNvPr id="3" name="Subtitle 2"/>
          <p:cNvSpPr>
            <a:spLocks noGrp="1"/>
          </p:cNvSpPr>
          <p:nvPr>
            <p:ph idx="1"/>
          </p:nvPr>
        </p:nvSpPr>
        <p:spPr/>
        <p:txBody>
          <a:bodyPr>
            <a:normAutofit/>
          </a:bodyPr>
          <a:lstStyle/>
          <a:p>
            <a:pPr algn="l"/>
            <a:r>
              <a:rPr lang="en-US" dirty="0" smtClean="0"/>
              <a:t>Social Media </a:t>
            </a:r>
            <a:r>
              <a:rPr lang="en-US" dirty="0" smtClean="0"/>
              <a:t>Usage</a:t>
            </a:r>
          </a:p>
          <a:p>
            <a:pPr lvl="1"/>
            <a:r>
              <a:rPr lang="en-US" dirty="0" smtClean="0"/>
              <a:t>No </a:t>
            </a:r>
            <a:r>
              <a:rPr lang="en-US" dirty="0" err="1" smtClean="0"/>
              <a:t>Facebook</a:t>
            </a:r>
            <a:endParaRPr lang="en-US" dirty="0" smtClean="0"/>
          </a:p>
          <a:p>
            <a:pPr lvl="1"/>
            <a:r>
              <a:rPr lang="en-US" dirty="0" smtClean="0"/>
              <a:t>No </a:t>
            </a:r>
            <a:r>
              <a:rPr lang="en-US" dirty="0" smtClean="0"/>
              <a:t>Twitter</a:t>
            </a:r>
            <a:endParaRPr lang="en-US" dirty="0"/>
          </a:p>
          <a:p>
            <a:endParaRPr lang="en-US" dirty="0" smtClean="0"/>
          </a:p>
        </p:txBody>
      </p:sp>
      <p:pic>
        <p:nvPicPr>
          <p:cNvPr id="4" name="Picture 2" descr="http://mysleeptalkinghusband.files.wordpress.com/2012/01/x.png"/>
          <p:cNvPicPr>
            <a:picLocks noChangeAspect="1" noChangeArrowheads="1"/>
          </p:cNvPicPr>
          <p:nvPr/>
        </p:nvPicPr>
        <p:blipFill>
          <a:blip r:embed="rId2" cstate="print"/>
          <a:srcRect/>
          <a:stretch>
            <a:fillRect/>
          </a:stretch>
        </p:blipFill>
        <p:spPr bwMode="auto">
          <a:xfrm>
            <a:off x="4876800" y="2590800"/>
            <a:ext cx="3733800" cy="3283170"/>
          </a:xfrm>
          <a:prstGeom prst="rect">
            <a:avLst/>
          </a:prstGeom>
          <a:noFill/>
        </p:spPr>
      </p:pic>
    </p:spTree>
    <p:extLst>
      <p:ext uri="{BB962C8B-B14F-4D97-AF65-F5344CB8AC3E}">
        <p14:creationId xmlns:p14="http://schemas.microsoft.com/office/powerpoint/2010/main" xmlns="" val="27529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Malibu, California</a:t>
            </a:r>
            <a:endParaRPr lang="en-US" dirty="0"/>
          </a:p>
        </p:txBody>
      </p:sp>
      <p:sp>
        <p:nvSpPr>
          <p:cNvPr id="3" name="Subtitle 2"/>
          <p:cNvSpPr>
            <a:spLocks noGrp="1"/>
          </p:cNvSpPr>
          <p:nvPr>
            <p:ph idx="1"/>
          </p:nvPr>
        </p:nvSpPr>
        <p:spPr>
          <a:xfrm>
            <a:off x="457200" y="2133600"/>
            <a:ext cx="8229600" cy="4572000"/>
          </a:xfrm>
        </p:spPr>
        <p:txBody>
          <a:bodyPr>
            <a:normAutofit/>
          </a:bodyPr>
          <a:lstStyle/>
          <a:p>
            <a:pPr algn="l"/>
            <a:r>
              <a:rPr lang="en-US" dirty="0" smtClean="0"/>
              <a:t>Blackboard Connect Connect-CTY</a:t>
            </a:r>
          </a:p>
          <a:p>
            <a:pPr algn="l"/>
            <a:r>
              <a:rPr lang="en-US" dirty="0" smtClean="0"/>
              <a:t>Population- 13,000</a:t>
            </a:r>
          </a:p>
          <a:p>
            <a:pPr algn="l"/>
            <a:r>
              <a:rPr lang="en-US" dirty="0" smtClean="0"/>
              <a:t>Self-Registrants- 25,000*</a:t>
            </a:r>
          </a:p>
          <a:p>
            <a:endParaRPr lang="en-US" dirty="0" smtClean="0"/>
          </a:p>
          <a:p>
            <a:pPr algn="l"/>
            <a:r>
              <a:rPr lang="en-US" dirty="0" smtClean="0"/>
              <a:t>Preferred Notification Method- Cell Phone</a:t>
            </a:r>
          </a:p>
          <a:p>
            <a:endParaRPr lang="en-US" dirty="0"/>
          </a:p>
          <a:p>
            <a:endParaRPr lang="en-US" dirty="0" smtClean="0"/>
          </a:p>
        </p:txBody>
      </p:sp>
      <p:pic>
        <p:nvPicPr>
          <p:cNvPr id="33794" name="Picture 2" descr="http://upload.wikimedia.org/wikipedia/en/6/6e/Seal_malibu_ca.png"/>
          <p:cNvPicPr>
            <a:picLocks noChangeAspect="1" noChangeArrowheads="1"/>
          </p:cNvPicPr>
          <p:nvPr/>
        </p:nvPicPr>
        <p:blipFill>
          <a:blip r:embed="rId2" cstate="print"/>
          <a:srcRect/>
          <a:stretch>
            <a:fillRect/>
          </a:stretch>
        </p:blipFill>
        <p:spPr bwMode="auto">
          <a:xfrm>
            <a:off x="7010400" y="304800"/>
            <a:ext cx="1676400" cy="1676403"/>
          </a:xfrm>
          <a:prstGeom prst="rect">
            <a:avLst/>
          </a:prstGeom>
          <a:noFill/>
        </p:spPr>
      </p:pic>
    </p:spTree>
    <p:extLst>
      <p:ext uri="{BB962C8B-B14F-4D97-AF65-F5344CB8AC3E}">
        <p14:creationId xmlns:p14="http://schemas.microsoft.com/office/powerpoint/2010/main" xmlns="" val="106611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Malibu, California</a:t>
            </a:r>
            <a:endParaRPr lang="en-US" dirty="0"/>
          </a:p>
        </p:txBody>
      </p:sp>
      <p:sp>
        <p:nvSpPr>
          <p:cNvPr id="3" name="Subtitle 2"/>
          <p:cNvSpPr>
            <a:spLocks noGrp="1"/>
          </p:cNvSpPr>
          <p:nvPr>
            <p:ph idx="1"/>
          </p:nvPr>
        </p:nvSpPr>
        <p:spPr/>
        <p:txBody>
          <a:bodyPr>
            <a:normAutofit/>
          </a:bodyPr>
          <a:lstStyle/>
          <a:p>
            <a:pPr algn="l"/>
            <a:endParaRPr lang="en-US" dirty="0" smtClean="0"/>
          </a:p>
          <a:p>
            <a:pPr algn="l"/>
            <a:r>
              <a:rPr lang="en-US" dirty="0" smtClean="0"/>
              <a:t>Advertising</a:t>
            </a:r>
          </a:p>
          <a:p>
            <a:pPr lvl="1"/>
            <a:r>
              <a:rPr lang="en-US" dirty="0" smtClean="0"/>
              <a:t>link </a:t>
            </a:r>
            <a:r>
              <a:rPr lang="en-US" dirty="0" smtClean="0"/>
              <a:t>on </a:t>
            </a:r>
            <a:r>
              <a:rPr lang="en-US" dirty="0" smtClean="0"/>
              <a:t>website</a:t>
            </a:r>
          </a:p>
          <a:p>
            <a:pPr lvl="1"/>
            <a:r>
              <a:rPr lang="en-US" dirty="0" smtClean="0"/>
              <a:t>Newsletter</a:t>
            </a:r>
            <a:endParaRPr lang="en-US" dirty="0" smtClean="0"/>
          </a:p>
          <a:p>
            <a:pPr lvl="1"/>
            <a:r>
              <a:rPr lang="en-US" dirty="0" smtClean="0"/>
              <a:t>in </a:t>
            </a:r>
            <a:r>
              <a:rPr lang="en-US" dirty="0" smtClean="0"/>
              <a:t>CERT* </a:t>
            </a:r>
            <a:r>
              <a:rPr lang="en-US" dirty="0" smtClean="0"/>
              <a:t>classes</a:t>
            </a:r>
          </a:p>
          <a:p>
            <a:pPr lvl="1"/>
            <a:r>
              <a:rPr lang="en-US" dirty="0" smtClean="0"/>
              <a:t>PSA’s</a:t>
            </a:r>
            <a:endParaRPr lang="en-US" dirty="0" smtClean="0"/>
          </a:p>
          <a:p>
            <a:pPr lvl="1"/>
            <a:r>
              <a:rPr lang="en-US" dirty="0" smtClean="0"/>
              <a:t>televised </a:t>
            </a:r>
            <a:r>
              <a:rPr lang="en-US" dirty="0" smtClean="0"/>
              <a:t>council meetings</a:t>
            </a:r>
          </a:p>
        </p:txBody>
      </p:sp>
      <p:pic>
        <p:nvPicPr>
          <p:cNvPr id="27654" name="Picture 6" descr="http://aux.iconpedia.net/uploads/1524103101646869739.png"/>
          <p:cNvPicPr>
            <a:picLocks noChangeAspect="1" noChangeArrowheads="1"/>
          </p:cNvPicPr>
          <p:nvPr/>
        </p:nvPicPr>
        <p:blipFill>
          <a:blip r:embed="rId3" cstate="print"/>
          <a:srcRect/>
          <a:stretch>
            <a:fillRect/>
          </a:stretch>
        </p:blipFill>
        <p:spPr bwMode="auto">
          <a:xfrm>
            <a:off x="5334000" y="1524000"/>
            <a:ext cx="3048000" cy="3048000"/>
          </a:xfrm>
          <a:prstGeom prst="rect">
            <a:avLst/>
          </a:prstGeom>
          <a:noFill/>
        </p:spPr>
      </p:pic>
    </p:spTree>
    <p:extLst>
      <p:ext uri="{BB962C8B-B14F-4D97-AF65-F5344CB8AC3E}">
        <p14:creationId xmlns:p14="http://schemas.microsoft.com/office/powerpoint/2010/main" xmlns="" val="109248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7654"/>
                                        </p:tgtEl>
                                        <p:attrNameLst>
                                          <p:attrName>style.visibility</p:attrName>
                                        </p:attrNameLst>
                                      </p:cBhvr>
                                      <p:to>
                                        <p:strVal val="visible"/>
                                      </p:to>
                                    </p:set>
                                    <p:anim calcmode="lin" valueType="num">
                                      <p:cBhvr additive="base">
                                        <p:cTn id="41" dur="500" fill="hold"/>
                                        <p:tgtEl>
                                          <p:spTgt spid="27654"/>
                                        </p:tgtEl>
                                        <p:attrNameLst>
                                          <p:attrName>ppt_x</p:attrName>
                                        </p:attrNameLst>
                                      </p:cBhvr>
                                      <p:tavLst>
                                        <p:tav tm="0">
                                          <p:val>
                                            <p:strVal val="#ppt_x"/>
                                          </p:val>
                                        </p:tav>
                                        <p:tav tm="100000">
                                          <p:val>
                                            <p:strVal val="#ppt_x"/>
                                          </p:val>
                                        </p:tav>
                                      </p:tavLst>
                                    </p:anim>
                                    <p:anim calcmode="lin" valueType="num">
                                      <p:cBhvr additive="base">
                                        <p:cTn id="42"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Malibu, California</a:t>
            </a:r>
            <a:endParaRPr lang="en-US" dirty="0"/>
          </a:p>
        </p:txBody>
      </p:sp>
      <p:sp>
        <p:nvSpPr>
          <p:cNvPr id="3" name="Subtitle 2"/>
          <p:cNvSpPr>
            <a:spLocks noGrp="1"/>
          </p:cNvSpPr>
          <p:nvPr>
            <p:ph idx="1"/>
          </p:nvPr>
        </p:nvSpPr>
        <p:spPr/>
        <p:txBody>
          <a:bodyPr>
            <a:normAutofit/>
          </a:bodyPr>
          <a:lstStyle/>
          <a:p>
            <a:pPr algn="l"/>
            <a:r>
              <a:rPr lang="en-US" dirty="0" smtClean="0"/>
              <a:t>Social Media </a:t>
            </a:r>
            <a:r>
              <a:rPr lang="en-US" dirty="0" smtClean="0"/>
              <a:t>Usage</a:t>
            </a:r>
          </a:p>
          <a:p>
            <a:pPr lvl="1"/>
            <a:r>
              <a:rPr lang="en-US" dirty="0" err="1" smtClean="0"/>
              <a:t>Facebook</a:t>
            </a:r>
            <a:endParaRPr lang="en-US" dirty="0" smtClean="0"/>
          </a:p>
          <a:p>
            <a:pPr lvl="1"/>
            <a:r>
              <a:rPr lang="en-US" dirty="0" smtClean="0"/>
              <a:t>Twitter</a:t>
            </a:r>
            <a:endParaRPr lang="en-US" dirty="0" smtClean="0"/>
          </a:p>
          <a:p>
            <a:pPr algn="l">
              <a:buNone/>
            </a:pPr>
            <a:r>
              <a:rPr lang="en-US" dirty="0"/>
              <a:t>	</a:t>
            </a:r>
          </a:p>
          <a:p>
            <a:endParaRPr lang="en-US" dirty="0" smtClean="0"/>
          </a:p>
        </p:txBody>
      </p:sp>
      <p:pic>
        <p:nvPicPr>
          <p:cNvPr id="26628" name="Picture 4" descr="http://www.fireworks4weddings.co.uk/test/wp-content/uploads/2009/11/tick.gif"/>
          <p:cNvPicPr>
            <a:picLocks noChangeAspect="1" noChangeArrowheads="1"/>
          </p:cNvPicPr>
          <p:nvPr/>
        </p:nvPicPr>
        <p:blipFill>
          <a:blip r:embed="rId2" cstate="print"/>
          <a:srcRect/>
          <a:stretch>
            <a:fillRect/>
          </a:stretch>
        </p:blipFill>
        <p:spPr bwMode="auto">
          <a:xfrm>
            <a:off x="4495800" y="2084172"/>
            <a:ext cx="4343400" cy="4773828"/>
          </a:xfrm>
          <a:prstGeom prst="rect">
            <a:avLst/>
          </a:prstGeom>
          <a:noFill/>
        </p:spPr>
      </p:pic>
    </p:spTree>
    <p:extLst>
      <p:ext uri="{BB962C8B-B14F-4D97-AF65-F5344CB8AC3E}">
        <p14:creationId xmlns:p14="http://schemas.microsoft.com/office/powerpoint/2010/main" xmlns="" val="27529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628"/>
                                        </p:tgtEl>
                                        <p:attrNameLst>
                                          <p:attrName>style.visibility</p:attrName>
                                        </p:attrNameLst>
                                      </p:cBhvr>
                                      <p:to>
                                        <p:strVal val="visible"/>
                                      </p:to>
                                    </p:set>
                                    <p:anim calcmode="lin" valueType="num">
                                      <p:cBhvr additive="base">
                                        <p:cTn id="21" dur="500" fill="hold"/>
                                        <p:tgtEl>
                                          <p:spTgt spid="26628"/>
                                        </p:tgtEl>
                                        <p:attrNameLst>
                                          <p:attrName>ppt_x</p:attrName>
                                        </p:attrNameLst>
                                      </p:cBhvr>
                                      <p:tavLst>
                                        <p:tav tm="0">
                                          <p:val>
                                            <p:strVal val="#ppt_x"/>
                                          </p:val>
                                        </p:tav>
                                        <p:tav tm="100000">
                                          <p:val>
                                            <p:strVal val="#ppt_x"/>
                                          </p:val>
                                        </p:tav>
                                      </p:tavLst>
                                    </p:anim>
                                    <p:anim calcmode="lin" valueType="num">
                                      <p:cBhvr additive="base">
                                        <p:cTn id="22"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Guernsey County, Ohio</a:t>
            </a:r>
            <a:endParaRPr lang="en-US" dirty="0"/>
          </a:p>
        </p:txBody>
      </p:sp>
      <p:sp>
        <p:nvSpPr>
          <p:cNvPr id="3" name="Subtitle 2"/>
          <p:cNvSpPr>
            <a:spLocks noGrp="1"/>
          </p:cNvSpPr>
          <p:nvPr>
            <p:ph idx="1"/>
          </p:nvPr>
        </p:nvSpPr>
        <p:spPr/>
        <p:txBody>
          <a:bodyPr>
            <a:normAutofit/>
          </a:bodyPr>
          <a:lstStyle/>
          <a:p>
            <a:endParaRPr lang="en-US" dirty="0" smtClean="0"/>
          </a:p>
          <a:p>
            <a:pPr algn="l"/>
            <a:r>
              <a:rPr lang="en-US" dirty="0" smtClean="0"/>
              <a:t>Population- 40,000</a:t>
            </a:r>
          </a:p>
          <a:p>
            <a:pPr algn="l"/>
            <a:r>
              <a:rPr lang="en-US" dirty="0" smtClean="0"/>
              <a:t>Self-Registrants- 150</a:t>
            </a:r>
          </a:p>
          <a:p>
            <a:endParaRPr lang="en-US" dirty="0" smtClean="0"/>
          </a:p>
          <a:p>
            <a:pPr algn="l"/>
            <a:r>
              <a:rPr lang="en-US" dirty="0" smtClean="0"/>
              <a:t>Preferred Notification </a:t>
            </a:r>
            <a:r>
              <a:rPr lang="en-US" dirty="0" smtClean="0"/>
              <a:t>Method</a:t>
            </a:r>
          </a:p>
          <a:p>
            <a:pPr lvl="1"/>
            <a:r>
              <a:rPr lang="en-US" dirty="0" smtClean="0"/>
              <a:t>Cell </a:t>
            </a:r>
            <a:r>
              <a:rPr lang="en-US" dirty="0" smtClean="0"/>
              <a:t>Phone</a:t>
            </a:r>
          </a:p>
          <a:p>
            <a:endParaRPr lang="en-US" dirty="0"/>
          </a:p>
          <a:p>
            <a:endParaRPr lang="en-US" dirty="0" smtClean="0"/>
          </a:p>
        </p:txBody>
      </p:sp>
      <p:pic>
        <p:nvPicPr>
          <p:cNvPr id="4" name="Picture 3" descr="Civil 202- guernsey logo.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00800" y="2057400"/>
            <a:ext cx="2184400" cy="1841500"/>
          </a:xfrm>
          <a:prstGeom prst="rect">
            <a:avLst/>
          </a:prstGeom>
        </p:spPr>
      </p:pic>
    </p:spTree>
    <p:extLst>
      <p:ext uri="{BB962C8B-B14F-4D97-AF65-F5344CB8AC3E}">
        <p14:creationId xmlns:p14="http://schemas.microsoft.com/office/powerpoint/2010/main" xmlns="" val="26115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Guernsey County, Ohio</a:t>
            </a:r>
            <a:endParaRPr lang="en-US" dirty="0"/>
          </a:p>
        </p:txBody>
      </p:sp>
      <p:sp>
        <p:nvSpPr>
          <p:cNvPr id="3" name="Subtitle 2"/>
          <p:cNvSpPr>
            <a:spLocks noGrp="1"/>
          </p:cNvSpPr>
          <p:nvPr>
            <p:ph idx="1"/>
          </p:nvPr>
        </p:nvSpPr>
        <p:spPr/>
        <p:txBody>
          <a:bodyPr>
            <a:normAutofit/>
          </a:bodyPr>
          <a:lstStyle/>
          <a:p>
            <a:pPr algn="l"/>
            <a:r>
              <a:rPr lang="en-US" dirty="0" smtClean="0"/>
              <a:t>Advertising</a:t>
            </a:r>
          </a:p>
          <a:p>
            <a:pPr lvl="1"/>
            <a:r>
              <a:rPr lang="en-US" dirty="0" smtClean="0"/>
              <a:t>a </a:t>
            </a:r>
            <a:r>
              <a:rPr lang="en-US" dirty="0" smtClean="0"/>
              <a:t>single press-release </a:t>
            </a:r>
            <a:endParaRPr lang="en-US" dirty="0" smtClean="0"/>
          </a:p>
          <a:p>
            <a:pPr lvl="1"/>
            <a:r>
              <a:rPr lang="en-US" dirty="0" smtClean="0"/>
              <a:t>link </a:t>
            </a:r>
            <a:r>
              <a:rPr lang="en-US" dirty="0" smtClean="0"/>
              <a:t>on EMA </a:t>
            </a:r>
            <a:r>
              <a:rPr lang="en-US" dirty="0" smtClean="0"/>
              <a:t>website</a:t>
            </a:r>
          </a:p>
          <a:p>
            <a:pPr lvl="1"/>
            <a:r>
              <a:rPr lang="en-US" dirty="0" smtClean="0"/>
              <a:t>flyers </a:t>
            </a:r>
            <a:r>
              <a:rPr lang="en-US" dirty="0" smtClean="0"/>
              <a:t>in public </a:t>
            </a:r>
            <a:r>
              <a:rPr lang="en-US" dirty="0" smtClean="0"/>
              <a:t>offices</a:t>
            </a:r>
          </a:p>
          <a:p>
            <a:pPr lvl="1"/>
            <a:r>
              <a:rPr lang="en-US" dirty="0" smtClean="0"/>
              <a:t>mentioned </a:t>
            </a:r>
            <a:r>
              <a:rPr lang="en-US" dirty="0" smtClean="0"/>
              <a:t>in public discussion</a:t>
            </a:r>
            <a:endParaRPr lang="en-US" dirty="0"/>
          </a:p>
          <a:p>
            <a:endParaRPr lang="en-US" dirty="0" smtClean="0"/>
          </a:p>
        </p:txBody>
      </p:sp>
    </p:spTree>
    <p:extLst>
      <p:ext uri="{BB962C8B-B14F-4D97-AF65-F5344CB8AC3E}">
        <p14:creationId xmlns:p14="http://schemas.microsoft.com/office/powerpoint/2010/main" xmlns="" val="20207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Guernsey County, Ohio</a:t>
            </a:r>
            <a:endParaRPr lang="en-US" dirty="0"/>
          </a:p>
        </p:txBody>
      </p:sp>
      <p:sp>
        <p:nvSpPr>
          <p:cNvPr id="3" name="Subtitle 2"/>
          <p:cNvSpPr>
            <a:spLocks noGrp="1"/>
          </p:cNvSpPr>
          <p:nvPr>
            <p:ph idx="1"/>
          </p:nvPr>
        </p:nvSpPr>
        <p:spPr/>
        <p:txBody>
          <a:bodyPr>
            <a:normAutofit/>
          </a:bodyPr>
          <a:lstStyle/>
          <a:p>
            <a:pPr algn="l"/>
            <a:r>
              <a:rPr lang="en-US" dirty="0" smtClean="0"/>
              <a:t>Social Media </a:t>
            </a:r>
            <a:r>
              <a:rPr lang="en-US" dirty="0" smtClean="0"/>
              <a:t>Usage</a:t>
            </a:r>
          </a:p>
          <a:p>
            <a:pPr lvl="1"/>
            <a:r>
              <a:rPr lang="en-US" dirty="0" smtClean="0"/>
              <a:t>Twitter</a:t>
            </a:r>
            <a:endParaRPr lang="en-US" dirty="0" smtClean="0"/>
          </a:p>
          <a:p>
            <a:pPr lvl="1"/>
            <a:r>
              <a:rPr lang="en-US" dirty="0" smtClean="0"/>
              <a:t>No </a:t>
            </a:r>
            <a:r>
              <a:rPr lang="en-US" dirty="0" smtClean="0"/>
              <a:t>FB</a:t>
            </a:r>
          </a:p>
          <a:p>
            <a:pPr algn="l"/>
            <a:endParaRPr lang="en-US" dirty="0"/>
          </a:p>
          <a:p>
            <a:endParaRPr lang="en-US" dirty="0" smtClean="0"/>
          </a:p>
        </p:txBody>
      </p:sp>
      <p:pic>
        <p:nvPicPr>
          <p:cNvPr id="4" name="Picture 6" descr="http://www.hdicon.com/wp-content/uploads/2010/04/Twitter_square.png"/>
          <p:cNvPicPr>
            <a:picLocks noChangeAspect="1" noChangeArrowheads="1"/>
          </p:cNvPicPr>
          <p:nvPr/>
        </p:nvPicPr>
        <p:blipFill>
          <a:blip r:embed="rId2" cstate="print"/>
          <a:srcRect/>
          <a:stretch>
            <a:fillRect/>
          </a:stretch>
        </p:blipFill>
        <p:spPr bwMode="auto">
          <a:xfrm>
            <a:off x="5334000" y="3505200"/>
            <a:ext cx="2857500" cy="2857500"/>
          </a:xfrm>
          <a:prstGeom prst="rect">
            <a:avLst/>
          </a:prstGeom>
          <a:noFill/>
        </p:spPr>
      </p:pic>
    </p:spTree>
    <p:extLst>
      <p:ext uri="{BB962C8B-B14F-4D97-AF65-F5344CB8AC3E}">
        <p14:creationId xmlns:p14="http://schemas.microsoft.com/office/powerpoint/2010/main" xmlns="" val="357907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Guernsey County, Ohio</a:t>
            </a:r>
            <a:endParaRPr lang="en-US" dirty="0"/>
          </a:p>
        </p:txBody>
      </p:sp>
      <p:sp>
        <p:nvSpPr>
          <p:cNvPr id="3" name="Subtitle 2"/>
          <p:cNvSpPr>
            <a:spLocks noGrp="1"/>
          </p:cNvSpPr>
          <p:nvPr>
            <p:ph idx="1"/>
          </p:nvPr>
        </p:nvSpPr>
        <p:spPr>
          <a:xfrm>
            <a:off x="533400" y="3048000"/>
            <a:ext cx="8229600" cy="4572000"/>
          </a:xfrm>
        </p:spPr>
        <p:txBody>
          <a:bodyPr>
            <a:normAutofit/>
          </a:bodyPr>
          <a:lstStyle/>
          <a:p>
            <a:pPr algn="l"/>
            <a:r>
              <a:rPr lang="en-US" dirty="0" smtClean="0"/>
              <a:t>What not to do!</a:t>
            </a:r>
          </a:p>
          <a:p>
            <a:pPr algn="l"/>
            <a:endParaRPr lang="en-US" dirty="0"/>
          </a:p>
          <a:p>
            <a:pPr algn="l"/>
            <a:r>
              <a:rPr lang="en-US" dirty="0" smtClean="0"/>
              <a:t>However…</a:t>
            </a:r>
          </a:p>
          <a:p>
            <a:pPr algn="l"/>
            <a:endParaRPr lang="en-US" dirty="0"/>
          </a:p>
          <a:p>
            <a:endParaRPr lang="en-US" dirty="0" smtClean="0"/>
          </a:p>
        </p:txBody>
      </p:sp>
    </p:spTree>
    <p:extLst>
      <p:ext uri="{BB962C8B-B14F-4D97-AF65-F5344CB8AC3E}">
        <p14:creationId xmlns:p14="http://schemas.microsoft.com/office/powerpoint/2010/main" xmlns="" val="310719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Kenai Peninsula, Alaska</a:t>
            </a:r>
            <a:endParaRPr lang="en-US" dirty="0"/>
          </a:p>
        </p:txBody>
      </p:sp>
      <p:sp>
        <p:nvSpPr>
          <p:cNvPr id="3" name="Subtitle 2"/>
          <p:cNvSpPr>
            <a:spLocks noGrp="1"/>
          </p:cNvSpPr>
          <p:nvPr>
            <p:ph idx="1"/>
          </p:nvPr>
        </p:nvSpPr>
        <p:spPr/>
        <p:txBody>
          <a:bodyPr>
            <a:normAutofit/>
          </a:bodyPr>
          <a:lstStyle/>
          <a:p>
            <a:pPr algn="l"/>
            <a:r>
              <a:rPr lang="en-US" dirty="0" smtClean="0"/>
              <a:t>Rapid Notify</a:t>
            </a:r>
          </a:p>
          <a:p>
            <a:pPr algn="l"/>
            <a:r>
              <a:rPr lang="en-US" dirty="0" smtClean="0"/>
              <a:t>Population- 55,400</a:t>
            </a:r>
          </a:p>
          <a:p>
            <a:pPr algn="l"/>
            <a:r>
              <a:rPr lang="en-US" dirty="0" smtClean="0"/>
              <a:t>Self-Registrants- 367</a:t>
            </a:r>
          </a:p>
          <a:p>
            <a:endParaRPr lang="en-US" dirty="0" smtClean="0"/>
          </a:p>
          <a:p>
            <a:pPr algn="l"/>
            <a:r>
              <a:rPr lang="en-US" dirty="0" smtClean="0"/>
              <a:t>Preferred Notification </a:t>
            </a:r>
            <a:r>
              <a:rPr lang="en-US" dirty="0" smtClean="0"/>
              <a:t>Method</a:t>
            </a:r>
          </a:p>
          <a:p>
            <a:pPr lvl="1"/>
            <a:r>
              <a:rPr lang="en-US" dirty="0" smtClean="0"/>
              <a:t>Allow </a:t>
            </a:r>
            <a:r>
              <a:rPr lang="en-US" dirty="0" smtClean="0"/>
              <a:t>Cell Registration Only</a:t>
            </a:r>
          </a:p>
          <a:p>
            <a:endParaRPr lang="en-US" dirty="0"/>
          </a:p>
          <a:p>
            <a:endParaRPr lang="en-US" dirty="0" smtClean="0"/>
          </a:p>
        </p:txBody>
      </p:sp>
      <p:pic>
        <p:nvPicPr>
          <p:cNvPr id="4" name="Picture 3" descr="Civil 202- Kenai logo.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19800" y="1447800"/>
            <a:ext cx="2529479" cy="2514600"/>
          </a:xfrm>
          <a:prstGeom prst="rect">
            <a:avLst/>
          </a:prstGeom>
        </p:spPr>
      </p:pic>
    </p:spTree>
    <p:extLst>
      <p:ext uri="{BB962C8B-B14F-4D97-AF65-F5344CB8AC3E}">
        <p14:creationId xmlns:p14="http://schemas.microsoft.com/office/powerpoint/2010/main" xmlns="" val="10567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Kenai Peninsula, Alaska</a:t>
            </a:r>
            <a:endParaRPr lang="en-US" dirty="0"/>
          </a:p>
        </p:txBody>
      </p:sp>
      <p:sp>
        <p:nvSpPr>
          <p:cNvPr id="3" name="Subtitle 2"/>
          <p:cNvSpPr>
            <a:spLocks noGrp="1"/>
          </p:cNvSpPr>
          <p:nvPr>
            <p:ph idx="1"/>
          </p:nvPr>
        </p:nvSpPr>
        <p:spPr/>
        <p:txBody>
          <a:bodyPr>
            <a:normAutofit/>
          </a:bodyPr>
          <a:lstStyle/>
          <a:p>
            <a:pPr algn="l"/>
            <a:r>
              <a:rPr lang="en-US" dirty="0" smtClean="0"/>
              <a:t>Advertising</a:t>
            </a:r>
          </a:p>
          <a:p>
            <a:pPr lvl="1"/>
            <a:r>
              <a:rPr lang="en-US" dirty="0" smtClean="0"/>
              <a:t>PSA’s </a:t>
            </a:r>
            <a:r>
              <a:rPr lang="en-US" dirty="0" smtClean="0"/>
              <a:t>in print and </a:t>
            </a:r>
            <a:r>
              <a:rPr lang="en-US" dirty="0" smtClean="0"/>
              <a:t>electronically</a:t>
            </a:r>
          </a:p>
          <a:p>
            <a:pPr lvl="1"/>
            <a:r>
              <a:rPr lang="en-US" dirty="0" smtClean="0"/>
              <a:t>link </a:t>
            </a:r>
            <a:r>
              <a:rPr lang="en-US" dirty="0" smtClean="0"/>
              <a:t>on </a:t>
            </a:r>
            <a:r>
              <a:rPr lang="en-US" dirty="0" smtClean="0"/>
              <a:t>website</a:t>
            </a:r>
          </a:p>
          <a:p>
            <a:pPr lvl="1"/>
            <a:r>
              <a:rPr lang="en-US" dirty="0" smtClean="0"/>
              <a:t>initial press release</a:t>
            </a:r>
            <a:endParaRPr lang="en-US" dirty="0"/>
          </a:p>
          <a:p>
            <a:endParaRPr lang="en-US" dirty="0" smtClean="0"/>
          </a:p>
        </p:txBody>
      </p:sp>
    </p:spTree>
    <p:extLst>
      <p:ext uri="{BB962C8B-B14F-4D97-AF65-F5344CB8AC3E}">
        <p14:creationId xmlns:p14="http://schemas.microsoft.com/office/powerpoint/2010/main" xmlns="" val="12351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5" descr="social median explained.png"/>
          <p:cNvPicPr>
            <a:picLocks noChangeAspect="1"/>
          </p:cNvPicPr>
          <p:nvPr/>
        </p:nvPicPr>
        <p:blipFill>
          <a:blip r:embed="rId2" cstate="print">
            <a:extLst>
              <a:ext uri="{28A0092B-C50C-407E-A947-70E740481C1C}">
                <a14:useLocalDpi xmlns:a14="http://schemas.microsoft.com/office/drawing/2010/main" xmlns="" val="0"/>
              </a:ext>
            </a:extLst>
          </a:blip>
          <a:srcRect l="-41615" r="-41615"/>
          <a:stretch>
            <a:fillRect/>
          </a:stretch>
        </p:blipFill>
        <p:spPr>
          <a:xfrm>
            <a:off x="-1066800" y="533400"/>
            <a:ext cx="10556750" cy="5805806"/>
          </a:xfrm>
          <a:prstGeom prst="rect">
            <a:avLst/>
          </a:prstGeom>
        </p:spPr>
      </p:pic>
      <p:sp>
        <p:nvSpPr>
          <p:cNvPr id="11" name="Title 10"/>
          <p:cNvSpPr>
            <a:spLocks noGrp="1"/>
          </p:cNvSpPr>
          <p:nvPr>
            <p:ph type="title"/>
          </p:nvPr>
        </p:nvSpPr>
        <p:spPr>
          <a:xfrm>
            <a:off x="228600" y="0"/>
            <a:ext cx="914400" cy="6400800"/>
          </a:xfrm>
        </p:spPr>
        <p:txBody>
          <a:bodyPr>
            <a:normAutofit/>
          </a:bodyPr>
          <a:lstStyle/>
          <a:p>
            <a:r>
              <a:rPr lang="en-CA" dirty="0" smtClean="0"/>
              <a:t>Social media and donuts</a:t>
            </a:r>
            <a:endParaRPr lang="en-CA" dirty="0"/>
          </a:p>
        </p:txBody>
      </p:sp>
      <p:pic>
        <p:nvPicPr>
          <p:cNvPr id="62466" name="Picture 2" descr="http://anonyminality.files.wordpress.com/2010/07/donutsdetail.jpg?w=300&amp;h=200"/>
          <p:cNvPicPr>
            <a:picLocks noChangeAspect="1" noChangeArrowheads="1"/>
          </p:cNvPicPr>
          <p:nvPr/>
        </p:nvPicPr>
        <p:blipFill>
          <a:blip r:embed="rId3" cstate="print"/>
          <a:srcRect/>
          <a:stretch>
            <a:fillRect/>
          </a:stretch>
        </p:blipFill>
        <p:spPr bwMode="auto">
          <a:xfrm>
            <a:off x="6096000" y="4724400"/>
            <a:ext cx="2857500" cy="1905000"/>
          </a:xfrm>
          <a:prstGeom prst="rect">
            <a:avLst/>
          </a:prstGeom>
          <a:noFill/>
        </p:spPr>
      </p:pic>
    </p:spTree>
    <p:extLst>
      <p:ext uri="{BB962C8B-B14F-4D97-AF65-F5344CB8AC3E}">
        <p14:creationId xmlns:p14="http://schemas.microsoft.com/office/powerpoint/2010/main" xmlns="" val="8040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2466"/>
                                        </p:tgtEl>
                                        <p:attrNameLst>
                                          <p:attrName>style.visibility</p:attrName>
                                        </p:attrNameLst>
                                      </p:cBhvr>
                                      <p:to>
                                        <p:strVal val="visible"/>
                                      </p:to>
                                    </p:set>
                                    <p:anim calcmode="lin" valueType="num">
                                      <p:cBhvr additive="base">
                                        <p:cTn id="17" dur="500" fill="hold"/>
                                        <p:tgtEl>
                                          <p:spTgt spid="62466"/>
                                        </p:tgtEl>
                                        <p:attrNameLst>
                                          <p:attrName>ppt_x</p:attrName>
                                        </p:attrNameLst>
                                      </p:cBhvr>
                                      <p:tavLst>
                                        <p:tav tm="0">
                                          <p:val>
                                            <p:strVal val="#ppt_x"/>
                                          </p:val>
                                        </p:tav>
                                        <p:tav tm="100000">
                                          <p:val>
                                            <p:strVal val="#ppt_x"/>
                                          </p:val>
                                        </p:tav>
                                      </p:tavLst>
                                    </p:anim>
                                    <p:anim calcmode="lin" valueType="num">
                                      <p:cBhvr additive="base">
                                        <p:cTn id="18" dur="500" fill="hold"/>
                                        <p:tgtEl>
                                          <p:spTgt spid="62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Kenai Peninsula, Alaska</a:t>
            </a:r>
            <a:endParaRPr lang="en-US" dirty="0"/>
          </a:p>
        </p:txBody>
      </p:sp>
      <p:sp>
        <p:nvSpPr>
          <p:cNvPr id="3" name="Subtitle 2"/>
          <p:cNvSpPr>
            <a:spLocks noGrp="1"/>
          </p:cNvSpPr>
          <p:nvPr>
            <p:ph idx="1"/>
          </p:nvPr>
        </p:nvSpPr>
        <p:spPr/>
        <p:txBody>
          <a:bodyPr>
            <a:normAutofit/>
          </a:bodyPr>
          <a:lstStyle/>
          <a:p>
            <a:pPr algn="l"/>
            <a:r>
              <a:rPr lang="en-US" dirty="0" smtClean="0"/>
              <a:t>Social Media </a:t>
            </a:r>
            <a:r>
              <a:rPr lang="en-US" dirty="0" smtClean="0"/>
              <a:t>Usage</a:t>
            </a:r>
          </a:p>
          <a:p>
            <a:pPr lvl="1"/>
            <a:r>
              <a:rPr lang="en-US" dirty="0" smtClean="0"/>
              <a:t>None </a:t>
            </a:r>
            <a:r>
              <a:rPr lang="en-US" dirty="0" smtClean="0"/>
              <a:t>at this time</a:t>
            </a:r>
            <a:endParaRPr lang="en-US" dirty="0"/>
          </a:p>
          <a:p>
            <a:endParaRPr lang="en-US" dirty="0" smtClean="0"/>
          </a:p>
        </p:txBody>
      </p:sp>
      <p:pic>
        <p:nvPicPr>
          <p:cNvPr id="4" name="Picture 2" descr="http://mysleeptalkinghusband.files.wordpress.com/2012/01/x.png"/>
          <p:cNvPicPr>
            <a:picLocks noChangeAspect="1" noChangeArrowheads="1"/>
          </p:cNvPicPr>
          <p:nvPr/>
        </p:nvPicPr>
        <p:blipFill>
          <a:blip r:embed="rId2" cstate="print"/>
          <a:srcRect/>
          <a:stretch>
            <a:fillRect/>
          </a:stretch>
        </p:blipFill>
        <p:spPr bwMode="auto">
          <a:xfrm>
            <a:off x="4876800" y="2590800"/>
            <a:ext cx="3733800" cy="3283170"/>
          </a:xfrm>
          <a:prstGeom prst="rect">
            <a:avLst/>
          </a:prstGeom>
          <a:noFill/>
        </p:spPr>
      </p:pic>
    </p:spTree>
    <p:extLst>
      <p:ext uri="{BB962C8B-B14F-4D97-AF65-F5344CB8AC3E}">
        <p14:creationId xmlns:p14="http://schemas.microsoft.com/office/powerpoint/2010/main" xmlns="" val="16369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399032"/>
          </a:xfrm>
        </p:spPr>
        <p:txBody>
          <a:bodyPr/>
          <a:lstStyle/>
          <a:p>
            <a:r>
              <a:rPr lang="en-US" dirty="0" smtClean="0"/>
              <a:t/>
            </a:r>
            <a:br>
              <a:rPr lang="en-US" dirty="0" smtClean="0"/>
            </a:br>
            <a:r>
              <a:rPr lang="en-US" dirty="0" smtClean="0"/>
              <a:t>Summary</a:t>
            </a:r>
            <a:endParaRPr lang="en-US" dirty="0"/>
          </a:p>
        </p:txBody>
      </p:sp>
      <p:sp>
        <p:nvSpPr>
          <p:cNvPr id="3" name="Content Placeholder 2"/>
          <p:cNvSpPr>
            <a:spLocks noGrp="1"/>
          </p:cNvSpPr>
          <p:nvPr>
            <p:ph idx="1"/>
          </p:nvPr>
        </p:nvSpPr>
        <p:spPr>
          <a:xfrm>
            <a:off x="685800" y="3124200"/>
            <a:ext cx="8229600" cy="4572000"/>
          </a:xfrm>
        </p:spPr>
        <p:txBody>
          <a:bodyPr/>
          <a:lstStyle/>
          <a:p>
            <a:r>
              <a:rPr lang="en-US" dirty="0" smtClean="0"/>
              <a:t>Alert methods</a:t>
            </a:r>
          </a:p>
          <a:p>
            <a:r>
              <a:rPr lang="en-US" dirty="0" smtClean="0"/>
              <a:t>Advertising methods</a:t>
            </a:r>
          </a:p>
          <a:p>
            <a:endParaRPr lang="en-US" dirty="0"/>
          </a:p>
        </p:txBody>
      </p:sp>
    </p:spTree>
    <p:extLst>
      <p:ext uri="{BB962C8B-B14F-4D97-AF65-F5344CB8AC3E}">
        <p14:creationId xmlns:p14="http://schemas.microsoft.com/office/powerpoint/2010/main" xmlns="" val="84703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667000"/>
            <a:ext cx="8062912" cy="1470025"/>
          </a:xfrm>
        </p:spPr>
        <p:txBody>
          <a:bodyPr>
            <a:normAutofit fontScale="90000"/>
          </a:bodyPr>
          <a:lstStyle/>
          <a:p>
            <a:r>
              <a:rPr lang="en-CA" dirty="0" smtClean="0"/>
              <a:t>Utilizing Community Resources to Help Your Cause</a:t>
            </a:r>
            <a:br>
              <a:rPr lang="en-CA" dirty="0" smtClean="0"/>
            </a:b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399032"/>
          </a:xfrm>
        </p:spPr>
        <p:txBody>
          <a:bodyPr/>
          <a:lstStyle/>
          <a:p>
            <a:r>
              <a:rPr lang="en-US" dirty="0" smtClean="0"/>
              <a:t>School Districts</a:t>
            </a:r>
            <a:endParaRPr lang="en-US" dirty="0"/>
          </a:p>
        </p:txBody>
      </p:sp>
      <p:sp>
        <p:nvSpPr>
          <p:cNvPr id="3" name="Content Placeholder 2"/>
          <p:cNvSpPr>
            <a:spLocks noGrp="1"/>
          </p:cNvSpPr>
          <p:nvPr>
            <p:ph sz="half" idx="1"/>
          </p:nvPr>
        </p:nvSpPr>
        <p:spPr>
          <a:xfrm>
            <a:off x="457200" y="1722437"/>
            <a:ext cx="8229600" cy="4525963"/>
          </a:xfrm>
        </p:spPr>
        <p:txBody>
          <a:bodyPr>
            <a:normAutofit/>
          </a:bodyPr>
          <a:lstStyle/>
          <a:p>
            <a:r>
              <a:rPr lang="en-US" sz="3000" dirty="0" smtClean="0"/>
              <a:t>How do you reach the target demographic for self-registration?</a:t>
            </a:r>
          </a:p>
        </p:txBody>
      </p:sp>
      <p:sp>
        <p:nvSpPr>
          <p:cNvPr id="6" name="Content Placeholder 5"/>
          <p:cNvSpPr>
            <a:spLocks noGrp="1"/>
          </p:cNvSpPr>
          <p:nvPr>
            <p:ph sz="half" idx="2"/>
          </p:nvPr>
        </p:nvSpPr>
        <p:spPr>
          <a:xfrm>
            <a:off x="457200" y="1752600"/>
            <a:ext cx="8001000" cy="4525963"/>
          </a:xfrm>
        </p:spPr>
        <p:txBody>
          <a:bodyPr>
            <a:normAutofit/>
          </a:bodyPr>
          <a:lstStyle/>
          <a:p>
            <a:r>
              <a:rPr lang="en-US" sz="3000" dirty="0" smtClean="0"/>
              <a:t>Local schools, organizations and publications are a huge resource for advertisement</a:t>
            </a:r>
          </a:p>
          <a:p>
            <a:pPr lvl="1"/>
            <a:r>
              <a:rPr lang="en-US" sz="3000" dirty="0" smtClean="0"/>
              <a:t>Safety of children is a high priority in emergencies</a:t>
            </a:r>
          </a:p>
          <a:p>
            <a:pPr lvl="1"/>
            <a:r>
              <a:rPr lang="en-US" sz="3000" dirty="0" smtClean="0"/>
              <a:t>Many students exclusively use cell phones for communication</a:t>
            </a:r>
          </a:p>
          <a:p>
            <a:endParaRPr lang="en-CA" dirty="0"/>
          </a:p>
        </p:txBody>
      </p:sp>
      <p:pic>
        <p:nvPicPr>
          <p:cNvPr id="4" name="Picture 2" descr="http://www.deviantart.com/download/123637133/Simple_Cellphone_Clipart_by_anubisza.png"/>
          <p:cNvPicPr>
            <a:picLocks noChangeAspect="1" noChangeArrowheads="1"/>
          </p:cNvPicPr>
          <p:nvPr/>
        </p:nvPicPr>
        <p:blipFill>
          <a:blip r:embed="rId3" cstate="print"/>
          <a:srcRect/>
          <a:stretch>
            <a:fillRect/>
          </a:stretch>
        </p:blipFill>
        <p:spPr bwMode="auto">
          <a:xfrm flipH="1">
            <a:off x="7162800" y="4495800"/>
            <a:ext cx="1821154" cy="2151959"/>
          </a:xfrm>
          <a:prstGeom prst="rect">
            <a:avLst/>
          </a:prstGeom>
          <a:noFill/>
        </p:spPr>
      </p:pic>
    </p:spTree>
    <p:extLst>
      <p:ext uri="{BB962C8B-B14F-4D97-AF65-F5344CB8AC3E}">
        <p14:creationId xmlns:p14="http://schemas.microsoft.com/office/powerpoint/2010/main" xmlns="" val="348048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hidden"/>
                                      </p:to>
                                    </p:set>
                                  </p:childTnLst>
                                </p:cTn>
                              </p:par>
                              <p:par>
                                <p:cTn id="19" presetID="2" presetClass="entr" presetSubtype="4"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Population</a:t>
            </a:r>
            <a:endParaRPr lang="en-US" dirty="0"/>
          </a:p>
        </p:txBody>
      </p:sp>
      <p:sp>
        <p:nvSpPr>
          <p:cNvPr id="3" name="Content Placeholder 2"/>
          <p:cNvSpPr>
            <a:spLocks noGrp="1"/>
          </p:cNvSpPr>
          <p:nvPr>
            <p:ph idx="1"/>
          </p:nvPr>
        </p:nvSpPr>
        <p:spPr/>
        <p:txBody>
          <a:bodyPr>
            <a:normAutofit/>
          </a:bodyPr>
          <a:lstStyle/>
          <a:p>
            <a:r>
              <a:rPr lang="en-US" dirty="0" smtClean="0"/>
              <a:t>North and West Vancouver Schools represent a large portion of the North Shore population</a:t>
            </a:r>
          </a:p>
          <a:p>
            <a:pPr lvl="1"/>
            <a:r>
              <a:rPr lang="en-US" dirty="0" smtClean="0"/>
              <a:t>24,000 students K-12</a:t>
            </a:r>
          </a:p>
        </p:txBody>
      </p:sp>
      <p:pic>
        <p:nvPicPr>
          <p:cNvPr id="16386" name="Picture 2" descr="http://www.ecampusnews.com/wp-content/blogs.dir/3/files/2011/03/students633.jpg"/>
          <p:cNvPicPr>
            <a:picLocks noChangeAspect="1" noChangeArrowheads="1"/>
          </p:cNvPicPr>
          <p:nvPr/>
        </p:nvPicPr>
        <p:blipFill>
          <a:blip r:embed="rId3" cstate="print"/>
          <a:srcRect/>
          <a:stretch>
            <a:fillRect/>
          </a:stretch>
        </p:blipFill>
        <p:spPr bwMode="auto">
          <a:xfrm>
            <a:off x="1066800" y="3962400"/>
            <a:ext cx="3733800" cy="2494178"/>
          </a:xfrm>
          <a:prstGeom prst="rect">
            <a:avLst/>
          </a:prstGeom>
          <a:noFill/>
        </p:spPr>
      </p:pic>
      <p:pic>
        <p:nvPicPr>
          <p:cNvPr id="16388" name="Picture 4" descr="http://performancepyramid.muohio.edu:8081/Motivation/Motivation-in-Elementary/mainColumnParagraphs/0/image/scrapbook_photo_get1.jpg"/>
          <p:cNvPicPr>
            <a:picLocks noChangeAspect="1" noChangeArrowheads="1"/>
          </p:cNvPicPr>
          <p:nvPr/>
        </p:nvPicPr>
        <p:blipFill>
          <a:blip r:embed="rId4" cstate="print"/>
          <a:srcRect/>
          <a:stretch>
            <a:fillRect/>
          </a:stretch>
        </p:blipFill>
        <p:spPr bwMode="auto">
          <a:xfrm>
            <a:off x="5715000" y="2971800"/>
            <a:ext cx="2743200" cy="3660007"/>
          </a:xfrm>
          <a:prstGeom prst="rect">
            <a:avLst/>
          </a:prstGeom>
          <a:noFill/>
        </p:spPr>
      </p:pic>
    </p:spTree>
    <p:extLst>
      <p:ext uri="{BB962C8B-B14F-4D97-AF65-F5344CB8AC3E}">
        <p14:creationId xmlns:p14="http://schemas.microsoft.com/office/powerpoint/2010/main" xmlns="" val="7429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386"/>
                                        </p:tgtEl>
                                        <p:attrNameLst>
                                          <p:attrName>style.visibility</p:attrName>
                                        </p:attrNameLst>
                                      </p:cBhvr>
                                      <p:to>
                                        <p:strVal val="visible"/>
                                      </p:to>
                                    </p:set>
                                    <p:anim calcmode="lin" valueType="num">
                                      <p:cBhvr additive="base">
                                        <p:cTn id="21" dur="500" fill="hold"/>
                                        <p:tgtEl>
                                          <p:spTgt spid="16386"/>
                                        </p:tgtEl>
                                        <p:attrNameLst>
                                          <p:attrName>ppt_x</p:attrName>
                                        </p:attrNameLst>
                                      </p:cBhvr>
                                      <p:tavLst>
                                        <p:tav tm="0">
                                          <p:val>
                                            <p:strVal val="#ppt_x"/>
                                          </p:val>
                                        </p:tav>
                                        <p:tav tm="100000">
                                          <p:val>
                                            <p:strVal val="#ppt_x"/>
                                          </p:val>
                                        </p:tav>
                                      </p:tavLst>
                                    </p:anim>
                                    <p:anim calcmode="lin" valueType="num">
                                      <p:cBhvr additive="base">
                                        <p:cTn id="22" dur="500" fill="hold"/>
                                        <p:tgtEl>
                                          <p:spTgt spid="1638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388"/>
                                        </p:tgtEl>
                                        <p:attrNameLst>
                                          <p:attrName>style.visibility</p:attrName>
                                        </p:attrNameLst>
                                      </p:cBhvr>
                                      <p:to>
                                        <p:strVal val="visible"/>
                                      </p:to>
                                    </p:set>
                                    <p:anim calcmode="lin" valueType="num">
                                      <p:cBhvr additive="base">
                                        <p:cTn id="25" dur="500" fill="hold"/>
                                        <p:tgtEl>
                                          <p:spTgt spid="16388"/>
                                        </p:tgtEl>
                                        <p:attrNameLst>
                                          <p:attrName>ppt_x</p:attrName>
                                        </p:attrNameLst>
                                      </p:cBhvr>
                                      <p:tavLst>
                                        <p:tav tm="0">
                                          <p:val>
                                            <p:strVal val="#ppt_x"/>
                                          </p:val>
                                        </p:tav>
                                        <p:tav tm="100000">
                                          <p:val>
                                            <p:strVal val="#ppt_x"/>
                                          </p:val>
                                        </p:tav>
                                      </p:tavLst>
                                    </p:anim>
                                    <p:anim calcmode="lin" valueType="num">
                                      <p:cBhvr additive="base">
                                        <p:cTn id="26"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Newsletters</a:t>
            </a:r>
            <a:endParaRPr lang="en-CA" dirty="0"/>
          </a:p>
        </p:txBody>
      </p:sp>
      <p:sp>
        <p:nvSpPr>
          <p:cNvPr id="3" name="Content Placeholder 2"/>
          <p:cNvSpPr>
            <a:spLocks noGrp="1"/>
          </p:cNvSpPr>
          <p:nvPr>
            <p:ph idx="1"/>
          </p:nvPr>
        </p:nvSpPr>
        <p:spPr/>
        <p:txBody>
          <a:bodyPr/>
          <a:lstStyle/>
          <a:p>
            <a:r>
              <a:rPr lang="en-US" dirty="0" smtClean="0"/>
              <a:t>Monthly school newsletters could inform parents about the service</a:t>
            </a:r>
          </a:p>
          <a:p>
            <a:pPr lvl="1"/>
            <a:r>
              <a:rPr lang="en-US" dirty="0" smtClean="0"/>
              <a:t>Many will register their child’s cell phone, as well as their own</a:t>
            </a:r>
          </a:p>
          <a:p>
            <a:pPr lvl="1"/>
            <a:r>
              <a:rPr lang="en-US" dirty="0" smtClean="0"/>
              <a:t>West Vancouver school district has already expressed interest</a:t>
            </a:r>
          </a:p>
          <a:p>
            <a:endParaRPr lang="en-CA" dirty="0"/>
          </a:p>
        </p:txBody>
      </p:sp>
      <p:pic>
        <p:nvPicPr>
          <p:cNvPr id="1028" name="Picture 4" descr="West Vancouver School District"/>
          <p:cNvPicPr>
            <a:picLocks noChangeAspect="1" noChangeArrowheads="1"/>
          </p:cNvPicPr>
          <p:nvPr/>
        </p:nvPicPr>
        <p:blipFill>
          <a:blip r:embed="rId2" cstate="print"/>
          <a:srcRect/>
          <a:stretch>
            <a:fillRect/>
          </a:stretch>
        </p:blipFill>
        <p:spPr bwMode="auto">
          <a:xfrm>
            <a:off x="6019800" y="4572000"/>
            <a:ext cx="19050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Resources</a:t>
            </a:r>
            <a:endParaRPr lang="en-US" dirty="0"/>
          </a:p>
        </p:txBody>
      </p:sp>
      <p:sp>
        <p:nvSpPr>
          <p:cNvPr id="3" name="Content Placeholder 2"/>
          <p:cNvSpPr>
            <a:spLocks noGrp="1"/>
          </p:cNvSpPr>
          <p:nvPr>
            <p:ph idx="1"/>
          </p:nvPr>
        </p:nvSpPr>
        <p:spPr/>
        <p:txBody>
          <a:bodyPr>
            <a:normAutofit/>
          </a:bodyPr>
          <a:lstStyle/>
          <a:p>
            <a:r>
              <a:rPr lang="en-US" dirty="0" err="1" smtClean="0"/>
              <a:t>Capilano</a:t>
            </a:r>
            <a:r>
              <a:rPr lang="en-US" dirty="0" smtClean="0"/>
              <a:t> University should be another target for advertising</a:t>
            </a:r>
          </a:p>
          <a:p>
            <a:pPr lvl="1"/>
            <a:r>
              <a:rPr lang="en-US" dirty="0" smtClean="0"/>
              <a:t>Population of 7,500</a:t>
            </a:r>
          </a:p>
          <a:p>
            <a:pPr lvl="1"/>
            <a:r>
              <a:rPr lang="en-US" dirty="0" smtClean="0"/>
              <a:t>Heavy cellphone usage among older students</a:t>
            </a:r>
          </a:p>
          <a:p>
            <a:r>
              <a:rPr lang="en-US" dirty="0" smtClean="0"/>
              <a:t>Stories similar to the North Shore News article could be published</a:t>
            </a:r>
          </a:p>
          <a:p>
            <a:pPr lvl="1"/>
            <a:r>
              <a:rPr lang="en-US" dirty="0" err="1" smtClean="0"/>
              <a:t>Capilano</a:t>
            </a:r>
            <a:r>
              <a:rPr lang="en-US" dirty="0" smtClean="0"/>
              <a:t> Courier</a:t>
            </a:r>
          </a:p>
          <a:p>
            <a:pPr lvl="1"/>
            <a:r>
              <a:rPr lang="en-US" dirty="0" smtClean="0"/>
              <a:t>Union/School newsletters</a:t>
            </a:r>
          </a:p>
          <a:p>
            <a:endParaRPr lang="en-US" dirty="0" smtClean="0"/>
          </a:p>
        </p:txBody>
      </p:sp>
      <p:pic>
        <p:nvPicPr>
          <p:cNvPr id="14341" name="Picture 5"/>
          <p:cNvPicPr>
            <a:picLocks noChangeAspect="1" noChangeArrowheads="1"/>
          </p:cNvPicPr>
          <p:nvPr/>
        </p:nvPicPr>
        <p:blipFill>
          <a:blip r:embed="rId3" cstate="print"/>
          <a:srcRect/>
          <a:stretch>
            <a:fillRect/>
          </a:stretch>
        </p:blipFill>
        <p:spPr bwMode="auto">
          <a:xfrm>
            <a:off x="6324600" y="4953000"/>
            <a:ext cx="2486025" cy="1571625"/>
          </a:xfrm>
          <a:prstGeom prst="rect">
            <a:avLst/>
          </a:prstGeom>
          <a:noFill/>
          <a:ln w="9525">
            <a:noFill/>
            <a:miter lim="800000"/>
            <a:headEnd/>
            <a:tailEnd/>
          </a:ln>
        </p:spPr>
      </p:pic>
    </p:spTree>
    <p:extLst>
      <p:ext uri="{BB962C8B-B14F-4D97-AF65-F5344CB8AC3E}">
        <p14:creationId xmlns:p14="http://schemas.microsoft.com/office/powerpoint/2010/main" xmlns="" val="72839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341"/>
                                        </p:tgtEl>
                                        <p:attrNameLst>
                                          <p:attrName>style.visibility</p:attrName>
                                        </p:attrNameLst>
                                      </p:cBhvr>
                                      <p:to>
                                        <p:strVal val="visible"/>
                                      </p:to>
                                    </p:set>
                                    <p:anim calcmode="lin" valueType="num">
                                      <p:cBhvr additive="base">
                                        <p:cTn id="17" dur="500" fill="hold"/>
                                        <p:tgtEl>
                                          <p:spTgt spid="14341"/>
                                        </p:tgtEl>
                                        <p:attrNameLst>
                                          <p:attrName>ppt_x</p:attrName>
                                        </p:attrNameLst>
                                      </p:cBhvr>
                                      <p:tavLst>
                                        <p:tav tm="0">
                                          <p:val>
                                            <p:strVal val="#ppt_x"/>
                                          </p:val>
                                        </p:tav>
                                        <p:tav tm="100000">
                                          <p:val>
                                            <p:strVal val="#ppt_x"/>
                                          </p:val>
                                        </p:tav>
                                      </p:tavLst>
                                    </p:anim>
                                    <p:anim calcmode="lin" valueType="num">
                                      <p:cBhvr additive="base">
                                        <p:cTn id="1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Other Targets</a:t>
            </a:r>
            <a:endParaRPr lang="en-CA" dirty="0"/>
          </a:p>
        </p:txBody>
      </p:sp>
      <p:sp>
        <p:nvSpPr>
          <p:cNvPr id="5" name="Content Placeholder 4"/>
          <p:cNvSpPr>
            <a:spLocks noGrp="1"/>
          </p:cNvSpPr>
          <p:nvPr>
            <p:ph idx="1"/>
          </p:nvPr>
        </p:nvSpPr>
        <p:spPr>
          <a:xfrm>
            <a:off x="304800" y="1524000"/>
            <a:ext cx="8229600" cy="4572000"/>
          </a:xfrm>
        </p:spPr>
        <p:txBody>
          <a:bodyPr/>
          <a:lstStyle/>
          <a:p>
            <a:r>
              <a:rPr lang="en-US" dirty="0" smtClean="0"/>
              <a:t>Other organizations such as cultural centers and places of religion are good targets as well</a:t>
            </a:r>
          </a:p>
          <a:p>
            <a:pPr lvl="1"/>
            <a:r>
              <a:rPr lang="en-US" dirty="0" smtClean="0"/>
              <a:t>Almost all put out some form of newsletter and/or some sort of electronic newsletter</a:t>
            </a:r>
          </a:p>
          <a:p>
            <a:pPr lvl="1"/>
            <a:r>
              <a:rPr lang="en-US" dirty="0" smtClean="0"/>
              <a:t>Strong sense of community with a focus on family values and safety</a:t>
            </a:r>
          </a:p>
          <a:p>
            <a:pPr>
              <a:buNone/>
            </a:pPr>
            <a:endParaRPr lang="en-CA" dirty="0"/>
          </a:p>
        </p:txBody>
      </p:sp>
      <p:pic>
        <p:nvPicPr>
          <p:cNvPr id="12290" name="Picture 2" descr="http://i3.stay.com/images/venue/822/3/9fc14a60/vancouver-east-cultural-centre.jpg"/>
          <p:cNvPicPr>
            <a:picLocks noChangeAspect="1" noChangeArrowheads="1"/>
          </p:cNvPicPr>
          <p:nvPr/>
        </p:nvPicPr>
        <p:blipFill>
          <a:blip r:embed="rId2" cstate="print"/>
          <a:srcRect/>
          <a:stretch>
            <a:fillRect/>
          </a:stretch>
        </p:blipFill>
        <p:spPr bwMode="auto">
          <a:xfrm>
            <a:off x="1447800" y="4724400"/>
            <a:ext cx="3742265" cy="1981200"/>
          </a:xfrm>
          <a:prstGeom prst="rect">
            <a:avLst/>
          </a:prstGeom>
          <a:noFill/>
        </p:spPr>
      </p:pic>
      <p:pic>
        <p:nvPicPr>
          <p:cNvPr id="12292" name="Picture 4" descr="Christ Church"/>
          <p:cNvPicPr>
            <a:picLocks noChangeAspect="1" noChangeArrowheads="1"/>
          </p:cNvPicPr>
          <p:nvPr/>
        </p:nvPicPr>
        <p:blipFill>
          <a:blip r:embed="rId3" cstate="print"/>
          <a:srcRect/>
          <a:stretch>
            <a:fillRect/>
          </a:stretch>
        </p:blipFill>
        <p:spPr bwMode="auto">
          <a:xfrm>
            <a:off x="6019800" y="4343400"/>
            <a:ext cx="1828800" cy="23090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anim calcmode="lin" valueType="num">
                                      <p:cBhvr additive="base">
                                        <p:cTn id="17" dur="500" fill="hold"/>
                                        <p:tgtEl>
                                          <p:spTgt spid="12290"/>
                                        </p:tgtEl>
                                        <p:attrNameLst>
                                          <p:attrName>ppt_x</p:attrName>
                                        </p:attrNameLst>
                                      </p:cBhvr>
                                      <p:tavLst>
                                        <p:tav tm="0">
                                          <p:val>
                                            <p:strVal val="#ppt_x"/>
                                          </p:val>
                                        </p:tav>
                                        <p:tav tm="100000">
                                          <p:val>
                                            <p:strVal val="#ppt_x"/>
                                          </p:val>
                                        </p:tav>
                                      </p:tavLst>
                                    </p:anim>
                                    <p:anim calcmode="lin" valueType="num">
                                      <p:cBhvr additive="base">
                                        <p:cTn id="18" dur="500" fill="hold"/>
                                        <p:tgtEl>
                                          <p:spTgt spid="1229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292"/>
                                        </p:tgtEl>
                                        <p:attrNameLst>
                                          <p:attrName>style.visibility</p:attrName>
                                        </p:attrNameLst>
                                      </p:cBhvr>
                                      <p:to>
                                        <p:strVal val="visible"/>
                                      </p:to>
                                    </p:set>
                                    <p:anim calcmode="lin" valueType="num">
                                      <p:cBhvr additive="base">
                                        <p:cTn id="21" dur="500" fill="hold"/>
                                        <p:tgtEl>
                                          <p:spTgt spid="12292"/>
                                        </p:tgtEl>
                                        <p:attrNameLst>
                                          <p:attrName>ppt_x</p:attrName>
                                        </p:attrNameLst>
                                      </p:cBhvr>
                                      <p:tavLst>
                                        <p:tav tm="0">
                                          <p:val>
                                            <p:strVal val="#ppt_x"/>
                                          </p:val>
                                        </p:tav>
                                        <p:tav tm="100000">
                                          <p:val>
                                            <p:strVal val="#ppt_x"/>
                                          </p:val>
                                        </p:tav>
                                      </p:tavLst>
                                    </p:anim>
                                    <p:anim calcmode="lin" valueType="num">
                                      <p:cBhvr additive="base">
                                        <p:cTn id="22"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additive="base">
                                        <p:cTn id="2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3400" y="1905000"/>
            <a:ext cx="8062912" cy="1470025"/>
          </a:xfrm>
        </p:spPr>
        <p:txBody>
          <a:bodyPr/>
          <a:lstStyle/>
          <a:p>
            <a:r>
              <a:rPr lang="en-CA" dirty="0" smtClean="0"/>
              <a:t>Meeting Legislative Requirements</a:t>
            </a:r>
            <a:endParaRPr lang="en-CA" dirty="0"/>
          </a:p>
        </p:txBody>
      </p:sp>
      <p:sp>
        <p:nvSpPr>
          <p:cNvPr id="9" name="Text Placeholder 8"/>
          <p:cNvSpPr>
            <a:spLocks noGrp="1"/>
          </p:cNvSpPr>
          <p:nvPr>
            <p:ph type="subTitle" idx="1"/>
          </p:nvPr>
        </p:nvSpPr>
        <p:spPr>
          <a:xfrm>
            <a:off x="533400" y="3505200"/>
            <a:ext cx="8062912" cy="1752600"/>
          </a:xfrm>
        </p:spPr>
        <p:txBody>
          <a:bodyPr/>
          <a:lstStyle/>
          <a:p>
            <a:r>
              <a:rPr lang="en-US" dirty="0" smtClean="0"/>
              <a:t>The Freedom of Information and Protection of Privacy Act (FOIPPA)</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015818" cy="461665"/>
          </a:xfrm>
          <a:prstGeom prst="rect">
            <a:avLst/>
          </a:prstGeom>
          <a:noFill/>
        </p:spPr>
        <p:txBody>
          <a:bodyPr wrap="square" rtlCol="0">
            <a:spAutoFit/>
          </a:bodyPr>
          <a:lstStyle/>
          <a:p>
            <a:r>
              <a:rPr lang="en-US" sz="2400" dirty="0" smtClean="0"/>
              <a:t>Why does this matter?</a:t>
            </a:r>
            <a:endParaRPr lang="en-US" sz="2400" dirty="0"/>
          </a:p>
        </p:txBody>
      </p:sp>
      <p:sp>
        <p:nvSpPr>
          <p:cNvPr id="5" name="TextBox 4"/>
          <p:cNvSpPr txBox="1"/>
          <p:nvPr/>
        </p:nvSpPr>
        <p:spPr>
          <a:xfrm>
            <a:off x="725774" y="1179228"/>
            <a:ext cx="7756713" cy="1754327"/>
          </a:xfrm>
          <a:prstGeom prst="rect">
            <a:avLst/>
          </a:prstGeom>
          <a:noFill/>
        </p:spPr>
        <p:txBody>
          <a:bodyPr wrap="square" rtlCol="0">
            <a:spAutoFit/>
          </a:bodyPr>
          <a:lstStyle/>
          <a:p>
            <a:pPr>
              <a:buFont typeface="Arial"/>
              <a:buChar char="•"/>
            </a:pPr>
            <a:r>
              <a:rPr lang="en-US" b="1" dirty="0" smtClean="0"/>
              <a:t>In 2004, the Freedom of Information and Protection of Privacy Amendment Act was passed, giving British Columbia the most toughest privacy protection act in Canada  </a:t>
            </a:r>
            <a:r>
              <a:rPr lang="en-US" sz="1200" b="1" dirty="0" smtClean="0">
                <a:hlinkClick r:id="rId2"/>
              </a:rPr>
              <a:t>http://www.cio.gov.bc.ca/local/cio/priv_leg/documents/foippa/usa_patriot_qa.pdf</a:t>
            </a:r>
            <a:endParaRPr lang="en-US" sz="1200" b="1" dirty="0"/>
          </a:p>
          <a:p>
            <a:pPr>
              <a:buFont typeface="Arial"/>
              <a:buChar char="•"/>
            </a:pPr>
            <a:endParaRPr lang="en-US" b="1" dirty="0" smtClean="0"/>
          </a:p>
          <a:p>
            <a:pPr>
              <a:buFont typeface="Arial"/>
              <a:buChar char="•"/>
            </a:pPr>
            <a:endParaRPr lang="en-US" b="1" dirty="0" smtClean="0"/>
          </a:p>
          <a:p>
            <a:pPr>
              <a:buFont typeface="Arial"/>
              <a:buChar char="•"/>
            </a:pPr>
            <a:endParaRPr lang="en-US" b="1" dirty="0"/>
          </a:p>
        </p:txBody>
      </p:sp>
      <p:sp>
        <p:nvSpPr>
          <p:cNvPr id="6" name="Rectangle 5"/>
          <p:cNvSpPr/>
          <p:nvPr/>
        </p:nvSpPr>
        <p:spPr>
          <a:xfrm>
            <a:off x="725775" y="2504882"/>
            <a:ext cx="7756712" cy="4616648"/>
          </a:xfrm>
          <a:prstGeom prst="rect">
            <a:avLst/>
          </a:prstGeom>
        </p:spPr>
        <p:txBody>
          <a:bodyPr wrap="square">
            <a:spAutoFit/>
          </a:bodyPr>
          <a:lstStyle/>
          <a:p>
            <a:r>
              <a:rPr lang="en-US" b="1" dirty="0"/>
              <a:t>Purposes of this </a:t>
            </a:r>
            <a:r>
              <a:rPr lang="en-US" b="1" dirty="0" smtClean="0"/>
              <a:t>Act</a:t>
            </a:r>
          </a:p>
          <a:p>
            <a:r>
              <a:rPr lang="en-US" b="1" dirty="0"/>
              <a:t>	</a:t>
            </a:r>
            <a:r>
              <a:rPr lang="en-US" b="1" dirty="0" smtClean="0"/>
              <a:t>(</a:t>
            </a:r>
            <a:r>
              <a:rPr lang="en-US" b="1" dirty="0"/>
              <a:t>1) The purposes of this Act are to make public bodies more accountable to the public and to protect personal privacy </a:t>
            </a:r>
            <a:r>
              <a:rPr lang="en-US" b="1" dirty="0" smtClean="0"/>
              <a:t>by</a:t>
            </a:r>
          </a:p>
          <a:p>
            <a:r>
              <a:rPr lang="en-US" b="1" dirty="0" smtClean="0"/>
              <a:t>		(</a:t>
            </a:r>
            <a:r>
              <a:rPr lang="en-US" b="1" dirty="0"/>
              <a:t>a) giving the public a right of access to records</a:t>
            </a:r>
            <a:r>
              <a:rPr lang="en-US" b="1" dirty="0" smtClean="0"/>
              <a:t>,</a:t>
            </a:r>
          </a:p>
          <a:p>
            <a:r>
              <a:rPr lang="en-US" b="1" dirty="0" smtClean="0"/>
              <a:t>		(</a:t>
            </a:r>
            <a:r>
              <a:rPr lang="en-US" b="1" dirty="0" err="1"/>
              <a:t>b</a:t>
            </a:r>
            <a:r>
              <a:rPr lang="en-US" b="1" dirty="0"/>
              <a:t>) giving individuals a right of access to, and a right to request correction of, personal information about themselves</a:t>
            </a:r>
            <a:r>
              <a:rPr lang="en-US" b="1" dirty="0" smtClean="0"/>
              <a:t>,	</a:t>
            </a:r>
          </a:p>
          <a:p>
            <a:r>
              <a:rPr lang="en-US" b="1" dirty="0" smtClean="0"/>
              <a:t>		(</a:t>
            </a:r>
            <a:r>
              <a:rPr lang="en-US" b="1" dirty="0" err="1"/>
              <a:t>c</a:t>
            </a:r>
            <a:r>
              <a:rPr lang="en-US" b="1" dirty="0"/>
              <a:t>) specifying limited exceptions to the rights of access</a:t>
            </a:r>
            <a:r>
              <a:rPr lang="en-US" b="1" dirty="0" smtClean="0"/>
              <a:t>,</a:t>
            </a:r>
          </a:p>
          <a:p>
            <a:r>
              <a:rPr lang="en-US" b="1" dirty="0" smtClean="0"/>
              <a:t>		(</a:t>
            </a:r>
            <a:r>
              <a:rPr lang="en-US" b="1" dirty="0" err="1"/>
              <a:t>d</a:t>
            </a:r>
            <a:r>
              <a:rPr lang="en-US" b="1" dirty="0"/>
              <a:t>) preventing the unauthorized collection, use or disclosure of personal information by public bodies, </a:t>
            </a:r>
            <a:r>
              <a:rPr lang="en-US" b="1" dirty="0" smtClean="0"/>
              <a:t>and</a:t>
            </a:r>
          </a:p>
          <a:p>
            <a:r>
              <a:rPr lang="en-US" b="1" dirty="0" smtClean="0"/>
              <a:t>		(</a:t>
            </a:r>
            <a:r>
              <a:rPr lang="en-US" b="1" dirty="0" err="1"/>
              <a:t>e</a:t>
            </a:r>
            <a:r>
              <a:rPr lang="en-US" b="1" dirty="0"/>
              <a:t>) providing for an independent review of decisions made under this </a:t>
            </a:r>
            <a:r>
              <a:rPr lang="en-US" b="1" dirty="0" smtClean="0"/>
              <a:t>Act.</a:t>
            </a:r>
          </a:p>
          <a:p>
            <a:r>
              <a:rPr lang="en-US" sz="1200" b="1" dirty="0" smtClean="0">
                <a:hlinkClick r:id="rId3"/>
              </a:rPr>
              <a:t>http://www.bclaws.ca/EPLibraries/bclaws_new/document/LOC/freeside/--%20F%20--/Freedom%20of%20Information%20and%20Protection%20of%20Privacy%20Act%20RSBC%201996%20c.%20165/00_Act/96165_01.xml#part</a:t>
            </a:r>
            <a:r>
              <a:rPr lang="en-US" b="1" dirty="0" smtClean="0">
                <a:hlinkClick r:id="rId3"/>
              </a:rPr>
              <a:t>1</a:t>
            </a:r>
            <a:endParaRPr lang="en-US" b="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Creating and Maintaining a </a:t>
            </a:r>
            <a:br>
              <a:rPr lang="en-US" dirty="0" smtClean="0"/>
            </a:br>
            <a:r>
              <a:rPr lang="en-US" dirty="0" smtClean="0"/>
              <a:t>Successful Twitter</a:t>
            </a:r>
            <a:endParaRPr lang="en-US" dirty="0"/>
          </a:p>
        </p:txBody>
      </p:sp>
      <p:sp>
        <p:nvSpPr>
          <p:cNvPr id="3" name="Content Placeholder 2"/>
          <p:cNvSpPr>
            <a:spLocks noGrp="1"/>
          </p:cNvSpPr>
          <p:nvPr>
            <p:ph idx="1"/>
          </p:nvPr>
        </p:nvSpPr>
        <p:spPr>
          <a:xfrm>
            <a:off x="457200" y="1676400"/>
            <a:ext cx="8229600" cy="4572000"/>
          </a:xfrm>
        </p:spPr>
        <p:txBody>
          <a:bodyPr/>
          <a:lstStyle/>
          <a:p>
            <a:endParaRPr lang="en-US" dirty="0" smtClean="0"/>
          </a:p>
          <a:p>
            <a:r>
              <a:rPr lang="en-US" dirty="0" smtClean="0"/>
              <a:t>Be human</a:t>
            </a:r>
          </a:p>
          <a:p>
            <a:r>
              <a:rPr lang="en-US" dirty="0" smtClean="0"/>
              <a:t>Tweet a few times a day</a:t>
            </a:r>
          </a:p>
          <a:p>
            <a:r>
              <a:rPr lang="en-US" dirty="0" smtClean="0"/>
              <a:t>Respond to questions within 24 hours</a:t>
            </a:r>
            <a:endParaRPr lang="en-US" dirty="0"/>
          </a:p>
        </p:txBody>
      </p:sp>
      <p:pic>
        <p:nvPicPr>
          <p:cNvPr id="61443" name="Picture 3"/>
          <p:cNvPicPr>
            <a:picLocks noChangeAspect="1" noChangeArrowheads="1"/>
          </p:cNvPicPr>
          <p:nvPr/>
        </p:nvPicPr>
        <p:blipFill>
          <a:blip r:embed="rId2" cstate="print"/>
          <a:srcRect/>
          <a:stretch>
            <a:fillRect/>
          </a:stretch>
        </p:blipFill>
        <p:spPr bwMode="auto">
          <a:xfrm>
            <a:off x="2743200" y="4495800"/>
            <a:ext cx="2865135" cy="2114550"/>
          </a:xfrm>
          <a:prstGeom prst="rect">
            <a:avLst/>
          </a:prstGeom>
          <a:noFill/>
          <a:ln w="9525">
            <a:noFill/>
            <a:miter lim="800000"/>
            <a:headEnd/>
            <a:tailEnd/>
          </a:ln>
        </p:spPr>
      </p:pic>
      <p:pic>
        <p:nvPicPr>
          <p:cNvPr id="61445" name="Picture 5" descr="Tango Face Wink Clip Art"/>
          <p:cNvPicPr>
            <a:picLocks noChangeAspect="1" noChangeArrowheads="1"/>
          </p:cNvPicPr>
          <p:nvPr/>
        </p:nvPicPr>
        <p:blipFill>
          <a:blip r:embed="rId3" cstate="print"/>
          <a:srcRect/>
          <a:stretch>
            <a:fillRect/>
          </a:stretch>
        </p:blipFill>
        <p:spPr bwMode="auto">
          <a:xfrm>
            <a:off x="0" y="4108516"/>
            <a:ext cx="2667000" cy="2749484"/>
          </a:xfrm>
          <a:prstGeom prst="rect">
            <a:avLst/>
          </a:prstGeom>
          <a:noFill/>
        </p:spPr>
      </p:pic>
      <p:pic>
        <p:nvPicPr>
          <p:cNvPr id="61447" name="Picture 7" descr="http://4.bp.blogspot.com/_gSDeEls2Pq8/TTqIveDvzWI/AAAAAAAAAEk/PWK0O39bya0/s1600/the_answer.jpg"/>
          <p:cNvPicPr>
            <a:picLocks noChangeAspect="1" noChangeArrowheads="1"/>
          </p:cNvPicPr>
          <p:nvPr/>
        </p:nvPicPr>
        <p:blipFill>
          <a:blip r:embed="rId4" cstate="print"/>
          <a:srcRect/>
          <a:stretch>
            <a:fillRect/>
          </a:stretch>
        </p:blipFill>
        <p:spPr bwMode="auto">
          <a:xfrm>
            <a:off x="5791200" y="4343400"/>
            <a:ext cx="3124200" cy="2343150"/>
          </a:xfrm>
          <a:prstGeom prst="rect">
            <a:avLst/>
          </a:prstGeom>
          <a:noFill/>
        </p:spPr>
      </p:pic>
    </p:spTree>
    <p:extLst>
      <p:ext uri="{BB962C8B-B14F-4D97-AF65-F5344CB8AC3E}">
        <p14:creationId xmlns:p14="http://schemas.microsoft.com/office/powerpoint/2010/main" xmlns="" val="42475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45"/>
                                        </p:tgtEl>
                                        <p:attrNameLst>
                                          <p:attrName>style.visibility</p:attrName>
                                        </p:attrNameLst>
                                      </p:cBhvr>
                                      <p:to>
                                        <p:strVal val="visible"/>
                                      </p:to>
                                    </p:set>
                                    <p:anim calcmode="lin" valueType="num">
                                      <p:cBhvr additive="base">
                                        <p:cTn id="17" dur="500" fill="hold"/>
                                        <p:tgtEl>
                                          <p:spTgt spid="61445"/>
                                        </p:tgtEl>
                                        <p:attrNameLst>
                                          <p:attrName>ppt_x</p:attrName>
                                        </p:attrNameLst>
                                      </p:cBhvr>
                                      <p:tavLst>
                                        <p:tav tm="0">
                                          <p:val>
                                            <p:strVal val="#ppt_x"/>
                                          </p:val>
                                        </p:tav>
                                        <p:tav tm="100000">
                                          <p:val>
                                            <p:strVal val="#ppt_x"/>
                                          </p:val>
                                        </p:tav>
                                      </p:tavLst>
                                    </p:anim>
                                    <p:anim calcmode="lin" valueType="num">
                                      <p:cBhvr additive="base">
                                        <p:cTn id="18"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443"/>
                                        </p:tgtEl>
                                        <p:attrNameLst>
                                          <p:attrName>style.visibility</p:attrName>
                                        </p:attrNameLst>
                                      </p:cBhvr>
                                      <p:to>
                                        <p:strVal val="visible"/>
                                      </p:to>
                                    </p:set>
                                    <p:anim calcmode="lin" valueType="num">
                                      <p:cBhvr additive="base">
                                        <p:cTn id="27" dur="500" fill="hold"/>
                                        <p:tgtEl>
                                          <p:spTgt spid="61443"/>
                                        </p:tgtEl>
                                        <p:attrNameLst>
                                          <p:attrName>ppt_x</p:attrName>
                                        </p:attrNameLst>
                                      </p:cBhvr>
                                      <p:tavLst>
                                        <p:tav tm="0">
                                          <p:val>
                                            <p:strVal val="#ppt_x"/>
                                          </p:val>
                                        </p:tav>
                                        <p:tav tm="100000">
                                          <p:val>
                                            <p:strVal val="#ppt_x"/>
                                          </p:val>
                                        </p:tav>
                                      </p:tavLst>
                                    </p:anim>
                                    <p:anim calcmode="lin" valueType="num">
                                      <p:cBhvr additive="base">
                                        <p:cTn id="28" dur="500" fill="hold"/>
                                        <p:tgtEl>
                                          <p:spTgt spid="6144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1447"/>
                                        </p:tgtEl>
                                        <p:attrNameLst>
                                          <p:attrName>style.visibility</p:attrName>
                                        </p:attrNameLst>
                                      </p:cBhvr>
                                      <p:to>
                                        <p:strVal val="visible"/>
                                      </p:to>
                                    </p:set>
                                    <p:anim calcmode="lin" valueType="num">
                                      <p:cBhvr additive="base">
                                        <p:cTn id="37" dur="500" fill="hold"/>
                                        <p:tgtEl>
                                          <p:spTgt spid="61447"/>
                                        </p:tgtEl>
                                        <p:attrNameLst>
                                          <p:attrName>ppt_x</p:attrName>
                                        </p:attrNameLst>
                                      </p:cBhvr>
                                      <p:tavLst>
                                        <p:tav tm="0">
                                          <p:val>
                                            <p:strVal val="#ppt_x"/>
                                          </p:val>
                                        </p:tav>
                                        <p:tav tm="100000">
                                          <p:val>
                                            <p:strVal val="#ppt_x"/>
                                          </p:val>
                                        </p:tav>
                                      </p:tavLst>
                                    </p:anim>
                                    <p:anim calcmode="lin" valueType="num">
                                      <p:cBhvr additive="base">
                                        <p:cTn id="38" dur="500" fill="hold"/>
                                        <p:tgtEl>
                                          <p:spTgt spid="61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9465" y="1062467"/>
            <a:ext cx="7741593" cy="646331"/>
          </a:xfrm>
          <a:prstGeom prst="rect">
            <a:avLst/>
          </a:prstGeom>
        </p:spPr>
        <p:txBody>
          <a:bodyPr wrap="square">
            <a:spAutoFit/>
          </a:bodyPr>
          <a:lstStyle/>
          <a:p>
            <a:r>
              <a:rPr lang="en-US" b="1" dirty="0"/>
              <a:t>"personal information" means recorded information about an identifiable individual other than contact information</a:t>
            </a:r>
            <a:r>
              <a:rPr lang="en-US" b="1" dirty="0" smtClean="0"/>
              <a:t>;  </a:t>
            </a:r>
            <a:endParaRPr lang="en-US" dirty="0"/>
          </a:p>
        </p:txBody>
      </p:sp>
      <p:sp>
        <p:nvSpPr>
          <p:cNvPr id="5" name="Rectangle 4"/>
          <p:cNvSpPr/>
          <p:nvPr/>
        </p:nvSpPr>
        <p:spPr>
          <a:xfrm>
            <a:off x="559465" y="1889191"/>
            <a:ext cx="7545029" cy="1200329"/>
          </a:xfrm>
          <a:prstGeom prst="rect">
            <a:avLst/>
          </a:prstGeom>
        </p:spPr>
        <p:txBody>
          <a:bodyPr wrap="square">
            <a:spAutoFit/>
          </a:bodyPr>
          <a:lstStyle/>
          <a:p>
            <a:r>
              <a:rPr lang="en-US" b="1" dirty="0"/>
              <a:t>"contact information" means information to enable an individual at a place of business to be contacted and includes the name, position name or title, business telephone number, business address, business email or business fax number of the individual;</a:t>
            </a:r>
            <a:endParaRPr lang="en-US" dirty="0"/>
          </a:p>
        </p:txBody>
      </p:sp>
      <p:sp>
        <p:nvSpPr>
          <p:cNvPr id="6" name="Rectangle 5"/>
          <p:cNvSpPr/>
          <p:nvPr/>
        </p:nvSpPr>
        <p:spPr>
          <a:xfrm>
            <a:off x="589711" y="4928544"/>
            <a:ext cx="7484547" cy="923330"/>
          </a:xfrm>
          <a:prstGeom prst="rect">
            <a:avLst/>
          </a:prstGeom>
        </p:spPr>
        <p:txBody>
          <a:bodyPr wrap="square">
            <a:spAutoFit/>
          </a:bodyPr>
          <a:lstStyle/>
          <a:p>
            <a:r>
              <a:rPr lang="en-US" b="1" dirty="0"/>
              <a:t>"service provider" means a person retained under a contract to perform services for a public body</a:t>
            </a:r>
            <a:r>
              <a:rPr lang="en-US" b="1" dirty="0" smtClean="0"/>
              <a:t>;</a:t>
            </a:r>
          </a:p>
          <a:p>
            <a:r>
              <a:rPr lang="en-US" b="1" dirty="0" smtClean="0">
                <a:solidFill>
                  <a:srgbClr val="FF0000"/>
                </a:solidFill>
              </a:rPr>
              <a:t>Rapid Notify</a:t>
            </a:r>
            <a:endParaRPr lang="en-US" dirty="0">
              <a:solidFill>
                <a:srgbClr val="FF0000"/>
              </a:solidFill>
            </a:endParaRPr>
          </a:p>
        </p:txBody>
      </p:sp>
      <p:sp>
        <p:nvSpPr>
          <p:cNvPr id="7" name="TextBox 6"/>
          <p:cNvSpPr txBox="1"/>
          <p:nvPr/>
        </p:nvSpPr>
        <p:spPr>
          <a:xfrm>
            <a:off x="609600" y="381000"/>
            <a:ext cx="4953000" cy="461665"/>
          </a:xfrm>
          <a:prstGeom prst="rect">
            <a:avLst/>
          </a:prstGeom>
          <a:noFill/>
        </p:spPr>
        <p:txBody>
          <a:bodyPr wrap="square" rtlCol="0">
            <a:spAutoFit/>
          </a:bodyPr>
          <a:lstStyle/>
          <a:p>
            <a:r>
              <a:rPr lang="en-US" sz="2400" dirty="0" smtClean="0"/>
              <a:t>Some Important Definitions </a:t>
            </a:r>
            <a:endParaRPr lang="en-US" sz="2400" dirty="0"/>
          </a:p>
        </p:txBody>
      </p:sp>
      <p:sp>
        <p:nvSpPr>
          <p:cNvPr id="8" name="Rectangle 7"/>
          <p:cNvSpPr/>
          <p:nvPr/>
        </p:nvSpPr>
        <p:spPr>
          <a:xfrm>
            <a:off x="604841" y="3276939"/>
            <a:ext cx="8104480" cy="1477328"/>
          </a:xfrm>
          <a:prstGeom prst="rect">
            <a:avLst/>
          </a:prstGeom>
        </p:spPr>
        <p:txBody>
          <a:bodyPr wrap="square">
            <a:spAutoFit/>
          </a:bodyPr>
          <a:lstStyle/>
          <a:p>
            <a:r>
              <a:rPr lang="en-US" b="1" dirty="0"/>
              <a:t>"local public body" </a:t>
            </a:r>
            <a:r>
              <a:rPr lang="en-US" b="1" dirty="0" err="1"/>
              <a:t>means(a</a:t>
            </a:r>
            <a:r>
              <a:rPr lang="en-US" b="1" dirty="0"/>
              <a:t>) a local government </a:t>
            </a:r>
            <a:r>
              <a:rPr lang="en-US" b="1" dirty="0" err="1"/>
              <a:t>body,(b</a:t>
            </a:r>
            <a:r>
              <a:rPr lang="en-US" b="1" dirty="0"/>
              <a:t>) a health care body,(b.1) a social services </a:t>
            </a:r>
            <a:r>
              <a:rPr lang="en-US" b="1" dirty="0" err="1"/>
              <a:t>body,(c</a:t>
            </a:r>
            <a:r>
              <a:rPr lang="en-US" b="1" dirty="0"/>
              <a:t>) an educational body, </a:t>
            </a:r>
            <a:r>
              <a:rPr lang="en-US" b="1" dirty="0" err="1"/>
              <a:t>or(d</a:t>
            </a:r>
            <a:r>
              <a:rPr lang="en-US" b="1" dirty="0"/>
              <a:t>) a governing body of a profession or occupation, if the governing body is designated in, or added by regulation to, Schedule 3</a:t>
            </a:r>
            <a:r>
              <a:rPr lang="en-US" b="1" dirty="0" smtClean="0"/>
              <a:t>;</a:t>
            </a:r>
          </a:p>
          <a:p>
            <a:r>
              <a:rPr lang="en-US" b="1" dirty="0" smtClean="0">
                <a:solidFill>
                  <a:srgbClr val="FF0000"/>
                </a:solidFill>
              </a:rPr>
              <a:t>NSEMO</a:t>
            </a:r>
            <a:endParaRPr lang="en-US" dirty="0">
              <a:solidFill>
                <a:srgbClr val="FF0000"/>
              </a:solidFill>
            </a:endParaRPr>
          </a:p>
        </p:txBody>
      </p:sp>
      <p:sp>
        <p:nvSpPr>
          <p:cNvPr id="9" name="Rectangle 8"/>
          <p:cNvSpPr/>
          <p:nvPr/>
        </p:nvSpPr>
        <p:spPr>
          <a:xfrm>
            <a:off x="604842" y="5972817"/>
            <a:ext cx="8104480" cy="738664"/>
          </a:xfrm>
          <a:prstGeom prst="rect">
            <a:avLst/>
          </a:prstGeom>
        </p:spPr>
        <p:txBody>
          <a:bodyPr wrap="square">
            <a:spAutoFit/>
          </a:bodyPr>
          <a:lstStyle/>
          <a:p>
            <a:r>
              <a:rPr lang="en-US" sz="1200" dirty="0" smtClean="0">
                <a:hlinkClick r:id="rId2"/>
              </a:rPr>
              <a:t>http://www.bclaws.ca/EPLibraries/bclaws_new/document/LOC/freeside/--%20F%20--/Freedom%20of%20Information%20and%20Protection%20of%20Privacy%20Act%20RSBC%201996%20c.%20165/00_Act/96165_07.xml</a:t>
            </a:r>
            <a:endParaRPr lang="en-US" sz="12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4812" y="332607"/>
            <a:ext cx="6002758" cy="461665"/>
          </a:xfrm>
          <a:prstGeom prst="rect">
            <a:avLst/>
          </a:prstGeom>
          <a:noFill/>
        </p:spPr>
        <p:txBody>
          <a:bodyPr wrap="square" rtlCol="0">
            <a:spAutoFit/>
          </a:bodyPr>
          <a:lstStyle/>
          <a:p>
            <a:r>
              <a:rPr lang="en-US" sz="2400" dirty="0" smtClean="0"/>
              <a:t>Current Practices </a:t>
            </a:r>
            <a:endParaRPr lang="en-US" sz="2400" dirty="0"/>
          </a:p>
        </p:txBody>
      </p:sp>
      <p:pic>
        <p:nvPicPr>
          <p:cNvPr id="6" name="Picture 5" descr="Self-Registration.png"/>
          <p:cNvPicPr>
            <a:picLocks noChangeAspect="1"/>
          </p:cNvPicPr>
          <p:nvPr/>
        </p:nvPicPr>
        <p:blipFill>
          <a:blip r:embed="rId2" cstate="print"/>
          <a:stretch>
            <a:fillRect/>
          </a:stretch>
        </p:blipFill>
        <p:spPr>
          <a:xfrm>
            <a:off x="304800" y="3810000"/>
            <a:ext cx="6350000" cy="2781300"/>
          </a:xfrm>
          <a:prstGeom prst="rect">
            <a:avLst/>
          </a:prstGeom>
        </p:spPr>
      </p:pic>
      <p:sp>
        <p:nvSpPr>
          <p:cNvPr id="8" name="Rectangle 7"/>
          <p:cNvSpPr/>
          <p:nvPr/>
        </p:nvSpPr>
        <p:spPr>
          <a:xfrm>
            <a:off x="228600" y="6581001"/>
            <a:ext cx="8134194" cy="553998"/>
          </a:xfrm>
          <a:prstGeom prst="rect">
            <a:avLst/>
          </a:prstGeom>
        </p:spPr>
        <p:txBody>
          <a:bodyPr wrap="square">
            <a:spAutoFit/>
          </a:bodyPr>
          <a:lstStyle/>
          <a:p>
            <a:r>
              <a:rPr lang="en-US" sz="1200" dirty="0" smtClean="0">
                <a:hlinkClick r:id="rId3"/>
              </a:rPr>
              <a:t>http://www.nsemo.org/content.asp?chapterID=2&amp;subchapterID=44&amp;pageID=165</a:t>
            </a:r>
            <a:endParaRPr lang="en-US" sz="1200" dirty="0" smtClean="0"/>
          </a:p>
          <a:p>
            <a:endParaRPr lang="en-US" dirty="0"/>
          </a:p>
        </p:txBody>
      </p:sp>
      <p:sp>
        <p:nvSpPr>
          <p:cNvPr id="10" name="TextBox 9"/>
          <p:cNvSpPr txBox="1"/>
          <p:nvPr/>
        </p:nvSpPr>
        <p:spPr>
          <a:xfrm>
            <a:off x="604812" y="1118748"/>
            <a:ext cx="8104479" cy="2862322"/>
          </a:xfrm>
          <a:prstGeom prst="rect">
            <a:avLst/>
          </a:prstGeom>
          <a:noFill/>
        </p:spPr>
        <p:txBody>
          <a:bodyPr wrap="square" rtlCol="0">
            <a:spAutoFit/>
          </a:bodyPr>
          <a:lstStyle/>
          <a:p>
            <a:r>
              <a:rPr lang="en-US" dirty="0" smtClean="0"/>
              <a:t>Information about </a:t>
            </a:r>
            <a:r>
              <a:rPr lang="en-US" dirty="0" err="1" smtClean="0"/>
              <a:t>RapidNotify</a:t>
            </a:r>
            <a:r>
              <a:rPr lang="en-US" dirty="0" smtClean="0"/>
              <a:t> on the NSEMO website </a:t>
            </a:r>
          </a:p>
          <a:p>
            <a:pPr lvl="1">
              <a:buFont typeface="Arial"/>
              <a:buChar char="•"/>
            </a:pPr>
            <a:r>
              <a:rPr lang="en-US" dirty="0" smtClean="0"/>
              <a:t> This is where it states their information will be stored in the United States</a:t>
            </a:r>
          </a:p>
          <a:p>
            <a:r>
              <a:rPr lang="en-US" dirty="0" smtClean="0"/>
              <a:t>Multiple links to the </a:t>
            </a:r>
            <a:r>
              <a:rPr lang="en-US" dirty="0" err="1" smtClean="0"/>
              <a:t>RapidNotify</a:t>
            </a:r>
            <a:r>
              <a:rPr lang="en-US" dirty="0" smtClean="0"/>
              <a:t> secure site for self-registration	</a:t>
            </a:r>
          </a:p>
          <a:p>
            <a:pPr lvl="1">
              <a:buFont typeface="Arial"/>
              <a:buChar char="•"/>
            </a:pPr>
            <a:r>
              <a:rPr lang="en-US" dirty="0" smtClean="0"/>
              <a:t>Possible to access this site without reading the information about </a:t>
            </a:r>
            <a:r>
              <a:rPr lang="en-US" dirty="0" err="1" smtClean="0"/>
              <a:t>RapidNotify</a:t>
            </a:r>
            <a:endParaRPr lang="en-US" dirty="0" smtClean="0"/>
          </a:p>
          <a:p>
            <a:pPr lvl="2">
              <a:buFont typeface="Arial"/>
              <a:buChar char="•"/>
            </a:pPr>
            <a:r>
              <a:rPr lang="en-US" dirty="0" smtClean="0"/>
              <a:t>This is okay if viewers are already educated about </a:t>
            </a:r>
            <a:r>
              <a:rPr lang="en-US" dirty="0" err="1" smtClean="0"/>
              <a:t>RapidNotify</a:t>
            </a:r>
            <a:r>
              <a:rPr lang="en-US" dirty="0" smtClean="0"/>
              <a:t>, however they may not be aware their information is being stored in the United States</a:t>
            </a:r>
          </a:p>
          <a:p>
            <a:pPr>
              <a:buFont typeface="Arial"/>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126903" y="288570"/>
            <a:ext cx="4623977" cy="3600985"/>
          </a:xfrm>
          <a:prstGeom prst="rect">
            <a:avLst/>
          </a:prstGeom>
        </p:spPr>
        <p:txBody>
          <a:bodyPr wrap="square">
            <a:spAutoFit/>
          </a:bodyPr>
          <a:lstStyle/>
          <a:p>
            <a:r>
              <a:rPr lang="en-US" sz="1200" dirty="0" smtClean="0"/>
              <a:t>By signing up for alert notification service, </a:t>
            </a:r>
            <a:r>
              <a:rPr lang="en-US" sz="1200" u="sng" dirty="0" smtClean="0"/>
              <a:t>I understand that automated phone calls will be utilized and I am giving express consent to contact me on any of the devices I am registering.</a:t>
            </a:r>
          </a:p>
          <a:p>
            <a:endParaRPr lang="en-US" sz="1200" dirty="0" smtClean="0"/>
          </a:p>
          <a:p>
            <a:r>
              <a:rPr lang="en-US" sz="1200" dirty="0" smtClean="0"/>
              <a:t>Your personal information will not be shared or distributed and will be used solely for the purpose of providing alert notifications.  Neither the owner of this website, nor any of its agencies and affiliates, or their employees, makes any warrant, express or implied, or assumes any legal liability or responsibility for the accuracy, completeness or usefulness of any information provided by submittal of this form.</a:t>
            </a:r>
          </a:p>
          <a:p>
            <a:endParaRPr lang="en-US" sz="1200" dirty="0" smtClean="0"/>
          </a:p>
          <a:p>
            <a:r>
              <a:rPr lang="en-US" sz="1200" dirty="0" smtClean="0"/>
              <a:t>By accepting the Terms of Use, I acknowledge that I understand that the self-registration form is used for registering VoIP and Wireless telephone numbers, email address and corresponding physical addresses, only. This does not make any changes to 9-1-1 data if I enter a landline telephone number on this site.  I am solely responsible for ensuring the accuracy and completeness of my Contact Data.  I will only register Contact Data for another person if I have that person's express permission.</a:t>
            </a:r>
            <a:endParaRPr lang="en-US" sz="1200" dirty="0"/>
          </a:p>
        </p:txBody>
      </p:sp>
      <p:pic>
        <p:nvPicPr>
          <p:cNvPr id="4" name="Picture 3" descr="Registration.png"/>
          <p:cNvPicPr>
            <a:picLocks noChangeAspect="1"/>
          </p:cNvPicPr>
          <p:nvPr/>
        </p:nvPicPr>
        <p:blipFill>
          <a:blip r:embed="rId2" cstate="print"/>
          <a:stretch>
            <a:fillRect/>
          </a:stretch>
        </p:blipFill>
        <p:spPr>
          <a:xfrm>
            <a:off x="353437" y="293741"/>
            <a:ext cx="3199833" cy="3832019"/>
          </a:xfrm>
          <a:prstGeom prst="rect">
            <a:avLst/>
          </a:prstGeom>
        </p:spPr>
      </p:pic>
      <p:sp>
        <p:nvSpPr>
          <p:cNvPr id="12" name="Bent Arrow 11"/>
          <p:cNvSpPr/>
          <p:nvPr/>
        </p:nvSpPr>
        <p:spPr>
          <a:xfrm>
            <a:off x="2676293" y="498902"/>
            <a:ext cx="1450610" cy="1542058"/>
          </a:xfrm>
          <a:prstGeom prst="ben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353437" y="4852947"/>
            <a:ext cx="8397443" cy="1477328"/>
          </a:xfrm>
          <a:prstGeom prst="rect">
            <a:avLst/>
          </a:prstGeom>
          <a:noFill/>
        </p:spPr>
        <p:txBody>
          <a:bodyPr wrap="square" rtlCol="0">
            <a:spAutoFit/>
          </a:bodyPr>
          <a:lstStyle/>
          <a:p>
            <a:r>
              <a:rPr lang="en-US" dirty="0" smtClean="0"/>
              <a:t>Once on the </a:t>
            </a:r>
            <a:r>
              <a:rPr lang="en-US" dirty="0" err="1" smtClean="0"/>
              <a:t>RapidNotify</a:t>
            </a:r>
            <a:r>
              <a:rPr lang="en-US" dirty="0" smtClean="0"/>
              <a:t> self-registration page, prompted to accept the terms of agreement</a:t>
            </a:r>
          </a:p>
          <a:p>
            <a:pPr lvl="1">
              <a:buFont typeface="Arial"/>
              <a:buChar char="•"/>
            </a:pPr>
            <a:r>
              <a:rPr lang="en-US" dirty="0" smtClean="0"/>
              <a:t>Same terms of agreement for all </a:t>
            </a:r>
            <a:r>
              <a:rPr lang="en-US" dirty="0" err="1" smtClean="0"/>
              <a:t>RapidNotify</a:t>
            </a:r>
            <a:r>
              <a:rPr lang="en-US" dirty="0" smtClean="0"/>
              <a:t> clients, Canadian or American</a:t>
            </a:r>
          </a:p>
          <a:p>
            <a:pPr lvl="1">
              <a:buFont typeface="Arial"/>
              <a:buChar char="•"/>
            </a:pPr>
            <a:r>
              <a:rPr lang="en-US" dirty="0" smtClean="0"/>
              <a:t>Nowhere in the terms does it state where information is being stored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368" y="423309"/>
            <a:ext cx="6622691" cy="461665"/>
          </a:xfrm>
          <a:prstGeom prst="rect">
            <a:avLst/>
          </a:prstGeom>
          <a:noFill/>
        </p:spPr>
        <p:txBody>
          <a:bodyPr wrap="square" rtlCol="0">
            <a:spAutoFit/>
          </a:bodyPr>
          <a:lstStyle/>
          <a:p>
            <a:r>
              <a:rPr lang="en-US" sz="2400" dirty="0" smtClean="0"/>
              <a:t>Legislation Requirements </a:t>
            </a:r>
          </a:p>
        </p:txBody>
      </p:sp>
      <p:sp>
        <p:nvSpPr>
          <p:cNvPr id="5" name="Rectangle 4"/>
          <p:cNvSpPr/>
          <p:nvPr/>
        </p:nvSpPr>
        <p:spPr>
          <a:xfrm>
            <a:off x="381000" y="1447800"/>
            <a:ext cx="8119600" cy="2215991"/>
          </a:xfrm>
          <a:prstGeom prst="rect">
            <a:avLst/>
          </a:prstGeom>
        </p:spPr>
        <p:txBody>
          <a:bodyPr wrap="square">
            <a:spAutoFit/>
          </a:bodyPr>
          <a:lstStyle/>
          <a:p>
            <a:r>
              <a:rPr lang="en-US" b="1" u="sng" dirty="0" smtClean="0"/>
              <a:t>“Storage </a:t>
            </a:r>
            <a:r>
              <a:rPr lang="en-US" b="1" u="sng" dirty="0"/>
              <a:t>and Access in Canada</a:t>
            </a:r>
            <a:r>
              <a:rPr lang="en-US" b="1" dirty="0"/>
              <a:t>  </a:t>
            </a:r>
            <a:r>
              <a:rPr lang="en-US" b="1" i="1" dirty="0"/>
              <a:t>Personal information must be stored and accessed only in Canada, except in limited </a:t>
            </a:r>
            <a:r>
              <a:rPr lang="en-US" b="1" i="1" dirty="0" smtClean="0"/>
              <a:t>circumstances… </a:t>
            </a:r>
            <a:r>
              <a:rPr lang="en-US" b="1" i="1" dirty="0"/>
              <a:t> </a:t>
            </a:r>
            <a:r>
              <a:rPr lang="en-US" b="1" i="1" u="sng" dirty="0">
                <a:solidFill>
                  <a:srgbClr val="FF0000"/>
                </a:solidFill>
              </a:rPr>
              <a:t>A public body may, however, store or access personal information in another jurisdiction with the individual’s </a:t>
            </a:r>
            <a:r>
              <a:rPr lang="en-US" b="1" i="1" u="sng" dirty="0" smtClean="0">
                <a:solidFill>
                  <a:srgbClr val="FF0000"/>
                </a:solidFill>
              </a:rPr>
              <a:t>consent</a:t>
            </a:r>
            <a:r>
              <a:rPr lang="en-US" b="1" i="1" dirty="0" smtClean="0"/>
              <a:t>…”</a:t>
            </a:r>
          </a:p>
          <a:p>
            <a:endParaRPr lang="en-US" sz="1200" dirty="0"/>
          </a:p>
        </p:txBody>
      </p:sp>
      <p:sp>
        <p:nvSpPr>
          <p:cNvPr id="6" name="Rectangle 5"/>
          <p:cNvSpPr/>
          <p:nvPr/>
        </p:nvSpPr>
        <p:spPr>
          <a:xfrm>
            <a:off x="423368" y="3141758"/>
            <a:ext cx="8119600" cy="1200329"/>
          </a:xfrm>
          <a:prstGeom prst="rect">
            <a:avLst/>
          </a:prstGeom>
        </p:spPr>
        <p:txBody>
          <a:bodyPr wrap="square">
            <a:spAutoFit/>
          </a:bodyPr>
          <a:lstStyle/>
          <a:p>
            <a:r>
              <a:rPr lang="en-US" b="1" u="sng" dirty="0" smtClean="0"/>
              <a:t>“Security</a:t>
            </a:r>
            <a:r>
              <a:rPr lang="en-US" b="1" dirty="0"/>
              <a:t>  </a:t>
            </a:r>
            <a:r>
              <a:rPr lang="en-US" b="1" i="1" dirty="0"/>
              <a:t>Public bodies must make reasonable security arrangements to prevent unauthorized access, collection, use, disclosure or disposal of personal information</a:t>
            </a:r>
            <a:r>
              <a:rPr lang="en-US" b="1" i="1" dirty="0" smtClean="0"/>
              <a:t>.”</a:t>
            </a:r>
            <a:endParaRPr lang="en-US" dirty="0"/>
          </a:p>
        </p:txBody>
      </p:sp>
      <p:sp>
        <p:nvSpPr>
          <p:cNvPr id="7" name="Rectangle 6"/>
          <p:cNvSpPr/>
          <p:nvPr/>
        </p:nvSpPr>
        <p:spPr>
          <a:xfrm>
            <a:off x="423368" y="4547413"/>
            <a:ext cx="8119600" cy="1200329"/>
          </a:xfrm>
          <a:prstGeom prst="rect">
            <a:avLst/>
          </a:prstGeom>
        </p:spPr>
        <p:txBody>
          <a:bodyPr wrap="square">
            <a:spAutoFit/>
          </a:bodyPr>
          <a:lstStyle/>
          <a:p>
            <a:r>
              <a:rPr lang="en-US" b="1" u="sng" dirty="0" smtClean="0"/>
              <a:t>“Service </a:t>
            </a:r>
            <a:r>
              <a:rPr lang="en-US" b="1" u="sng" dirty="0"/>
              <a:t>Providers</a:t>
            </a:r>
            <a:r>
              <a:rPr lang="en-US" b="1" dirty="0"/>
              <a:t>  </a:t>
            </a:r>
            <a:r>
              <a:rPr lang="en-US" b="1" i="1" dirty="0"/>
              <a:t>Personal information generated by a service provider under contract to a public body is likely subject to the requirements of the FOIPP Act</a:t>
            </a:r>
            <a:r>
              <a:rPr lang="en-US" b="1" i="1" dirty="0" smtClean="0"/>
              <a:t>.”</a:t>
            </a:r>
            <a:endParaRPr lang="en-US" dirty="0"/>
          </a:p>
        </p:txBody>
      </p:sp>
      <p:sp>
        <p:nvSpPr>
          <p:cNvPr id="8" name="Rectangle 7"/>
          <p:cNvSpPr/>
          <p:nvPr/>
        </p:nvSpPr>
        <p:spPr>
          <a:xfrm>
            <a:off x="423368" y="6129435"/>
            <a:ext cx="8119600" cy="276999"/>
          </a:xfrm>
          <a:prstGeom prst="rect">
            <a:avLst/>
          </a:prstGeom>
        </p:spPr>
        <p:txBody>
          <a:bodyPr wrap="square">
            <a:spAutoFit/>
          </a:bodyPr>
          <a:lstStyle/>
          <a:p>
            <a:r>
              <a:rPr lang="en-US" sz="1200" dirty="0" smtClean="0">
                <a:hlinkClick r:id="rId2"/>
              </a:rPr>
              <a:t>http://</a:t>
            </a:r>
            <a:r>
              <a:rPr lang="en-US" sz="1200" dirty="0" smtClean="0">
                <a:hlinkClick r:id="rId2"/>
              </a:rPr>
              <a:t>www.cio.gov.bc.ca/cio/priv_leg/foippa/guides_forms/privacy_practices.page</a:t>
            </a:r>
            <a:endParaRPr 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1149" y="438434"/>
            <a:ext cx="4914097" cy="461665"/>
          </a:xfrm>
          <a:prstGeom prst="rect">
            <a:avLst/>
          </a:prstGeom>
          <a:noFill/>
        </p:spPr>
        <p:txBody>
          <a:bodyPr wrap="square" rtlCol="0">
            <a:spAutoFit/>
          </a:bodyPr>
          <a:lstStyle/>
          <a:p>
            <a:r>
              <a:rPr lang="en-US" sz="2400" dirty="0" smtClean="0"/>
              <a:t>Addressing these Requirements </a:t>
            </a:r>
          </a:p>
        </p:txBody>
      </p:sp>
      <p:sp>
        <p:nvSpPr>
          <p:cNvPr id="7" name="TextBox 6"/>
          <p:cNvSpPr txBox="1"/>
          <p:nvPr/>
        </p:nvSpPr>
        <p:spPr>
          <a:xfrm>
            <a:off x="609600" y="1219200"/>
            <a:ext cx="6668037" cy="4928538"/>
          </a:xfrm>
          <a:prstGeom prst="rect">
            <a:avLst/>
          </a:prstGeom>
          <a:noFill/>
        </p:spPr>
        <p:txBody>
          <a:bodyPr wrap="square" rtlCol="0">
            <a:spAutoFit/>
          </a:bodyPr>
          <a:lstStyle/>
          <a:p>
            <a:r>
              <a:rPr lang="en-US" b="1" dirty="0" smtClean="0">
                <a:solidFill>
                  <a:srgbClr val="FF0000"/>
                </a:solidFill>
              </a:rPr>
              <a:t>“Information </a:t>
            </a:r>
            <a:r>
              <a:rPr lang="en-US" b="1" dirty="0">
                <a:solidFill>
                  <a:srgbClr val="FF0000"/>
                </a:solidFill>
              </a:rPr>
              <a:t>Collection, Use, and </a:t>
            </a:r>
            <a:r>
              <a:rPr lang="en-US" b="1" dirty="0" smtClean="0">
                <a:solidFill>
                  <a:srgbClr val="FF0000"/>
                </a:solidFill>
              </a:rPr>
              <a:t>Sharing </a:t>
            </a:r>
            <a:r>
              <a:rPr lang="en-US" b="1" dirty="0" smtClean="0"/>
              <a:t> </a:t>
            </a:r>
          </a:p>
          <a:p>
            <a:r>
              <a:rPr lang="en-US" b="1" dirty="0"/>
              <a:t>	</a:t>
            </a:r>
            <a:r>
              <a:rPr lang="en-US" b="1" dirty="0" smtClean="0"/>
              <a:t>We </a:t>
            </a:r>
            <a:r>
              <a:rPr lang="en-US" b="1" dirty="0"/>
              <a:t>are the sole owners of the information collected on this site. We only have access to/collect information that you voluntarily give us via email or other direct contact from you. We will not sell or rent this information to </a:t>
            </a:r>
            <a:r>
              <a:rPr lang="en-US" b="1" dirty="0" smtClean="0"/>
              <a:t>anyone…</a:t>
            </a:r>
          </a:p>
          <a:p>
            <a:r>
              <a:rPr lang="en-US" b="1" dirty="0" smtClean="0">
                <a:solidFill>
                  <a:srgbClr val="FF0000"/>
                </a:solidFill>
              </a:rPr>
              <a:t>Security  </a:t>
            </a:r>
          </a:p>
          <a:p>
            <a:r>
              <a:rPr lang="en-US" b="1" dirty="0">
                <a:solidFill>
                  <a:srgbClr val="FF0000"/>
                </a:solidFill>
              </a:rPr>
              <a:t>	</a:t>
            </a:r>
            <a:r>
              <a:rPr lang="en-US" b="1" dirty="0" smtClean="0"/>
              <a:t>We </a:t>
            </a:r>
            <a:r>
              <a:rPr lang="en-US" b="1" dirty="0"/>
              <a:t>take precautions to protect your information. When you submit sensitive information via the website, your information is protected both online and offline. Wherever we collect sensitive information (such as credit card data), that information is encrypted and transmitted to us in a secure way. While we use encryption to protect sensitive information transmitted online, we also protect your information offline. Only employees who need the information to perform a specific job (for example, billing or customer service) are granted access to personally identifiable information. The computers/servers in which we store personally identifiable information are kept in a secure environment</a:t>
            </a:r>
            <a:r>
              <a:rPr lang="en-US" b="1" dirty="0" smtClean="0"/>
              <a:t>.”</a:t>
            </a:r>
            <a:endParaRPr lang="en-US" dirty="0"/>
          </a:p>
        </p:txBody>
      </p:sp>
      <p:sp>
        <p:nvSpPr>
          <p:cNvPr id="8" name="Rectangle 7"/>
          <p:cNvSpPr/>
          <p:nvPr/>
        </p:nvSpPr>
        <p:spPr>
          <a:xfrm>
            <a:off x="5667545" y="6627167"/>
            <a:ext cx="3476455" cy="461665"/>
          </a:xfrm>
          <a:prstGeom prst="rect">
            <a:avLst/>
          </a:prstGeom>
        </p:spPr>
        <p:txBody>
          <a:bodyPr wrap="square">
            <a:spAutoFit/>
          </a:bodyPr>
          <a:lstStyle/>
          <a:p>
            <a:r>
              <a:rPr lang="en-US" sz="1200" dirty="0" smtClean="0">
                <a:hlinkClick r:id="rId2"/>
              </a:rPr>
              <a:t>https://www.rapidnotify.com/privacy.html</a:t>
            </a:r>
            <a:endParaRPr lang="en-US" sz="1200" dirty="0" smtClean="0"/>
          </a:p>
          <a:p>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9450" y="544256"/>
            <a:ext cx="8127349" cy="461665"/>
          </a:xfrm>
          <a:prstGeom prst="rect">
            <a:avLst/>
          </a:prstGeom>
          <a:noFill/>
        </p:spPr>
        <p:txBody>
          <a:bodyPr wrap="square" rtlCol="0">
            <a:spAutoFit/>
          </a:bodyPr>
          <a:lstStyle/>
          <a:p>
            <a:r>
              <a:rPr lang="en-US" sz="2400" dirty="0" smtClean="0"/>
              <a:t>Addressing these Requirements - Suggestions</a:t>
            </a:r>
          </a:p>
        </p:txBody>
      </p:sp>
      <p:sp>
        <p:nvSpPr>
          <p:cNvPr id="5" name="TextBox 4"/>
          <p:cNvSpPr txBox="1"/>
          <p:nvPr/>
        </p:nvSpPr>
        <p:spPr>
          <a:xfrm>
            <a:off x="381000" y="1981200"/>
            <a:ext cx="6391639" cy="3046988"/>
          </a:xfrm>
          <a:prstGeom prst="rect">
            <a:avLst/>
          </a:prstGeom>
          <a:noFill/>
        </p:spPr>
        <p:txBody>
          <a:bodyPr wrap="square" rtlCol="0">
            <a:spAutoFit/>
          </a:bodyPr>
          <a:lstStyle/>
          <a:p>
            <a:pPr>
              <a:buFont typeface="Arial"/>
              <a:buChar char="•"/>
            </a:pPr>
            <a:r>
              <a:rPr lang="en-US" dirty="0" smtClean="0"/>
              <a:t>Explicitly state that </a:t>
            </a:r>
            <a:r>
              <a:rPr lang="en-US" dirty="0" err="1" smtClean="0"/>
              <a:t>RapidNotify</a:t>
            </a:r>
            <a:r>
              <a:rPr lang="en-US" dirty="0" smtClean="0"/>
              <a:t> is subject to legislation in the FOIPP Act, attach the Privacy Protection Schedule to the contract </a:t>
            </a:r>
          </a:p>
          <a:p>
            <a:pPr lvl="1">
              <a:buFont typeface="Arial"/>
              <a:buChar char="•"/>
            </a:pPr>
            <a:r>
              <a:rPr lang="en-US" sz="1200" dirty="0" smtClean="0">
                <a:hlinkClick r:id="rId2"/>
              </a:rPr>
              <a:t>http://www.cio.gov.bc.ca/cio/priv_leg/foippa/contracting/ppsindex.page</a:t>
            </a:r>
            <a:endParaRPr lang="en-US" sz="1200" dirty="0" smtClean="0"/>
          </a:p>
          <a:p>
            <a:pPr>
              <a:buFont typeface="Arial"/>
              <a:buChar char="•"/>
            </a:pPr>
            <a:r>
              <a:rPr lang="en-US" dirty="0" smtClean="0"/>
              <a:t>Make details regarding the storage of personal information provided for the purpose of self-registration more easily accessible on the NSEMO website</a:t>
            </a:r>
          </a:p>
          <a:p>
            <a:pPr>
              <a:buFont typeface="Arial"/>
              <a:buChar char="•"/>
            </a:pPr>
            <a:r>
              <a:rPr lang="en-US" dirty="0" smtClean="0"/>
              <a:t>Potentially discuss with </a:t>
            </a:r>
            <a:r>
              <a:rPr lang="en-US" dirty="0" err="1" smtClean="0"/>
              <a:t>RapidNotify</a:t>
            </a:r>
            <a:r>
              <a:rPr lang="en-US" dirty="0" smtClean="0"/>
              <a:t> about creating a separate terms of agreement for Canadian clients stating that the information is stored in the United States</a:t>
            </a:r>
          </a:p>
          <a:p>
            <a:pPr lvl="1">
              <a:buFont typeface="Arial"/>
              <a:buChar char="•"/>
            </a:pPr>
            <a:endParaRPr lang="en-US" dirty="0" smtClean="0"/>
          </a:p>
          <a:p>
            <a:pPr>
              <a:buFont typeface="Arial"/>
              <a:buChar char="•"/>
            </a:pPr>
            <a:endParaRPr lang="en-US" dirty="0"/>
          </a:p>
        </p:txBody>
      </p:sp>
      <p:pic>
        <p:nvPicPr>
          <p:cNvPr id="6" name="Picture 5" descr="Privacy Schedule.png"/>
          <p:cNvPicPr>
            <a:picLocks noChangeAspect="1"/>
          </p:cNvPicPr>
          <p:nvPr/>
        </p:nvPicPr>
        <p:blipFill>
          <a:blip r:embed="rId3" cstate="print"/>
          <a:stretch>
            <a:fillRect/>
          </a:stretch>
        </p:blipFill>
        <p:spPr>
          <a:xfrm>
            <a:off x="7239000" y="1828800"/>
            <a:ext cx="1562100"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932" y="619847"/>
            <a:ext cx="7685868" cy="461665"/>
          </a:xfrm>
          <a:prstGeom prst="rect">
            <a:avLst/>
          </a:prstGeom>
          <a:noFill/>
        </p:spPr>
        <p:txBody>
          <a:bodyPr wrap="square" rtlCol="0">
            <a:spAutoFit/>
          </a:bodyPr>
          <a:lstStyle/>
          <a:p>
            <a:r>
              <a:rPr lang="en-US" sz="2400" dirty="0" smtClean="0"/>
              <a:t>Using Self-Registration Data for “Reminder Emails”</a:t>
            </a:r>
            <a:endParaRPr lang="en-US" sz="2400" dirty="0"/>
          </a:p>
        </p:txBody>
      </p:sp>
      <p:sp>
        <p:nvSpPr>
          <p:cNvPr id="5" name="TextBox 4"/>
          <p:cNvSpPr txBox="1"/>
          <p:nvPr/>
        </p:nvSpPr>
        <p:spPr>
          <a:xfrm>
            <a:off x="685800" y="1524000"/>
            <a:ext cx="7439187" cy="3323987"/>
          </a:xfrm>
          <a:prstGeom prst="rect">
            <a:avLst/>
          </a:prstGeom>
          <a:noFill/>
        </p:spPr>
        <p:txBody>
          <a:bodyPr wrap="square" rtlCol="0">
            <a:spAutoFit/>
          </a:bodyPr>
          <a:lstStyle/>
          <a:p>
            <a:r>
              <a:rPr lang="en-US" dirty="0" smtClean="0"/>
              <a:t>The idea of using email addresses provided while self-registering to send out yearly enrollment reminders has been suggested.</a:t>
            </a:r>
          </a:p>
          <a:p>
            <a:endParaRPr lang="en-US" b="1" dirty="0" smtClean="0"/>
          </a:p>
          <a:p>
            <a:endParaRPr lang="en-US" b="1" dirty="0" smtClean="0"/>
          </a:p>
          <a:p>
            <a:r>
              <a:rPr lang="en-US" b="1" dirty="0" smtClean="0"/>
              <a:t>“Limitations </a:t>
            </a:r>
            <a:r>
              <a:rPr lang="en-US" b="1" dirty="0"/>
              <a:t>on the Use of Personal </a:t>
            </a:r>
            <a:r>
              <a:rPr lang="en-US" b="1" dirty="0" err="1"/>
              <a:t>Information  Public</a:t>
            </a:r>
            <a:r>
              <a:rPr lang="en-US" b="1" dirty="0"/>
              <a:t> bodies can use personal information only for the purpose for which it was collected; for a consistent purpose; if the individual consents in writing; or in other limited circumstances</a:t>
            </a:r>
            <a:r>
              <a:rPr lang="en-US" b="1" dirty="0" smtClean="0"/>
              <a:t>.” </a:t>
            </a:r>
          </a:p>
          <a:p>
            <a:r>
              <a:rPr lang="en-US" sz="1200" b="1" dirty="0" smtClean="0">
                <a:hlinkClick r:id="rId2"/>
              </a:rPr>
              <a:t>http://www.cio.gov.bc.ca/cio/priv_leg/foippa/guides_forms/privacy_practices.page</a:t>
            </a:r>
            <a:r>
              <a:rPr lang="en-US" sz="1200" b="1" dirty="0" smtClean="0"/>
              <a:t>?</a:t>
            </a:r>
          </a:p>
          <a:p>
            <a:endParaRPr lang="en-US" b="1" dirty="0" smtClean="0"/>
          </a:p>
          <a:p>
            <a:endParaRPr lang="en-US" b="1" dirty="0"/>
          </a:p>
        </p:txBody>
      </p:sp>
      <p:sp>
        <p:nvSpPr>
          <p:cNvPr id="6" name="TextBox 5"/>
          <p:cNvSpPr txBox="1"/>
          <p:nvPr/>
        </p:nvSpPr>
        <p:spPr>
          <a:xfrm>
            <a:off x="619932" y="4624153"/>
            <a:ext cx="7439187" cy="1477328"/>
          </a:xfrm>
          <a:prstGeom prst="rect">
            <a:avLst/>
          </a:prstGeom>
          <a:noFill/>
        </p:spPr>
        <p:txBody>
          <a:bodyPr wrap="square" rtlCol="0">
            <a:spAutoFit/>
          </a:bodyPr>
          <a:lstStyle/>
          <a:p>
            <a:r>
              <a:rPr lang="en-US" dirty="0" smtClean="0"/>
              <a:t>Based on this information, emails could be sent out should consent be provided at the time of self registering.  Options for this include discussing with </a:t>
            </a:r>
            <a:r>
              <a:rPr lang="en-US" dirty="0" err="1" smtClean="0"/>
              <a:t>RapidNotify</a:t>
            </a:r>
            <a:r>
              <a:rPr lang="en-US" dirty="0" smtClean="0"/>
              <a:t> about adding a checkbox or additional field on the registration form, or including a field on the NSEMO website where users can separately register their email address for yearly reminders.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 </a:t>
            </a:r>
          </a:p>
        </p:txBody>
      </p:sp>
      <p:sp>
        <p:nvSpPr>
          <p:cNvPr id="3" name="Content Placeholder 2"/>
          <p:cNvSpPr>
            <a:spLocks noGrp="1"/>
          </p:cNvSpPr>
          <p:nvPr>
            <p:ph idx="1"/>
          </p:nvPr>
        </p:nvSpPr>
        <p:spPr/>
        <p:txBody>
          <a:bodyPr>
            <a:normAutofit/>
          </a:bodyPr>
          <a:lstStyle/>
          <a:p>
            <a:r>
              <a:rPr lang="en-US" dirty="0" smtClean="0"/>
              <a:t>Using </a:t>
            </a:r>
            <a:r>
              <a:rPr lang="en-US" dirty="0" err="1" smtClean="0"/>
              <a:t>Facebook</a:t>
            </a:r>
            <a:r>
              <a:rPr lang="en-US" dirty="0" smtClean="0"/>
              <a:t> and Twitter</a:t>
            </a:r>
          </a:p>
          <a:p>
            <a:r>
              <a:rPr lang="en-US" dirty="0" smtClean="0"/>
              <a:t>What we learned from other cities</a:t>
            </a:r>
          </a:p>
          <a:p>
            <a:r>
              <a:rPr lang="en-US" dirty="0" smtClean="0"/>
              <a:t>Market through existing organizations and community groups</a:t>
            </a:r>
          </a:p>
          <a:p>
            <a:r>
              <a:rPr lang="en-US" dirty="0" smtClean="0"/>
              <a:t>Meeting legislative requirements</a:t>
            </a:r>
          </a:p>
          <a:p>
            <a:r>
              <a:rPr lang="en-US" dirty="0" smtClean="0"/>
              <a:t>More in the report!</a:t>
            </a:r>
            <a:endParaRPr lang="en-US" dirty="0" smtClean="0"/>
          </a:p>
        </p:txBody>
      </p:sp>
    </p:spTree>
    <p:extLst>
      <p:ext uri="{BB962C8B-B14F-4D97-AF65-F5344CB8AC3E}">
        <p14:creationId xmlns:p14="http://schemas.microsoft.com/office/powerpoint/2010/main" xmlns="" val="307893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Q &amp; A</a:t>
            </a:r>
            <a:endParaRPr lang="en-CA" dirty="0"/>
          </a:p>
        </p:txBody>
      </p:sp>
      <p:sp>
        <p:nvSpPr>
          <p:cNvPr id="5" name="Subtitle 4"/>
          <p:cNvSpPr>
            <a:spLocks noGrp="1"/>
          </p:cNvSpPr>
          <p:nvPr>
            <p:ph type="subTitle" idx="1"/>
          </p:nvPr>
        </p:nvSpPr>
        <p:spPr/>
        <p:txBody>
          <a:bodyPr/>
          <a:lstStyle/>
          <a:p>
            <a:r>
              <a:rPr lang="en-CA" dirty="0" smtClean="0"/>
              <a:t>Thank you for listening!</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200" y="1371600"/>
            <a:ext cx="8229600" cy="5083208"/>
          </a:xfrm>
        </p:spPr>
        <p:txBody>
          <a:bodyPr>
            <a:normAutofit fontScale="32500" lnSpcReduction="20000"/>
          </a:bodyPr>
          <a:lstStyle/>
          <a:p>
            <a:r>
              <a:rPr lang="en-US" u="sng" dirty="0" smtClean="0">
                <a:hlinkClick r:id="rId2"/>
              </a:rPr>
              <a:t>http://i-must-try-harder.blogspot.com/2011/07/beginning-of-answer.html</a:t>
            </a:r>
            <a:endParaRPr lang="en-CA" dirty="0" smtClean="0"/>
          </a:p>
          <a:p>
            <a:r>
              <a:rPr lang="en-US" u="sng" dirty="0" smtClean="0">
                <a:hlinkClick r:id="rId3"/>
              </a:rPr>
              <a:t>http://www.clker.com/clipart-tango-face-wink.html</a:t>
            </a:r>
            <a:endParaRPr lang="en-CA" dirty="0" smtClean="0"/>
          </a:p>
          <a:p>
            <a:r>
              <a:rPr lang="en-US" u="sng" dirty="0" smtClean="0">
                <a:hlinkClick r:id="rId4"/>
              </a:rPr>
              <a:t>http://plancast.com/twitter</a:t>
            </a:r>
            <a:endParaRPr lang="en-CA" dirty="0" smtClean="0"/>
          </a:p>
          <a:p>
            <a:r>
              <a:rPr lang="en-CA" u="sng" dirty="0" smtClean="0">
                <a:hlinkClick r:id="rId5"/>
              </a:rPr>
              <a:t>http://www.geek.com/articles/geek-cetera/social-media-explained-with-donuts-20120210/</a:t>
            </a:r>
            <a:r>
              <a:rPr lang="en-US" dirty="0" smtClean="0"/>
              <a:t> </a:t>
            </a:r>
            <a:endParaRPr lang="en-CA" dirty="0" smtClean="0"/>
          </a:p>
          <a:p>
            <a:r>
              <a:rPr lang="en-US" u="sng" dirty="0" smtClean="0">
                <a:hlinkClick r:id="rId6"/>
              </a:rPr>
              <a:t>http://anonyminality.wordpress.com/tag/donuts/</a:t>
            </a:r>
            <a:endParaRPr lang="en-CA" dirty="0" smtClean="0"/>
          </a:p>
          <a:p>
            <a:r>
              <a:rPr lang="en-US" u="sng" dirty="0" smtClean="0">
                <a:hlinkClick r:id="rId7"/>
              </a:rPr>
              <a:t>http://everwrite.com/content-strategy-101-understanding-content-types/</a:t>
            </a:r>
            <a:endParaRPr lang="en-CA" dirty="0" smtClean="0"/>
          </a:p>
          <a:p>
            <a:r>
              <a:rPr lang="en-US" u="sng" dirty="0" smtClean="0">
                <a:hlinkClick r:id="rId8"/>
              </a:rPr>
              <a:t>http://www.urbancowboy.ca/2011/11/07/new-network-puts-megaphone-on-rural-ontario/</a:t>
            </a:r>
            <a:endParaRPr lang="en-CA" dirty="0" smtClean="0"/>
          </a:p>
          <a:p>
            <a:r>
              <a:rPr lang="en-US" u="sng" dirty="0" smtClean="0">
                <a:hlinkClick r:id="rId9"/>
              </a:rPr>
              <a:t>http://www.clker.com/clipart-entertainment-digital-camera-still.html</a:t>
            </a:r>
            <a:endParaRPr lang="en-CA" dirty="0" smtClean="0"/>
          </a:p>
          <a:p>
            <a:r>
              <a:rPr lang="en-US" u="sng" dirty="0" smtClean="0">
                <a:hlinkClick r:id="rId10"/>
              </a:rPr>
              <a:t>http://www.clker.com/clipart-rss-feed.html</a:t>
            </a:r>
            <a:endParaRPr lang="en-CA" dirty="0" smtClean="0"/>
          </a:p>
          <a:p>
            <a:r>
              <a:rPr lang="en-US" u="sng" dirty="0" smtClean="0">
                <a:hlinkClick r:id="rId11"/>
              </a:rPr>
              <a:t>http://socialmediatoday.com/ginidietrich/283740/building-your-online-community</a:t>
            </a:r>
            <a:endParaRPr lang="en-CA" dirty="0" smtClean="0"/>
          </a:p>
          <a:p>
            <a:r>
              <a:rPr lang="en-US" u="sng" dirty="0" smtClean="0">
                <a:hlinkClick r:id="rId12"/>
              </a:rPr>
              <a:t>http://www.tgdaily.com/software-brief/56902-firefox-may-soon-nix-http-from-url-bar</a:t>
            </a:r>
            <a:endParaRPr lang="en-CA" dirty="0" smtClean="0"/>
          </a:p>
          <a:p>
            <a:r>
              <a:rPr lang="en-US" u="sng" dirty="0" smtClean="0">
                <a:hlinkClick r:id="rId13"/>
              </a:rPr>
              <a:t>http://blog.jokeroo.com/2011/05/11/the-funtheory-fun-can-change-life-for-the-better/</a:t>
            </a:r>
            <a:endParaRPr lang="en-CA" dirty="0" smtClean="0"/>
          </a:p>
          <a:p>
            <a:r>
              <a:rPr lang="en-US" u="sng" dirty="0" smtClean="0">
                <a:hlinkClick r:id="rId14"/>
              </a:rPr>
              <a:t>http://www.copyblogger.com/facebook-features-2011/</a:t>
            </a:r>
            <a:endParaRPr lang="en-CA" dirty="0" smtClean="0"/>
          </a:p>
          <a:p>
            <a:r>
              <a:rPr lang="en-US" u="sng" dirty="0" smtClean="0">
                <a:hlinkClick r:id="rId15"/>
              </a:rPr>
              <a:t>http://www.hdicon.com/vector-logos/twitter-square/</a:t>
            </a:r>
            <a:endParaRPr lang="en-CA" dirty="0" smtClean="0"/>
          </a:p>
          <a:p>
            <a:r>
              <a:rPr lang="en-US" u="sng" dirty="0" smtClean="0">
                <a:hlinkClick r:id="rId16"/>
              </a:rPr>
              <a:t>http://unplugged.rcrwireless.com/index.php/20101111/news/5092/youtube-now-processing-35-hours-of-video-every-minute/attachment/youtube-logo2/</a:t>
            </a:r>
            <a:endParaRPr lang="en-CA" dirty="0" smtClean="0"/>
          </a:p>
          <a:p>
            <a:r>
              <a:rPr lang="en-US" u="sng" dirty="0" smtClean="0">
                <a:hlinkClick r:id="rId17"/>
              </a:rPr>
              <a:t>http://www.mjcog.com/volunteer.html</a:t>
            </a:r>
            <a:endParaRPr lang="en-CA" dirty="0" smtClean="0"/>
          </a:p>
          <a:p>
            <a:r>
              <a:rPr lang="en-US" u="sng" dirty="0" smtClean="0">
                <a:hlinkClick r:id="rId18"/>
              </a:rPr>
              <a:t>http://www.marymaden.com/Newspapers_In_Education.htm</a:t>
            </a:r>
            <a:endParaRPr lang="en-CA" dirty="0" smtClean="0"/>
          </a:p>
          <a:p>
            <a:r>
              <a:rPr lang="en-US" u="sng" dirty="0" smtClean="0">
                <a:hlinkClick r:id="rId19"/>
              </a:rPr>
              <a:t>http://mysleeptalkinghusband.wordpress.com/2012/01/16/x-marks-the-spot/</a:t>
            </a:r>
            <a:endParaRPr lang="en-CA" dirty="0" smtClean="0"/>
          </a:p>
          <a:p>
            <a:r>
              <a:rPr lang="en-US" u="sng" dirty="0" smtClean="0">
                <a:hlinkClick r:id="rId20"/>
              </a:rPr>
              <a:t>http://dryicons.com/icon/minimalistica-icons/newsletter/</a:t>
            </a:r>
            <a:endParaRPr lang="en-CA" dirty="0" smtClean="0"/>
          </a:p>
          <a:p>
            <a:r>
              <a:rPr lang="en-US" u="sng" dirty="0" smtClean="0">
                <a:hlinkClick r:id="rId21"/>
              </a:rPr>
              <a:t>http://www.iconspedia.com/icon/television-icon-19995.html</a:t>
            </a:r>
            <a:endParaRPr lang="en-CA" dirty="0" smtClean="0"/>
          </a:p>
          <a:p>
            <a:r>
              <a:rPr lang="en-US" u="sng" dirty="0" smtClean="0">
                <a:hlinkClick r:id="rId22"/>
              </a:rPr>
              <a:t>http://www.fireworks4weddings.co.uk/service</a:t>
            </a:r>
            <a:endParaRPr lang="en-CA" dirty="0" smtClean="0"/>
          </a:p>
          <a:p>
            <a:r>
              <a:rPr lang="en-US" u="sng" dirty="0" smtClean="0">
                <a:hlinkClick r:id="rId23"/>
              </a:rPr>
              <a:t>http://anubisza.deviantart.com/art/Simple-Cellphone-Clipart-123637133</a:t>
            </a:r>
            <a:endParaRPr lang="en-CA" dirty="0" smtClean="0"/>
          </a:p>
          <a:p>
            <a:r>
              <a:rPr lang="en-US" u="sng" dirty="0" smtClean="0">
                <a:hlinkClick r:id="rId24"/>
              </a:rPr>
              <a:t>http://www.ecampusnews.com/technologies/small-campuses-focus-on-retaining-students/</a:t>
            </a:r>
            <a:endParaRPr lang="en-CA" dirty="0" smtClean="0"/>
          </a:p>
          <a:p>
            <a:r>
              <a:rPr lang="en-US" u="sng" dirty="0" smtClean="0">
                <a:hlinkClick r:id="rId25"/>
              </a:rPr>
              <a:t>http://performancepyramid.muohio.edu:8081/Motivation/Motivation-in-Elementary.html</a:t>
            </a:r>
            <a:endParaRPr lang="en-CA" dirty="0" smtClean="0"/>
          </a:p>
          <a:p>
            <a:r>
              <a:rPr lang="en-US" u="sng" dirty="0" smtClean="0">
                <a:hlinkClick r:id="rId26"/>
              </a:rPr>
              <a:t>http://www.facebook.com/pages/West-Vancouver-School-District/103459136305</a:t>
            </a:r>
            <a:endParaRPr lang="en-CA" dirty="0" smtClean="0"/>
          </a:p>
          <a:p>
            <a:r>
              <a:rPr lang="en-US" u="sng" dirty="0" smtClean="0">
                <a:hlinkClick r:id="rId27"/>
              </a:rPr>
              <a:t>http://www.sunpeaksresort.com/capilano/</a:t>
            </a:r>
            <a:endParaRPr lang="en-CA" dirty="0" smtClean="0"/>
          </a:p>
          <a:p>
            <a:r>
              <a:rPr lang="en-US" u="sng" dirty="0" smtClean="0">
                <a:hlinkClick r:id="rId28"/>
              </a:rPr>
              <a:t>http://www.stay.com/vancouver/entertainment/8223/vancouver-east-cultural-centre/</a:t>
            </a:r>
            <a:endParaRPr lang="en-CA" dirty="0" smtClean="0"/>
          </a:p>
          <a:p>
            <a:r>
              <a:rPr lang="en-US" u="sng" dirty="0" smtClean="0">
                <a:hlinkClick r:id="rId29"/>
              </a:rPr>
              <a:t>http://www.christchurchstellarton.ca/</a:t>
            </a:r>
            <a:endParaRPr lang="en-US" u="sng" dirty="0" smtClean="0"/>
          </a:p>
          <a:p>
            <a:r>
              <a:rPr lang="en-CA" dirty="0" smtClean="0">
                <a:hlinkClick r:id="rId30"/>
              </a:rPr>
              <a:t>http://thinkd2c.wordpress.com/2011/05/09/qr-code-summer-its-just-a-flesh-wound/</a:t>
            </a:r>
            <a:endParaRPr lang="en-CA" dirty="0" smtClean="0"/>
          </a:p>
          <a:p>
            <a:r>
              <a:rPr lang="en-CA" dirty="0" smtClean="0">
                <a:hlinkClick r:id="rId31"/>
              </a:rPr>
              <a:t>http://www.ci.hutchinson.mn.us/</a:t>
            </a:r>
            <a:endParaRPr lang="en-CA" dirty="0" smtClean="0"/>
          </a:p>
          <a:p>
            <a:r>
              <a:rPr lang="en-CA" dirty="0" smtClean="0">
                <a:hlinkClick r:id="rId32"/>
              </a:rPr>
              <a:t>http://www.tigard-or.gov/</a:t>
            </a:r>
            <a:endParaRPr lang="en-CA" dirty="0" smtClean="0"/>
          </a:p>
          <a:p>
            <a:r>
              <a:rPr lang="en-CA" dirty="0" smtClean="0">
                <a:hlinkClick r:id="rId33"/>
              </a:rPr>
              <a:t>http://en.wikipedia.org/wiki/File:Seal_malibu_ca.png</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 calcmode="lin" valueType="num">
                                      <p:cBhvr additive="base">
                                        <p:cTn id="7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anim calcmode="lin" valueType="num">
                                      <p:cBhvr additive="base">
                                        <p:cTn id="7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
                                            <p:txEl>
                                              <p:pRg st="17" end="17"/>
                                            </p:txEl>
                                          </p:spTgt>
                                        </p:tgtEl>
                                        <p:attrNameLst>
                                          <p:attrName>style.visibility</p:attrName>
                                        </p:attrNameLst>
                                      </p:cBhvr>
                                      <p:to>
                                        <p:strVal val="visible"/>
                                      </p:to>
                                    </p:set>
                                    <p:anim calcmode="lin" valueType="num">
                                      <p:cBhvr additive="base">
                                        <p:cTn id="7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
                                            <p:txEl>
                                              <p:pRg st="18" end="18"/>
                                            </p:txEl>
                                          </p:spTgt>
                                        </p:tgtEl>
                                        <p:attrNameLst>
                                          <p:attrName>style.visibility</p:attrName>
                                        </p:attrNameLst>
                                      </p:cBhvr>
                                      <p:to>
                                        <p:strVal val="visible"/>
                                      </p:to>
                                    </p:set>
                                    <p:anim calcmode="lin" valueType="num">
                                      <p:cBhvr additive="base">
                                        <p:cTn id="8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
                                            <p:txEl>
                                              <p:pRg st="19" end="19"/>
                                            </p:txEl>
                                          </p:spTgt>
                                        </p:tgtEl>
                                        <p:attrNameLst>
                                          <p:attrName>style.visibility</p:attrName>
                                        </p:attrNameLst>
                                      </p:cBhvr>
                                      <p:to>
                                        <p:strVal val="visible"/>
                                      </p:to>
                                    </p:set>
                                    <p:anim calcmode="lin" valueType="num">
                                      <p:cBhvr additive="base">
                                        <p:cTn id="87"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19" end="19"/>
                                            </p:tx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
                                            <p:txEl>
                                              <p:pRg st="20" end="20"/>
                                            </p:txEl>
                                          </p:spTgt>
                                        </p:tgtEl>
                                        <p:attrNameLst>
                                          <p:attrName>style.visibility</p:attrName>
                                        </p:attrNameLst>
                                      </p:cBhvr>
                                      <p:to>
                                        <p:strVal val="visible"/>
                                      </p:to>
                                    </p:set>
                                    <p:anim calcmode="lin" valueType="num">
                                      <p:cBhvr additive="base">
                                        <p:cTn id="91"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20" end="20"/>
                                            </p:tx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
                                            <p:txEl>
                                              <p:pRg st="21" end="21"/>
                                            </p:txEl>
                                          </p:spTgt>
                                        </p:tgtEl>
                                        <p:attrNameLst>
                                          <p:attrName>style.visibility</p:attrName>
                                        </p:attrNameLst>
                                      </p:cBhvr>
                                      <p:to>
                                        <p:strVal val="visible"/>
                                      </p:to>
                                    </p:set>
                                    <p:anim calcmode="lin" valueType="num">
                                      <p:cBhvr additive="base">
                                        <p:cTn id="95"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
                                            <p:txEl>
                                              <p:pRg st="21" end="21"/>
                                            </p:txEl>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
                                            <p:txEl>
                                              <p:pRg st="22" end="22"/>
                                            </p:txEl>
                                          </p:spTgt>
                                        </p:tgtEl>
                                        <p:attrNameLst>
                                          <p:attrName>style.visibility</p:attrName>
                                        </p:attrNameLst>
                                      </p:cBhvr>
                                      <p:to>
                                        <p:strVal val="visible"/>
                                      </p:to>
                                    </p:set>
                                    <p:anim calcmode="lin" valueType="num">
                                      <p:cBhvr additive="base">
                                        <p:cTn id="99"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
                                            <p:txEl>
                                              <p:pRg st="22" end="22"/>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
                                            <p:txEl>
                                              <p:pRg st="23" end="23"/>
                                            </p:txEl>
                                          </p:spTgt>
                                        </p:tgtEl>
                                        <p:attrNameLst>
                                          <p:attrName>style.visibility</p:attrName>
                                        </p:attrNameLst>
                                      </p:cBhvr>
                                      <p:to>
                                        <p:strVal val="visible"/>
                                      </p:to>
                                    </p:set>
                                    <p:anim calcmode="lin" valueType="num">
                                      <p:cBhvr additive="base">
                                        <p:cTn id="103"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23" end="23"/>
                                            </p:txEl>
                                          </p:spTgt>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
                                            <p:txEl>
                                              <p:pRg st="24" end="24"/>
                                            </p:txEl>
                                          </p:spTgt>
                                        </p:tgtEl>
                                        <p:attrNameLst>
                                          <p:attrName>style.visibility</p:attrName>
                                        </p:attrNameLst>
                                      </p:cBhvr>
                                      <p:to>
                                        <p:strVal val="visible"/>
                                      </p:to>
                                    </p:set>
                                    <p:anim calcmode="lin" valueType="num">
                                      <p:cBhvr additive="base">
                                        <p:cTn id="107" dur="500" fill="hold"/>
                                        <p:tgtEl>
                                          <p:spTgt spid="3">
                                            <p:txEl>
                                              <p:pRg st="24" end="24"/>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
                                            <p:txEl>
                                              <p:pRg st="24" end="24"/>
                                            </p:txEl>
                                          </p:spTgt>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
                                            <p:txEl>
                                              <p:pRg st="25" end="25"/>
                                            </p:txEl>
                                          </p:spTgt>
                                        </p:tgtEl>
                                        <p:attrNameLst>
                                          <p:attrName>style.visibility</p:attrName>
                                        </p:attrNameLst>
                                      </p:cBhvr>
                                      <p:to>
                                        <p:strVal val="visible"/>
                                      </p:to>
                                    </p:set>
                                    <p:anim calcmode="lin" valueType="num">
                                      <p:cBhvr additive="base">
                                        <p:cTn id="111" dur="500" fill="hold"/>
                                        <p:tgtEl>
                                          <p:spTgt spid="3">
                                            <p:txEl>
                                              <p:pRg st="25" end="25"/>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3">
                                            <p:txEl>
                                              <p:pRg st="25" end="25"/>
                                            </p:txEl>
                                          </p:spTgt>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
                                            <p:txEl>
                                              <p:pRg st="26" end="26"/>
                                            </p:txEl>
                                          </p:spTgt>
                                        </p:tgtEl>
                                        <p:attrNameLst>
                                          <p:attrName>style.visibility</p:attrName>
                                        </p:attrNameLst>
                                      </p:cBhvr>
                                      <p:to>
                                        <p:strVal val="visible"/>
                                      </p:to>
                                    </p:set>
                                    <p:anim calcmode="lin" valueType="num">
                                      <p:cBhvr additive="base">
                                        <p:cTn id="115" dur="500" fill="hold"/>
                                        <p:tgtEl>
                                          <p:spTgt spid="3">
                                            <p:txEl>
                                              <p:pRg st="26" end="2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26" end="26"/>
                                            </p:txEl>
                                          </p:spTgt>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
                                            <p:txEl>
                                              <p:pRg st="27" end="27"/>
                                            </p:txEl>
                                          </p:spTgt>
                                        </p:tgtEl>
                                        <p:attrNameLst>
                                          <p:attrName>style.visibility</p:attrName>
                                        </p:attrNameLst>
                                      </p:cBhvr>
                                      <p:to>
                                        <p:strVal val="visible"/>
                                      </p:to>
                                    </p:set>
                                    <p:anim calcmode="lin" valueType="num">
                                      <p:cBhvr additive="base">
                                        <p:cTn id="119" dur="500" fill="hold"/>
                                        <p:tgtEl>
                                          <p:spTgt spid="3">
                                            <p:txEl>
                                              <p:pRg st="27" end="27"/>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
                                            <p:txEl>
                                              <p:pRg st="27" end="27"/>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
                                            <p:txEl>
                                              <p:pRg st="28" end="28"/>
                                            </p:txEl>
                                          </p:spTgt>
                                        </p:tgtEl>
                                        <p:attrNameLst>
                                          <p:attrName>style.visibility</p:attrName>
                                        </p:attrNameLst>
                                      </p:cBhvr>
                                      <p:to>
                                        <p:strVal val="visible"/>
                                      </p:to>
                                    </p:set>
                                    <p:anim calcmode="lin" valueType="num">
                                      <p:cBhvr additive="base">
                                        <p:cTn id="125" dur="500" fill="hold"/>
                                        <p:tgtEl>
                                          <p:spTgt spid="3">
                                            <p:txEl>
                                              <p:pRg st="28" end="28"/>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3">
                                            <p:txEl>
                                              <p:pRg st="28" end="28"/>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
                                            <p:txEl>
                                              <p:pRg st="29" end="29"/>
                                            </p:txEl>
                                          </p:spTgt>
                                        </p:tgtEl>
                                        <p:attrNameLst>
                                          <p:attrName>style.visibility</p:attrName>
                                        </p:attrNameLst>
                                      </p:cBhvr>
                                      <p:to>
                                        <p:strVal val="visible"/>
                                      </p:to>
                                    </p:set>
                                    <p:anim calcmode="lin" valueType="num">
                                      <p:cBhvr additive="base">
                                        <p:cTn id="131" dur="500" fill="hold"/>
                                        <p:tgtEl>
                                          <p:spTgt spid="3">
                                            <p:txEl>
                                              <p:pRg st="29" end="29"/>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3">
                                            <p:txEl>
                                              <p:pRg st="29" end="29"/>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3">
                                            <p:txEl>
                                              <p:pRg st="30" end="30"/>
                                            </p:txEl>
                                          </p:spTgt>
                                        </p:tgtEl>
                                        <p:attrNameLst>
                                          <p:attrName>style.visibility</p:attrName>
                                        </p:attrNameLst>
                                      </p:cBhvr>
                                      <p:to>
                                        <p:strVal val="visible"/>
                                      </p:to>
                                    </p:set>
                                    <p:anim calcmode="lin" valueType="num">
                                      <p:cBhvr additive="base">
                                        <p:cTn id="137" dur="500" fill="hold"/>
                                        <p:tgtEl>
                                          <p:spTgt spid="3">
                                            <p:txEl>
                                              <p:pRg st="30" end="3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3">
                                            <p:txEl>
                                              <p:pRg st="30" end="30"/>
                                            </p:txEl>
                                          </p:spTgt>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3">
                                            <p:txEl>
                                              <p:pRg st="31" end="31"/>
                                            </p:txEl>
                                          </p:spTgt>
                                        </p:tgtEl>
                                        <p:attrNameLst>
                                          <p:attrName>style.visibility</p:attrName>
                                        </p:attrNameLst>
                                      </p:cBhvr>
                                      <p:to>
                                        <p:strVal val="visible"/>
                                      </p:to>
                                    </p:set>
                                    <p:anim calcmode="lin" valueType="num">
                                      <p:cBhvr additive="base">
                                        <p:cTn id="143" dur="500" fill="hold"/>
                                        <p:tgtEl>
                                          <p:spTgt spid="3">
                                            <p:txEl>
                                              <p:pRg st="31" end="31"/>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3">
                                            <p:txEl>
                                              <p:pRg st="31" end="3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Creating and Maintaining a </a:t>
            </a:r>
            <a:br>
              <a:rPr lang="en-US" dirty="0" smtClean="0"/>
            </a:br>
            <a:r>
              <a:rPr lang="en-US" dirty="0" smtClean="0"/>
              <a:t>Successful Twitter</a:t>
            </a:r>
            <a:endParaRPr lang="en-US" dirty="0"/>
          </a:p>
        </p:txBody>
      </p:sp>
      <p:sp>
        <p:nvSpPr>
          <p:cNvPr id="3" name="Content Placeholder 2"/>
          <p:cNvSpPr>
            <a:spLocks noGrp="1"/>
          </p:cNvSpPr>
          <p:nvPr>
            <p:ph idx="1"/>
          </p:nvPr>
        </p:nvSpPr>
        <p:spPr>
          <a:xfrm>
            <a:off x="457200" y="1981200"/>
            <a:ext cx="8229600" cy="4572000"/>
          </a:xfrm>
        </p:spPr>
        <p:txBody>
          <a:bodyPr/>
          <a:lstStyle/>
          <a:p>
            <a:r>
              <a:rPr lang="en-US" dirty="0" smtClean="0"/>
              <a:t>Don’t over-exploit your content</a:t>
            </a:r>
          </a:p>
          <a:p>
            <a:r>
              <a:rPr lang="en-US" dirty="0" smtClean="0"/>
              <a:t>Don</a:t>
            </a:r>
            <a:r>
              <a:rPr lang="fr-FR" dirty="0" smtClean="0"/>
              <a:t>’</a:t>
            </a:r>
            <a:r>
              <a:rPr lang="en-US" dirty="0" smtClean="0"/>
              <a:t>t use Twitter as a giant micro-phone</a:t>
            </a:r>
          </a:p>
          <a:p>
            <a:r>
              <a:rPr lang="en-US" dirty="0" smtClean="0"/>
              <a:t>Don’t dump links</a:t>
            </a:r>
            <a:endParaRPr lang="en-US" dirty="0"/>
          </a:p>
        </p:txBody>
      </p:sp>
      <p:pic>
        <p:nvPicPr>
          <p:cNvPr id="60418" name="Picture 2" descr="http://everwrite.com/wp-content/uploads/content-is-the-key.png"/>
          <p:cNvPicPr>
            <a:picLocks noChangeAspect="1" noChangeArrowheads="1"/>
          </p:cNvPicPr>
          <p:nvPr/>
        </p:nvPicPr>
        <p:blipFill>
          <a:blip r:embed="rId2" cstate="print"/>
          <a:srcRect/>
          <a:stretch>
            <a:fillRect/>
          </a:stretch>
        </p:blipFill>
        <p:spPr bwMode="auto">
          <a:xfrm>
            <a:off x="228600" y="4114800"/>
            <a:ext cx="2514600" cy="2424794"/>
          </a:xfrm>
          <a:prstGeom prst="rect">
            <a:avLst/>
          </a:prstGeom>
          <a:solidFill>
            <a:schemeClr val="tx1">
              <a:alpha val="57000"/>
            </a:schemeClr>
          </a:solidFill>
        </p:spPr>
      </p:pic>
      <p:pic>
        <p:nvPicPr>
          <p:cNvPr id="60420" name="Picture 4" descr="http://www.urbancowboy.ca/wp-content/uploads/red-megaphone-300x202.gif"/>
          <p:cNvPicPr>
            <a:picLocks noChangeAspect="1" noChangeArrowheads="1"/>
          </p:cNvPicPr>
          <p:nvPr/>
        </p:nvPicPr>
        <p:blipFill>
          <a:blip r:embed="rId3" cstate="print"/>
          <a:srcRect/>
          <a:stretch>
            <a:fillRect/>
          </a:stretch>
        </p:blipFill>
        <p:spPr bwMode="auto">
          <a:xfrm>
            <a:off x="2895600" y="4343400"/>
            <a:ext cx="2857500" cy="1924051"/>
          </a:xfrm>
          <a:prstGeom prst="rect">
            <a:avLst/>
          </a:prstGeom>
          <a:noFill/>
        </p:spPr>
      </p:pic>
      <p:pic>
        <p:nvPicPr>
          <p:cNvPr id="44034" name="Picture 2" descr="http://img.tgdaily.com/sites/default/files/stock/450teaser/http.jpg"/>
          <p:cNvPicPr>
            <a:picLocks noChangeAspect="1" noChangeArrowheads="1"/>
          </p:cNvPicPr>
          <p:nvPr/>
        </p:nvPicPr>
        <p:blipFill>
          <a:blip r:embed="rId4" cstate="print"/>
          <a:srcRect/>
          <a:stretch>
            <a:fillRect/>
          </a:stretch>
        </p:blipFill>
        <p:spPr bwMode="auto">
          <a:xfrm>
            <a:off x="5867400" y="4114800"/>
            <a:ext cx="3048000" cy="2286000"/>
          </a:xfrm>
          <a:prstGeom prst="rect">
            <a:avLst/>
          </a:prstGeom>
          <a:noFill/>
        </p:spPr>
      </p:pic>
    </p:spTree>
    <p:extLst>
      <p:ext uri="{BB962C8B-B14F-4D97-AF65-F5344CB8AC3E}">
        <p14:creationId xmlns:p14="http://schemas.microsoft.com/office/powerpoint/2010/main" xmlns="" val="93496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0418"/>
                                        </p:tgtEl>
                                        <p:attrNameLst>
                                          <p:attrName>style.visibility</p:attrName>
                                        </p:attrNameLst>
                                      </p:cBhvr>
                                      <p:to>
                                        <p:strVal val="visible"/>
                                      </p:to>
                                    </p:set>
                                    <p:anim calcmode="lin" valueType="num">
                                      <p:cBhvr additive="base">
                                        <p:cTn id="11" dur="500" fill="hold"/>
                                        <p:tgtEl>
                                          <p:spTgt spid="60418"/>
                                        </p:tgtEl>
                                        <p:attrNameLst>
                                          <p:attrName>ppt_x</p:attrName>
                                        </p:attrNameLst>
                                      </p:cBhvr>
                                      <p:tavLst>
                                        <p:tav tm="0">
                                          <p:val>
                                            <p:strVal val="#ppt_x"/>
                                          </p:val>
                                        </p:tav>
                                        <p:tav tm="100000">
                                          <p:val>
                                            <p:strVal val="#ppt_x"/>
                                          </p:val>
                                        </p:tav>
                                      </p:tavLst>
                                    </p:anim>
                                    <p:anim calcmode="lin" valueType="num">
                                      <p:cBhvr additive="base">
                                        <p:cTn id="12"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0420"/>
                                        </p:tgtEl>
                                        <p:attrNameLst>
                                          <p:attrName>style.visibility</p:attrName>
                                        </p:attrNameLst>
                                      </p:cBhvr>
                                      <p:to>
                                        <p:strVal val="visible"/>
                                      </p:to>
                                    </p:set>
                                    <p:anim calcmode="lin" valueType="num">
                                      <p:cBhvr additive="base">
                                        <p:cTn id="21" dur="500" fill="hold"/>
                                        <p:tgtEl>
                                          <p:spTgt spid="60420"/>
                                        </p:tgtEl>
                                        <p:attrNameLst>
                                          <p:attrName>ppt_x</p:attrName>
                                        </p:attrNameLst>
                                      </p:cBhvr>
                                      <p:tavLst>
                                        <p:tav tm="0">
                                          <p:val>
                                            <p:strVal val="#ppt_x"/>
                                          </p:val>
                                        </p:tav>
                                        <p:tav tm="100000">
                                          <p:val>
                                            <p:strVal val="#ppt_x"/>
                                          </p:val>
                                        </p:tav>
                                      </p:tavLst>
                                    </p:anim>
                                    <p:anim calcmode="lin" valueType="num">
                                      <p:cBhvr additive="base">
                                        <p:cTn id="22"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4034"/>
                                        </p:tgtEl>
                                        <p:attrNameLst>
                                          <p:attrName>style.visibility</p:attrName>
                                        </p:attrNameLst>
                                      </p:cBhvr>
                                      <p:to>
                                        <p:strVal val="visible"/>
                                      </p:to>
                                    </p:set>
                                    <p:anim calcmode="lin" valueType="num">
                                      <p:cBhvr additive="base">
                                        <p:cTn id="31" dur="500" fill="hold"/>
                                        <p:tgtEl>
                                          <p:spTgt spid="44034"/>
                                        </p:tgtEl>
                                        <p:attrNameLst>
                                          <p:attrName>ppt_x</p:attrName>
                                        </p:attrNameLst>
                                      </p:cBhvr>
                                      <p:tavLst>
                                        <p:tav tm="0">
                                          <p:val>
                                            <p:strVal val="#ppt_x"/>
                                          </p:val>
                                        </p:tav>
                                        <p:tav tm="100000">
                                          <p:val>
                                            <p:strVal val="#ppt_x"/>
                                          </p:val>
                                        </p:tav>
                                      </p:tavLst>
                                    </p:anim>
                                    <p:anim calcmode="lin" valueType="num">
                                      <p:cBhvr additive="base">
                                        <p:cTn id="32"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Creating and Maintaining a </a:t>
            </a:r>
            <a:br>
              <a:rPr lang="en-US" dirty="0" smtClean="0"/>
            </a:br>
            <a:r>
              <a:rPr lang="en-US" dirty="0" smtClean="0"/>
              <a:t>Successful Twitter</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Share links to neat things in your community</a:t>
            </a:r>
          </a:p>
          <a:p>
            <a:r>
              <a:rPr lang="en-US" dirty="0"/>
              <a:t>Consistently put out good </a:t>
            </a:r>
            <a:r>
              <a:rPr lang="en-US" dirty="0" smtClean="0"/>
              <a:t>content</a:t>
            </a:r>
          </a:p>
          <a:p>
            <a:pPr lvl="1"/>
            <a:r>
              <a:rPr lang="en-US" dirty="0" err="1" smtClean="0"/>
              <a:t>Youtube</a:t>
            </a:r>
            <a:endParaRPr lang="en-US" dirty="0" smtClean="0"/>
          </a:p>
          <a:p>
            <a:pPr lvl="1"/>
            <a:r>
              <a:rPr lang="en-US" dirty="0" smtClean="0"/>
              <a:t>Website content</a:t>
            </a:r>
          </a:p>
          <a:p>
            <a:pPr lvl="1"/>
            <a:r>
              <a:rPr lang="en-US" dirty="0" smtClean="0"/>
              <a:t>Relevant </a:t>
            </a:r>
            <a:r>
              <a:rPr lang="en-US" dirty="0"/>
              <a:t>content from other organizations</a:t>
            </a:r>
          </a:p>
          <a:p>
            <a:r>
              <a:rPr lang="en-US" dirty="0" smtClean="0"/>
              <a:t>Start conversations</a:t>
            </a:r>
            <a:endParaRPr lang="en-US" dirty="0"/>
          </a:p>
        </p:txBody>
      </p:sp>
    </p:spTree>
    <p:extLst>
      <p:ext uri="{BB962C8B-B14F-4D97-AF65-F5344CB8AC3E}">
        <p14:creationId xmlns:p14="http://schemas.microsoft.com/office/powerpoint/2010/main" xmlns="" val="47885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Creating and Maintaining a </a:t>
            </a:r>
            <a:br>
              <a:rPr lang="en-US" dirty="0" smtClean="0"/>
            </a:br>
            <a:r>
              <a:rPr lang="en-US" dirty="0" smtClean="0"/>
              <a:t>Successful Facebook</a:t>
            </a:r>
            <a:endParaRPr lang="en-US" dirty="0"/>
          </a:p>
        </p:txBody>
      </p:sp>
      <p:sp>
        <p:nvSpPr>
          <p:cNvPr id="3" name="Content Placeholder 2"/>
          <p:cNvSpPr>
            <a:spLocks noGrp="1"/>
          </p:cNvSpPr>
          <p:nvPr>
            <p:ph idx="1"/>
          </p:nvPr>
        </p:nvSpPr>
        <p:spPr>
          <a:xfrm>
            <a:off x="457200" y="1600200"/>
            <a:ext cx="8229600" cy="4572000"/>
          </a:xfrm>
        </p:spPr>
        <p:txBody>
          <a:bodyPr>
            <a:normAutofit/>
          </a:bodyPr>
          <a:lstStyle/>
          <a:p>
            <a:endParaRPr lang="en-US" dirty="0" smtClean="0"/>
          </a:p>
          <a:p>
            <a:r>
              <a:rPr lang="en-US" dirty="0" smtClean="0"/>
              <a:t>Be there for a reason</a:t>
            </a:r>
          </a:p>
          <a:p>
            <a:r>
              <a:rPr lang="en-US" dirty="0" smtClean="0"/>
              <a:t>Be findable</a:t>
            </a:r>
          </a:p>
          <a:p>
            <a:r>
              <a:rPr lang="en-US" dirty="0" smtClean="0"/>
              <a:t>Build a community </a:t>
            </a:r>
          </a:p>
          <a:p>
            <a:r>
              <a:rPr lang="en-US" dirty="0"/>
              <a:t>Get into the </a:t>
            </a:r>
            <a:r>
              <a:rPr lang="en-US" dirty="0" smtClean="0"/>
              <a:t>Feed</a:t>
            </a:r>
            <a:endParaRPr lang="en-US" dirty="0"/>
          </a:p>
        </p:txBody>
      </p:sp>
      <p:pic>
        <p:nvPicPr>
          <p:cNvPr id="41986" name="Picture 2" descr="http://www.personalbrandingblog.com/wp-content/uploads/2010/09/community_reputation.jpg"/>
          <p:cNvPicPr>
            <a:picLocks noChangeAspect="1" noChangeArrowheads="1"/>
          </p:cNvPicPr>
          <p:nvPr/>
        </p:nvPicPr>
        <p:blipFill>
          <a:blip r:embed="rId2" cstate="print"/>
          <a:srcRect/>
          <a:stretch>
            <a:fillRect/>
          </a:stretch>
        </p:blipFill>
        <p:spPr bwMode="auto">
          <a:xfrm>
            <a:off x="4648200" y="3733800"/>
            <a:ext cx="4254657" cy="2886076"/>
          </a:xfrm>
          <a:prstGeom prst="rect">
            <a:avLst/>
          </a:prstGeom>
          <a:noFill/>
        </p:spPr>
      </p:pic>
      <p:pic>
        <p:nvPicPr>
          <p:cNvPr id="41988" name="Picture 4" descr="Rss Feed Clip Art"/>
          <p:cNvPicPr>
            <a:picLocks noChangeAspect="1" noChangeArrowheads="1"/>
          </p:cNvPicPr>
          <p:nvPr/>
        </p:nvPicPr>
        <p:blipFill>
          <a:blip r:embed="rId3" cstate="print"/>
          <a:srcRect/>
          <a:stretch>
            <a:fillRect/>
          </a:stretch>
        </p:blipFill>
        <p:spPr bwMode="auto">
          <a:xfrm>
            <a:off x="6934200" y="1524000"/>
            <a:ext cx="1866900" cy="1866900"/>
          </a:xfrm>
          <a:prstGeom prst="rect">
            <a:avLst/>
          </a:prstGeom>
          <a:noFill/>
        </p:spPr>
      </p:pic>
    </p:spTree>
    <p:extLst>
      <p:ext uri="{BB962C8B-B14F-4D97-AF65-F5344CB8AC3E}">
        <p14:creationId xmlns:p14="http://schemas.microsoft.com/office/powerpoint/2010/main" xmlns="" val="39807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1986"/>
                                        </p:tgtEl>
                                        <p:attrNameLst>
                                          <p:attrName>style.visibility</p:attrName>
                                        </p:attrNameLst>
                                      </p:cBhvr>
                                      <p:to>
                                        <p:strVal val="visible"/>
                                      </p:to>
                                    </p:set>
                                    <p:anim calcmode="lin" valueType="num">
                                      <p:cBhvr additive="base">
                                        <p:cTn id="29" dur="500" fill="hold"/>
                                        <p:tgtEl>
                                          <p:spTgt spid="41986"/>
                                        </p:tgtEl>
                                        <p:attrNameLst>
                                          <p:attrName>ppt_x</p:attrName>
                                        </p:attrNameLst>
                                      </p:cBhvr>
                                      <p:tavLst>
                                        <p:tav tm="0">
                                          <p:val>
                                            <p:strVal val="#ppt_x"/>
                                          </p:val>
                                        </p:tav>
                                        <p:tav tm="100000">
                                          <p:val>
                                            <p:strVal val="#ppt_x"/>
                                          </p:val>
                                        </p:tav>
                                      </p:tavLst>
                                    </p:anim>
                                    <p:anim calcmode="lin" valueType="num">
                                      <p:cBhvr additive="base">
                                        <p:cTn id="30"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1988"/>
                                        </p:tgtEl>
                                        <p:attrNameLst>
                                          <p:attrName>style.visibility</p:attrName>
                                        </p:attrNameLst>
                                      </p:cBhvr>
                                      <p:to>
                                        <p:strVal val="visible"/>
                                      </p:to>
                                    </p:set>
                                    <p:anim calcmode="lin" valueType="num">
                                      <p:cBhvr additive="base">
                                        <p:cTn id="39" dur="500" fill="hold"/>
                                        <p:tgtEl>
                                          <p:spTgt spid="41988"/>
                                        </p:tgtEl>
                                        <p:attrNameLst>
                                          <p:attrName>ppt_x</p:attrName>
                                        </p:attrNameLst>
                                      </p:cBhvr>
                                      <p:tavLst>
                                        <p:tav tm="0">
                                          <p:val>
                                            <p:strVal val="#ppt_x"/>
                                          </p:val>
                                        </p:tav>
                                        <p:tav tm="100000">
                                          <p:val>
                                            <p:strVal val="#ppt_x"/>
                                          </p:val>
                                        </p:tav>
                                      </p:tavLst>
                                    </p:anim>
                                    <p:anim calcmode="lin" valueType="num">
                                      <p:cBhvr additive="base">
                                        <p:cTn id="40"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Creating and Maintaining a </a:t>
            </a:r>
            <a:br>
              <a:rPr lang="en-US" dirty="0" smtClean="0"/>
            </a:br>
            <a:r>
              <a:rPr lang="en-US" dirty="0" smtClean="0"/>
              <a:t>Successful Facebook</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Share links to neat things in your community</a:t>
            </a:r>
          </a:p>
          <a:p>
            <a:r>
              <a:rPr lang="en-US" dirty="0"/>
              <a:t>Consistently put out good </a:t>
            </a:r>
            <a:r>
              <a:rPr lang="en-US" dirty="0" smtClean="0"/>
              <a:t>content</a:t>
            </a:r>
          </a:p>
          <a:p>
            <a:pPr lvl="1"/>
            <a:r>
              <a:rPr lang="en-US" dirty="0" err="1" smtClean="0"/>
              <a:t>Youtube</a:t>
            </a:r>
            <a:endParaRPr lang="en-US" dirty="0"/>
          </a:p>
          <a:p>
            <a:pPr lvl="1"/>
            <a:r>
              <a:rPr lang="en-US" dirty="0" smtClean="0"/>
              <a:t>Website content</a:t>
            </a:r>
          </a:p>
          <a:p>
            <a:pPr lvl="1"/>
            <a:r>
              <a:rPr lang="en-US" dirty="0" smtClean="0"/>
              <a:t>Relevant </a:t>
            </a:r>
            <a:r>
              <a:rPr lang="en-US" dirty="0"/>
              <a:t>content from other organizations</a:t>
            </a:r>
          </a:p>
          <a:p>
            <a:r>
              <a:rPr lang="en-US" dirty="0" smtClean="0"/>
              <a:t>Start conversations</a:t>
            </a:r>
            <a:endParaRPr lang="en-US" dirty="0"/>
          </a:p>
        </p:txBody>
      </p:sp>
    </p:spTree>
    <p:extLst>
      <p:ext uri="{BB962C8B-B14F-4D97-AF65-F5344CB8AC3E}">
        <p14:creationId xmlns:p14="http://schemas.microsoft.com/office/powerpoint/2010/main" xmlns="" val="420308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Creating and Maintaining a </a:t>
            </a:r>
            <a:br>
              <a:rPr lang="en-US" dirty="0" smtClean="0"/>
            </a:br>
            <a:r>
              <a:rPr lang="en-US" dirty="0" smtClean="0"/>
              <a:t>Successful Facebook</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Be human</a:t>
            </a:r>
          </a:p>
          <a:p>
            <a:r>
              <a:rPr lang="en-US" dirty="0" smtClean="0"/>
              <a:t>Use text and photos</a:t>
            </a:r>
          </a:p>
          <a:p>
            <a:r>
              <a:rPr lang="en-US" dirty="0" smtClean="0"/>
              <a:t>Post something just for fun!</a:t>
            </a:r>
            <a:endParaRPr lang="en-US" dirty="0"/>
          </a:p>
        </p:txBody>
      </p:sp>
      <p:pic>
        <p:nvPicPr>
          <p:cNvPr id="39938" name="Picture 2" descr="Entertainment Digital Camera Still Clip Art"/>
          <p:cNvPicPr>
            <a:picLocks noChangeAspect="1" noChangeArrowheads="1"/>
          </p:cNvPicPr>
          <p:nvPr/>
        </p:nvPicPr>
        <p:blipFill>
          <a:blip r:embed="rId2" cstate="print"/>
          <a:srcRect/>
          <a:stretch>
            <a:fillRect/>
          </a:stretch>
        </p:blipFill>
        <p:spPr bwMode="auto">
          <a:xfrm>
            <a:off x="6096000" y="3657600"/>
            <a:ext cx="2857500" cy="2857500"/>
          </a:xfrm>
          <a:prstGeom prst="rect">
            <a:avLst/>
          </a:prstGeom>
          <a:noFill/>
        </p:spPr>
      </p:pic>
      <p:pic>
        <p:nvPicPr>
          <p:cNvPr id="39940" name="Picture 4" descr="http://blog.jokeroo.com/wp-content/uploads/2011/05/fun.gif"/>
          <p:cNvPicPr>
            <a:picLocks noChangeAspect="1" noChangeArrowheads="1"/>
          </p:cNvPicPr>
          <p:nvPr/>
        </p:nvPicPr>
        <p:blipFill>
          <a:blip r:embed="rId3" cstate="print"/>
          <a:srcRect/>
          <a:stretch>
            <a:fillRect/>
          </a:stretch>
        </p:blipFill>
        <p:spPr bwMode="auto">
          <a:xfrm>
            <a:off x="6019800" y="1066800"/>
            <a:ext cx="2756647" cy="2773524"/>
          </a:xfrm>
          <a:prstGeom prst="rect">
            <a:avLst/>
          </a:prstGeom>
          <a:noFill/>
        </p:spPr>
      </p:pic>
    </p:spTree>
    <p:extLst>
      <p:ext uri="{BB962C8B-B14F-4D97-AF65-F5344CB8AC3E}">
        <p14:creationId xmlns:p14="http://schemas.microsoft.com/office/powerpoint/2010/main" xmlns="" val="231002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9938"/>
                                        </p:tgtEl>
                                        <p:attrNameLst>
                                          <p:attrName>style.visibility</p:attrName>
                                        </p:attrNameLst>
                                      </p:cBhvr>
                                      <p:to>
                                        <p:strVal val="visible"/>
                                      </p:to>
                                    </p:set>
                                    <p:anim calcmode="lin" valueType="num">
                                      <p:cBhvr additive="base">
                                        <p:cTn id="17" dur="500" fill="hold"/>
                                        <p:tgtEl>
                                          <p:spTgt spid="39938"/>
                                        </p:tgtEl>
                                        <p:attrNameLst>
                                          <p:attrName>ppt_x</p:attrName>
                                        </p:attrNameLst>
                                      </p:cBhvr>
                                      <p:tavLst>
                                        <p:tav tm="0">
                                          <p:val>
                                            <p:strVal val="#ppt_x"/>
                                          </p:val>
                                        </p:tav>
                                        <p:tav tm="100000">
                                          <p:val>
                                            <p:strVal val="#ppt_x"/>
                                          </p:val>
                                        </p:tav>
                                      </p:tavLst>
                                    </p:anim>
                                    <p:anim calcmode="lin" valueType="num">
                                      <p:cBhvr additive="base">
                                        <p:cTn id="1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39940"/>
                                        </p:tgtEl>
                                        <p:attrNameLst>
                                          <p:attrName>style.visibility</p:attrName>
                                        </p:attrNameLst>
                                      </p:cBhvr>
                                      <p:to>
                                        <p:strVal val="visible"/>
                                      </p:to>
                                    </p:set>
                                    <p:anim to="" calcmode="lin" valueType="num">
                                      <p:cBhvr>
                                        <p:cTn id="29" dur="1" fill="hold"/>
                                        <p:tgtEl>
                                          <p:spTgt spid="39940"/>
                                        </p:tgtEl>
                                        <p:attrNameLst>
                                          <p:attrName/>
                                        </p:attrNameLst>
                                      </p:cBhvr>
                                    </p:anim>
                                  </p:childTnLst>
                                </p:cTn>
                              </p:par>
                              <p:par>
                                <p:cTn id="30" presetID="8" presetClass="emph" presetSubtype="0" fill="hold" nodeType="withEffect">
                                  <p:stCondLst>
                                    <p:cond delay="0"/>
                                  </p:stCondLst>
                                  <p:childTnLst>
                                    <p:animRot by="21600000">
                                      <p:cBhvr>
                                        <p:cTn id="31" dur="2000" fill="hold"/>
                                        <p:tgtEl>
                                          <p:spTgt spid="399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565</TotalTime>
  <Words>1641</Words>
  <Application>Microsoft Office PowerPoint</Application>
  <PresentationFormat>On-screen Show (4:3)</PresentationFormat>
  <Paragraphs>326</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Verve</vt:lpstr>
      <vt:lpstr>North Shore Rapid Response</vt:lpstr>
      <vt:lpstr>Outline</vt:lpstr>
      <vt:lpstr>Social media and donuts</vt:lpstr>
      <vt:lpstr>Creating and Maintaining a  Successful Twitter</vt:lpstr>
      <vt:lpstr>Creating and Maintaining a  Successful Twitter</vt:lpstr>
      <vt:lpstr>Creating and Maintaining a  Successful Twitter</vt:lpstr>
      <vt:lpstr>Creating and Maintaining a  Successful Facebook</vt:lpstr>
      <vt:lpstr>Creating and Maintaining a  Successful Facebook</vt:lpstr>
      <vt:lpstr>Creating and Maintaining a  Successful Facebook</vt:lpstr>
      <vt:lpstr> Encourage Traffic to Your Social Media Sites </vt:lpstr>
      <vt:lpstr> Encourage Traffic to Your Social Media Sites </vt:lpstr>
      <vt:lpstr> Encourage Traffic to Your Social Media Sites </vt:lpstr>
      <vt:lpstr>Summary</vt:lpstr>
      <vt:lpstr>What are other cities doing?</vt:lpstr>
      <vt:lpstr>Hutchinson, Minnesota</vt:lpstr>
      <vt:lpstr>Hutchinson, Minnesota</vt:lpstr>
      <vt:lpstr>Hutchinson, Minnesota</vt:lpstr>
      <vt:lpstr>Tigard, Oregon</vt:lpstr>
      <vt:lpstr>Tigard, Oregon</vt:lpstr>
      <vt:lpstr>Tigard, Oregon</vt:lpstr>
      <vt:lpstr>Malibu, California</vt:lpstr>
      <vt:lpstr>Malibu, California</vt:lpstr>
      <vt:lpstr>Malibu, California</vt:lpstr>
      <vt:lpstr>Guernsey County, Ohio</vt:lpstr>
      <vt:lpstr>Guernsey County, Ohio</vt:lpstr>
      <vt:lpstr>Guernsey County, Ohio</vt:lpstr>
      <vt:lpstr>Guernsey County, Ohio</vt:lpstr>
      <vt:lpstr>Kenai Peninsula, Alaska</vt:lpstr>
      <vt:lpstr>Kenai Peninsula, Alaska</vt:lpstr>
      <vt:lpstr>Kenai Peninsula, Alaska</vt:lpstr>
      <vt:lpstr> Summary</vt:lpstr>
      <vt:lpstr>Utilizing Community Resources to Help Your Cause </vt:lpstr>
      <vt:lpstr>School Districts</vt:lpstr>
      <vt:lpstr>Student Population</vt:lpstr>
      <vt:lpstr>School Newsletters</vt:lpstr>
      <vt:lpstr>Community Resources</vt:lpstr>
      <vt:lpstr>Other Targets</vt:lpstr>
      <vt:lpstr>Meeting Legislative Requirements</vt:lpstr>
      <vt:lpstr>Slide 39</vt:lpstr>
      <vt:lpstr>Slide 40</vt:lpstr>
      <vt:lpstr>Slide 41</vt:lpstr>
      <vt:lpstr>Slide 42</vt:lpstr>
      <vt:lpstr>Slide 43</vt:lpstr>
      <vt:lpstr>Slide 44</vt:lpstr>
      <vt:lpstr>Slide 45</vt:lpstr>
      <vt:lpstr>Slide 46</vt:lpstr>
      <vt:lpstr>Conclusion </vt:lpstr>
      <vt:lpstr>Q &amp; A</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Notify Presentation</dc:title>
  <dc:creator>Jennifer</dc:creator>
  <cp:lastModifiedBy>Jennifer</cp:lastModifiedBy>
  <cp:revision>60</cp:revision>
  <dcterms:created xsi:type="dcterms:W3CDTF">2006-08-16T00:00:00Z</dcterms:created>
  <dcterms:modified xsi:type="dcterms:W3CDTF">2012-02-16T20:50:57Z</dcterms:modified>
</cp:coreProperties>
</file>