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72" r:id="rId3"/>
    <p:sldId id="273" r:id="rId4"/>
    <p:sldId id="274" r:id="rId5"/>
    <p:sldId id="269" r:id="rId6"/>
    <p:sldId id="279" r:id="rId7"/>
    <p:sldId id="280" r:id="rId8"/>
    <p:sldId id="261" r:id="rId9"/>
    <p:sldId id="267" r:id="rId10"/>
    <p:sldId id="268" r:id="rId11"/>
    <p:sldId id="271" r:id="rId12"/>
    <p:sldId id="281" r:id="rId13"/>
    <p:sldId id="275" r:id="rId14"/>
    <p:sldId id="276" r:id="rId15"/>
    <p:sldId id="277" r:id="rId16"/>
    <p:sldId id="278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-12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BA5B-76C2-324F-BEAA-D4F78A9696C5}" type="datetimeFigureOut">
              <a:rPr lang="en-US" smtClean="0"/>
              <a:t>15-10-30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B66D-5108-5247-85E8-39545DD08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43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BA5B-76C2-324F-BEAA-D4F78A9696C5}" type="datetimeFigureOut">
              <a:rPr lang="en-US" smtClean="0"/>
              <a:t>15-10-30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B66D-5108-5247-85E8-39545DD08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4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BA5B-76C2-324F-BEAA-D4F78A9696C5}" type="datetimeFigureOut">
              <a:rPr lang="en-US" smtClean="0"/>
              <a:t>15-10-30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B66D-5108-5247-85E8-39545DD08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33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BA5B-76C2-324F-BEAA-D4F78A9696C5}" type="datetimeFigureOut">
              <a:rPr lang="en-US" smtClean="0"/>
              <a:t>15-10-30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B66D-5108-5247-85E8-39545DD08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05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BA5B-76C2-324F-BEAA-D4F78A9696C5}" type="datetimeFigureOut">
              <a:rPr lang="en-US" smtClean="0"/>
              <a:t>15-10-30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B66D-5108-5247-85E8-39545DD08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89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BA5B-76C2-324F-BEAA-D4F78A9696C5}" type="datetimeFigureOut">
              <a:rPr lang="en-US" smtClean="0"/>
              <a:t>15-10-30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B66D-5108-5247-85E8-39545DD08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4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BA5B-76C2-324F-BEAA-D4F78A9696C5}" type="datetimeFigureOut">
              <a:rPr lang="en-US" smtClean="0"/>
              <a:t>15-10-30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B66D-5108-5247-85E8-39545DD08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30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BA5B-76C2-324F-BEAA-D4F78A9696C5}" type="datetimeFigureOut">
              <a:rPr lang="en-US" smtClean="0"/>
              <a:t>15-10-30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B66D-5108-5247-85E8-39545DD08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7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BA5B-76C2-324F-BEAA-D4F78A9696C5}" type="datetimeFigureOut">
              <a:rPr lang="en-US" smtClean="0"/>
              <a:t>15-10-30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B66D-5108-5247-85E8-39545DD08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15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BA5B-76C2-324F-BEAA-D4F78A9696C5}" type="datetimeFigureOut">
              <a:rPr lang="en-US" smtClean="0"/>
              <a:t>15-10-30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B66D-5108-5247-85E8-39545DD08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94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BA5B-76C2-324F-BEAA-D4F78A9696C5}" type="datetimeFigureOut">
              <a:rPr lang="en-US" smtClean="0"/>
              <a:t>15-10-30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B66D-5108-5247-85E8-39545DD08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15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EBA5B-76C2-324F-BEAA-D4F78A9696C5}" type="datetimeFigureOut">
              <a:rPr lang="en-US" smtClean="0"/>
              <a:t>15-10-30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2B66D-5108-5247-85E8-39545DD08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44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hyperlink" Target="https://commons.wikimedia.org/wiki/Category:Pyrgos_Cheimarrou_(Chimarru)%23/media/File:Pyrgos_Chimaru_Naxos_110151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17" y="313765"/>
            <a:ext cx="7562426" cy="50366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6235" y="5737412"/>
            <a:ext cx="7844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Late Classical or early Hellenistic tower from </a:t>
            </a:r>
            <a:r>
              <a:rPr lang="en-US" dirty="0" err="1" smtClean="0"/>
              <a:t>Cheimarrou</a:t>
            </a:r>
            <a:r>
              <a:rPr lang="en-US" dirty="0" smtClean="0"/>
              <a:t>, Naxos (Image </a:t>
            </a:r>
            <a:r>
              <a:rPr lang="en-US" dirty="0" smtClean="0">
                <a:hlinkClick r:id="rId3"/>
              </a:rPr>
              <a:t>source</a:t>
            </a:r>
            <a:r>
              <a:rPr lang="en-US" dirty="0" smtClean="0"/>
              <a:t>: despite </a:t>
            </a:r>
            <a:r>
              <a:rPr lang="en-US" dirty="0" err="1" smtClean="0"/>
              <a:t>labelling</a:t>
            </a:r>
            <a:r>
              <a:rPr lang="en-US" dirty="0" smtClean="0"/>
              <a:t> this is </a:t>
            </a:r>
            <a:r>
              <a:rPr lang="en-US" b="1" dirty="0" smtClean="0"/>
              <a:t>not</a:t>
            </a:r>
            <a:r>
              <a:rPr lang="en-US" dirty="0" smtClean="0"/>
              <a:t> a military tower)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343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671" y="127000"/>
            <a:ext cx="7601703" cy="50702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750" y="5572125"/>
            <a:ext cx="5873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Olive mill, Pompeii (Image by </a:t>
            </a:r>
            <a:r>
              <a:rPr lang="en-US" dirty="0"/>
              <a:t>Heinz-Josef </a:t>
            </a:r>
            <a:r>
              <a:rPr lang="en-US" dirty="0" err="1" smtClean="0"/>
              <a:t>Lücking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033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76" y="0"/>
            <a:ext cx="56007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98235" y="1658471"/>
            <a:ext cx="1748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Roman </a:t>
            </a:r>
            <a:r>
              <a:rPr lang="en-US" dirty="0" err="1" smtClean="0"/>
              <a:t>Ergastulum</a:t>
            </a:r>
            <a:r>
              <a:rPr lang="en-US" dirty="0" smtClean="0"/>
              <a:t> in </a:t>
            </a:r>
            <a:r>
              <a:rPr lang="en-US" dirty="0" err="1" smtClean="0"/>
              <a:t>Astorga</a:t>
            </a:r>
            <a:r>
              <a:rPr lang="en-US" dirty="0" smtClean="0"/>
              <a:t>, Spain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374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215" y="170306"/>
            <a:ext cx="5549728" cy="58827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2911" y="6237302"/>
            <a:ext cx="760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One of approximately 5 billion Roman images of Cupids harvesting grapes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73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489" y="119529"/>
            <a:ext cx="6857099" cy="50825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2588" y="5842000"/>
            <a:ext cx="7037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Slaves miners in </a:t>
            </a:r>
            <a:r>
              <a:rPr lang="en-US" dirty="0" err="1" smtClean="0"/>
              <a:t>Laurion</a:t>
            </a:r>
            <a:r>
              <a:rPr lang="en-US" dirty="0" smtClean="0"/>
              <a:t> (5</a:t>
            </a:r>
            <a:r>
              <a:rPr lang="en-US" baseline="30000" dirty="0" smtClean="0"/>
              <a:t>th</a:t>
            </a:r>
            <a:r>
              <a:rPr lang="en-US" dirty="0" smtClean="0"/>
              <a:t> century BCE</a:t>
            </a:r>
            <a:r>
              <a:rPr lang="en-US" smtClean="0"/>
              <a:t>, Athens)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936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271930"/>
            <a:ext cx="6616700" cy="5016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6706" y="6110941"/>
            <a:ext cx="7246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Silver mines of </a:t>
            </a:r>
            <a:r>
              <a:rPr lang="en-US" dirty="0" err="1" smtClean="0"/>
              <a:t>Laurion</a:t>
            </a:r>
            <a:r>
              <a:rPr lang="en-US" dirty="0" smtClean="0"/>
              <a:t> (now </a:t>
            </a:r>
            <a:r>
              <a:rPr lang="en-US" dirty="0" err="1" smtClean="0"/>
              <a:t>Lavrion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18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31825"/>
            <a:ext cx="7302500" cy="492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500" y="5905500"/>
            <a:ext cx="8334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Reconstruction of </a:t>
            </a:r>
            <a:r>
              <a:rPr lang="en-US" smtClean="0"/>
              <a:t>ancient marcasite mine</a:t>
            </a:r>
            <a:endParaRPr lang="en-US" dirty="0"/>
          </a:p>
          <a:p>
            <a:r>
              <a:rPr lang="en-US" dirty="0"/>
              <a:t>1 — entrance into the </a:t>
            </a:r>
            <a:r>
              <a:rPr lang="en-US" dirty="0" err="1"/>
              <a:t>adit</a:t>
            </a:r>
            <a:r>
              <a:rPr lang="en-US" dirty="0"/>
              <a:t> with marcasite tubs established in it, 2 — slave-miner in foot fetters, 3 — lamp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664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25" y="0"/>
            <a:ext cx="514189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50000" y="1190625"/>
            <a:ext cx="223837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Rosia</a:t>
            </a:r>
            <a:r>
              <a:rPr lang="en-US" dirty="0"/>
              <a:t> Montana Roman Gold </a:t>
            </a:r>
            <a:r>
              <a:rPr lang="en-US" dirty="0" smtClean="0"/>
              <a:t>Mines</a:t>
            </a:r>
          </a:p>
          <a:p>
            <a:endParaRPr lang="en-US" dirty="0"/>
          </a:p>
          <a:p>
            <a:r>
              <a:rPr lang="en-US" dirty="0" smtClean="0"/>
              <a:t>(Transylvania, Romania; former province of Dacia)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969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4415"/>
            <a:ext cx="9144000" cy="4843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2164" y="5992644"/>
            <a:ext cx="6903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Ploughman</a:t>
            </a:r>
            <a:r>
              <a:rPr lang="en-US" dirty="0" smtClean="0"/>
              <a:t>. (Black-</a:t>
            </a:r>
            <a:r>
              <a:rPr lang="en-US" dirty="0"/>
              <a:t>figured Attic </a:t>
            </a:r>
            <a:r>
              <a:rPr lang="en-US" dirty="0" err="1" smtClean="0"/>
              <a:t>kylix</a:t>
            </a:r>
            <a:r>
              <a:rPr lang="en-US" dirty="0"/>
              <a:t> 560-550 BCE; </a:t>
            </a:r>
            <a:r>
              <a:rPr lang="en-US" dirty="0" smtClean="0"/>
              <a:t>by the painter </a:t>
            </a:r>
            <a:r>
              <a:rPr lang="en-US" dirty="0"/>
              <a:t>of the </a:t>
            </a:r>
            <a:r>
              <a:rPr lang="en-US" dirty="0" err="1"/>
              <a:t>Burgon</a:t>
            </a:r>
            <a:r>
              <a:rPr lang="en-US" dirty="0"/>
              <a:t> </a:t>
            </a:r>
            <a:r>
              <a:rPr lang="en-US" dirty="0" err="1"/>
              <a:t>Sianas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982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16" y="0"/>
            <a:ext cx="373860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76244" y="1484745"/>
            <a:ext cx="27722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Olive </a:t>
            </a:r>
            <a:r>
              <a:rPr lang="en-US" dirty="0"/>
              <a:t>gathering on Attic black-figured </a:t>
            </a:r>
            <a:r>
              <a:rPr lang="en-US" dirty="0" err="1"/>
              <a:t>olpe</a:t>
            </a:r>
            <a:r>
              <a:rPr lang="en-US" dirty="0"/>
              <a:t>, ca. 500–490 </a:t>
            </a:r>
            <a:r>
              <a:rPr lang="en-US" dirty="0" smtClean="0"/>
              <a:t>BCE</a:t>
            </a:r>
          </a:p>
          <a:p>
            <a:endParaRPr lang="en-US" dirty="0"/>
          </a:p>
          <a:p>
            <a:r>
              <a:rPr lang="en-US" dirty="0" smtClean="0"/>
              <a:t>(Yes, the Olive gatherers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086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09" y="0"/>
            <a:ext cx="628453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97314" y="1502633"/>
            <a:ext cx="1412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Roman expansion in Italy + land confiscations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227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98333" y="825500"/>
            <a:ext cx="7374167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Sources:</a:t>
            </a:r>
          </a:p>
          <a:p>
            <a:endParaRPr lang="en-US" dirty="0"/>
          </a:p>
          <a:p>
            <a:r>
              <a:rPr lang="en-US" dirty="0" smtClean="0"/>
              <a:t>Cato the Elder (Mid-Republic)</a:t>
            </a:r>
          </a:p>
          <a:p>
            <a:endParaRPr lang="en-US" dirty="0" smtClean="0"/>
          </a:p>
          <a:p>
            <a:r>
              <a:rPr lang="en-US" dirty="0" smtClean="0"/>
              <a:t>Varro (Late Republic)</a:t>
            </a:r>
          </a:p>
          <a:p>
            <a:endParaRPr lang="en-US" dirty="0"/>
          </a:p>
          <a:p>
            <a:r>
              <a:rPr lang="en-US" dirty="0" err="1" smtClean="0"/>
              <a:t>Columella</a:t>
            </a:r>
            <a:r>
              <a:rPr lang="en-US" dirty="0" smtClean="0"/>
              <a:t> (Neronian – 60-5 CE)</a:t>
            </a:r>
          </a:p>
          <a:p>
            <a:endParaRPr lang="en-US" dirty="0"/>
          </a:p>
          <a:p>
            <a:r>
              <a:rPr lang="en-US" dirty="0" err="1" smtClean="0"/>
              <a:t>Intrumentum</a:t>
            </a:r>
            <a:r>
              <a:rPr lang="en-US" dirty="0" smtClean="0"/>
              <a:t>  </a:t>
            </a:r>
            <a:r>
              <a:rPr lang="en-US" dirty="0" err="1" smtClean="0"/>
              <a:t>vocale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Vilicus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Villa </a:t>
            </a:r>
            <a:r>
              <a:rPr lang="en-US" dirty="0" err="1" smtClean="0"/>
              <a:t>rustica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Colonus</a:t>
            </a:r>
            <a:r>
              <a:rPr lang="en-US" dirty="0" smtClean="0"/>
              <a:t> (</a:t>
            </a:r>
            <a:r>
              <a:rPr lang="en-US" dirty="0" err="1" smtClean="0"/>
              <a:t>Coloni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007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422"/>
            <a:ext cx="9144000" cy="5105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0224" y="5903202"/>
            <a:ext cx="8155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Reconstructed villa </a:t>
            </a:r>
            <a:r>
              <a:rPr lang="en-US" dirty="0" err="1" smtClean="0"/>
              <a:t>rustica</a:t>
            </a:r>
            <a:r>
              <a:rPr lang="en-US" dirty="0" smtClean="0"/>
              <a:t> (Villa Borg; Saarland, Germany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239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8" y="488088"/>
            <a:ext cx="7498527" cy="4995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2736" y="5867425"/>
            <a:ext cx="7029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Dine! Like a Roman! At the Roman tavern at Villa Borg!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980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41" y="0"/>
            <a:ext cx="514189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0" y="1733176"/>
            <a:ext cx="2151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Roman millstone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412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0" y="0"/>
            <a:ext cx="7937500" cy="5953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125" y="6238875"/>
            <a:ext cx="806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Olive press Archeological museum, Aquileia. Relief ( 3rd century ) Image by Wolfgang </a:t>
            </a:r>
            <a:r>
              <a:rPr lang="en-US" dirty="0" err="1"/>
              <a:t>Sauber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495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1769</TotalTime>
  <Words>239</Words>
  <Application>Microsoft Macintosh PowerPoint</Application>
  <PresentationFormat>On-screen Show (4:3)</PresentationFormat>
  <Paragraphs>35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Siobhán McElduff</dc:creator>
  <cp:lastModifiedBy>Siobhán McElduff</cp:lastModifiedBy>
  <cp:revision>31</cp:revision>
  <dcterms:created xsi:type="dcterms:W3CDTF">2015-08-13T20:54:59Z</dcterms:created>
  <dcterms:modified xsi:type="dcterms:W3CDTF">2015-10-31T05:49:13Z</dcterms:modified>
</cp:coreProperties>
</file>