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60" r:id="rId5"/>
    <p:sldId id="259" r:id="rId6"/>
    <p:sldId id="268" r:id="rId7"/>
    <p:sldId id="261" r:id="rId8"/>
    <p:sldId id="266" r:id="rId9"/>
    <p:sldId id="267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68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3A3B-D3AA-4D4F-8238-363DF29A1BBC}" type="datetimeFigureOut">
              <a:rPr lang="en-US" smtClean="0"/>
              <a:t>15-11-17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6115-0E18-694F-8CB9-A1D83EE43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2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3A3B-D3AA-4D4F-8238-363DF29A1BBC}" type="datetimeFigureOut">
              <a:rPr lang="en-US" smtClean="0"/>
              <a:t>15-11-17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6115-0E18-694F-8CB9-A1D83EE43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5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3A3B-D3AA-4D4F-8238-363DF29A1BBC}" type="datetimeFigureOut">
              <a:rPr lang="en-US" smtClean="0"/>
              <a:t>15-11-17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6115-0E18-694F-8CB9-A1D83EE43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5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3A3B-D3AA-4D4F-8238-363DF29A1BBC}" type="datetimeFigureOut">
              <a:rPr lang="en-US" smtClean="0"/>
              <a:t>15-11-17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6115-0E18-694F-8CB9-A1D83EE43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7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3A3B-D3AA-4D4F-8238-363DF29A1BBC}" type="datetimeFigureOut">
              <a:rPr lang="en-US" smtClean="0"/>
              <a:t>15-11-17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6115-0E18-694F-8CB9-A1D83EE43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8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3A3B-D3AA-4D4F-8238-363DF29A1BBC}" type="datetimeFigureOut">
              <a:rPr lang="en-US" smtClean="0"/>
              <a:t>15-11-17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6115-0E18-694F-8CB9-A1D83EE43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9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3A3B-D3AA-4D4F-8238-363DF29A1BBC}" type="datetimeFigureOut">
              <a:rPr lang="en-US" smtClean="0"/>
              <a:t>15-11-17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6115-0E18-694F-8CB9-A1D83EE43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3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3A3B-D3AA-4D4F-8238-363DF29A1BBC}" type="datetimeFigureOut">
              <a:rPr lang="en-US" smtClean="0"/>
              <a:t>15-11-17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6115-0E18-694F-8CB9-A1D83EE43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2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3A3B-D3AA-4D4F-8238-363DF29A1BBC}" type="datetimeFigureOut">
              <a:rPr lang="en-US" smtClean="0"/>
              <a:t>15-11-17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6115-0E18-694F-8CB9-A1D83EE43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2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3A3B-D3AA-4D4F-8238-363DF29A1BBC}" type="datetimeFigureOut">
              <a:rPr lang="en-US" smtClean="0"/>
              <a:t>15-11-17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6115-0E18-694F-8CB9-A1D83EE43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6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3A3B-D3AA-4D4F-8238-363DF29A1BBC}" type="datetimeFigureOut">
              <a:rPr lang="en-US" smtClean="0"/>
              <a:t>15-11-17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6115-0E18-694F-8CB9-A1D83EE43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83A3B-D3AA-4D4F-8238-363DF29A1BBC}" type="datetimeFigureOut">
              <a:rPr lang="en-US" smtClean="0"/>
              <a:t>15-11-17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46115-0E18-694F-8CB9-A1D83EE43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hyperlink" Target="http://mv.vatican.va/3_EN/pages/z-Info/Eventi/2013/MV_Info_Evento16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70000"/>
            <a:ext cx="6921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Cults that appear to appeal especially to slaves:</a:t>
            </a:r>
          </a:p>
          <a:p>
            <a:pPr lvl="1"/>
            <a:endParaRPr lang="en-US" dirty="0" smtClean="0"/>
          </a:p>
          <a:p>
            <a:pPr lvl="1"/>
            <a:r>
              <a:rPr lang="en-GB" dirty="0" smtClean="0"/>
              <a:t>helper gods: Apollo, Isis and </a:t>
            </a:r>
            <a:r>
              <a:rPr lang="en-GB" dirty="0" err="1" smtClean="0"/>
              <a:t>Serapis</a:t>
            </a:r>
            <a:r>
              <a:rPr lang="en-GB" dirty="0" smtClean="0"/>
              <a:t>,</a:t>
            </a:r>
            <a:r>
              <a:rPr lang="en-GB" dirty="0"/>
              <a:t> </a:t>
            </a:r>
            <a:r>
              <a:rPr lang="en-GB" dirty="0" smtClean="0"/>
              <a:t>Asclepius  etc</a:t>
            </a:r>
            <a:r>
              <a:rPr lang="en-GB" dirty="0"/>
              <a:t>.</a:t>
            </a:r>
            <a:endParaRPr lang="en-GB" dirty="0" smtClean="0"/>
          </a:p>
          <a:p>
            <a:pPr lvl="1"/>
            <a:r>
              <a:rPr lang="en-GB" dirty="0"/>
              <a:t>l</a:t>
            </a:r>
            <a:r>
              <a:rPr lang="en-GB" dirty="0" smtClean="0"/>
              <a:t>iminal gods: Diana (Artemis), Silvanus, Bacchus (Dionysus)</a:t>
            </a:r>
            <a:endParaRPr lang="en-CA" dirty="0"/>
          </a:p>
          <a:p>
            <a:pPr lvl="1"/>
            <a:r>
              <a:rPr lang="en-GB" dirty="0"/>
              <a:t>cults deriving from household worship: </a:t>
            </a:r>
            <a:r>
              <a:rPr lang="en-GB" dirty="0" err="1" smtClean="0"/>
              <a:t>Lares</a:t>
            </a:r>
            <a:r>
              <a:rPr lang="en-GB" dirty="0" smtClean="0"/>
              <a:t>, Silvanus</a:t>
            </a:r>
          </a:p>
          <a:p>
            <a:pPr lvl="1"/>
            <a:r>
              <a:rPr lang="en-GB" dirty="0" smtClean="0"/>
              <a:t>cults </a:t>
            </a:r>
            <a:r>
              <a:rPr lang="en-GB" dirty="0"/>
              <a:t>of ‘high’ Roman tradition: </a:t>
            </a:r>
            <a:r>
              <a:rPr lang="en-GB" dirty="0" smtClean="0"/>
              <a:t>Jupiter </a:t>
            </a:r>
            <a:r>
              <a:rPr lang="en-GB" dirty="0"/>
              <a:t>Liber, Fortuna, Bona </a:t>
            </a:r>
            <a:r>
              <a:rPr lang="en-GB" dirty="0" err="1"/>
              <a:t>Dea</a:t>
            </a:r>
            <a:endParaRPr lang="en-CA" dirty="0"/>
          </a:p>
          <a:p>
            <a:pPr lvl="1"/>
            <a:r>
              <a:rPr lang="en-GB" dirty="0"/>
              <a:t>cults of non-Roman </a:t>
            </a:r>
            <a:r>
              <a:rPr lang="en-GB" dirty="0" smtClean="0"/>
              <a:t>origin: Isis</a:t>
            </a:r>
            <a:r>
              <a:rPr lang="en-GB" dirty="0"/>
              <a:t>, Mithras, Magna </a:t>
            </a:r>
            <a:r>
              <a:rPr lang="en-GB" dirty="0" smtClean="0"/>
              <a:t>Mater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98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067" y="5571067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Columbarium of Pomponius </a:t>
            </a:r>
            <a:r>
              <a:rPr lang="en-US" dirty="0" err="1" smtClean="0"/>
              <a:t>Hylas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34" y="258233"/>
            <a:ext cx="66548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0"/>
            <a:ext cx="457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8667" y="1320800"/>
            <a:ext cx="347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Silvanus</a:t>
            </a:r>
          </a:p>
          <a:p>
            <a:endParaRPr lang="en-US" dirty="0"/>
          </a:p>
          <a:p>
            <a:r>
              <a:rPr lang="en-US" dirty="0" smtClean="0"/>
              <a:t>CIL VI 003712; now in Capitoline: Image by </a:t>
            </a:r>
            <a:r>
              <a:rPr lang="en-US" i="1" dirty="0" smtClean="0"/>
              <a:t>Jean-Pol </a:t>
            </a:r>
            <a:r>
              <a:rPr lang="en-US" i="1" dirty="0" err="1" smtClean="0"/>
              <a:t>Grandmont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5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533" y="609601"/>
            <a:ext cx="8026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Fortuna</a:t>
            </a:r>
          </a:p>
          <a:p>
            <a:endParaRPr lang="en-US" dirty="0" smtClean="0"/>
          </a:p>
          <a:p>
            <a:r>
              <a:rPr lang="en-US" dirty="0" smtClean="0"/>
              <a:t>- </a:t>
            </a:r>
            <a:r>
              <a:rPr lang="en-GB" dirty="0"/>
              <a:t>Servius Tullius (mid 6</a:t>
            </a:r>
            <a:r>
              <a:rPr lang="en-GB" baseline="30000" dirty="0"/>
              <a:t>th</a:t>
            </a:r>
            <a:r>
              <a:rPr lang="en-GB" dirty="0"/>
              <a:t> century BCE)</a:t>
            </a:r>
            <a:endParaRPr lang="en-CA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Fortuna </a:t>
            </a:r>
            <a:r>
              <a:rPr lang="en-US" dirty="0" err="1" smtClean="0"/>
              <a:t>Primigenia</a:t>
            </a:r>
            <a:r>
              <a:rPr lang="en-US" dirty="0" smtClean="0"/>
              <a:t> (</a:t>
            </a:r>
            <a:r>
              <a:rPr lang="en-US" dirty="0" err="1" smtClean="0"/>
              <a:t>Praeneste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Cooks of the Hall bestowed this as a gift on Fortuna </a:t>
            </a:r>
            <a:r>
              <a:rPr lang="en-US" dirty="0" err="1" smtClean="0"/>
              <a:t>Primigenia</a:t>
            </a:r>
            <a:r>
              <a:rPr lang="en-US" dirty="0" smtClean="0"/>
              <a:t>. Foremen: </a:t>
            </a:r>
            <a:r>
              <a:rPr lang="en-US" dirty="0" err="1" smtClean="0"/>
              <a:t>Rodos</a:t>
            </a:r>
            <a:r>
              <a:rPr lang="en-US" dirty="0" smtClean="0"/>
              <a:t>, slave of </a:t>
            </a:r>
            <a:r>
              <a:rPr lang="en-US" dirty="0" err="1" smtClean="0"/>
              <a:t>Orcevius</a:t>
            </a:r>
            <a:r>
              <a:rPr lang="en-US" dirty="0" smtClean="0"/>
              <a:t>. . .: </a:t>
            </a:r>
            <a:r>
              <a:rPr lang="en-US" dirty="0" err="1" smtClean="0"/>
              <a:t>Artemo</a:t>
            </a:r>
            <a:r>
              <a:rPr lang="en-US" dirty="0" smtClean="0"/>
              <a:t>, slave of Quintus </a:t>
            </a:r>
            <a:r>
              <a:rPr lang="en-US" dirty="0" err="1" smtClean="0"/>
              <a:t>Dindius</a:t>
            </a:r>
            <a:r>
              <a:rPr lang="en-US" dirty="0" smtClean="0"/>
              <a:t>; </a:t>
            </a:r>
            <a:r>
              <a:rPr lang="en-US" dirty="0" err="1" smtClean="0"/>
              <a:t>Apollinaris</a:t>
            </a:r>
            <a:r>
              <a:rPr lang="en-US" dirty="0" smtClean="0"/>
              <a:t> slave of </a:t>
            </a:r>
            <a:r>
              <a:rPr lang="en-US" dirty="0" err="1" smtClean="0"/>
              <a:t>Protus</a:t>
            </a:r>
            <a:r>
              <a:rPr lang="en-US" dirty="0" smtClean="0"/>
              <a:t>, slave of Aemilius..</a:t>
            </a:r>
          </a:p>
          <a:p>
            <a:endParaRPr lang="en-US" dirty="0"/>
          </a:p>
          <a:p>
            <a:r>
              <a:rPr lang="en-US" dirty="0" smtClean="0"/>
              <a:t> CIL 1(2).1447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9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65" y="313099"/>
            <a:ext cx="5609167" cy="5257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333" y="5960533"/>
            <a:ext cx="81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Hysteria about slave involvement in religion: the Bacchanalian Conspiracy of 186 BCE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2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09599"/>
            <a:ext cx="7738533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Slave exclusion from religion</a:t>
            </a:r>
          </a:p>
          <a:p>
            <a:endParaRPr lang="en-US" dirty="0"/>
          </a:p>
          <a:p>
            <a:pPr lvl="0"/>
            <a:r>
              <a:rPr lang="en-GB" dirty="0" smtClean="0"/>
              <a:t>Hercules </a:t>
            </a:r>
            <a:r>
              <a:rPr lang="en-GB" dirty="0"/>
              <a:t>at the </a:t>
            </a:r>
            <a:r>
              <a:rPr lang="en-GB" dirty="0" err="1"/>
              <a:t>Ara</a:t>
            </a:r>
            <a:r>
              <a:rPr lang="en-GB" dirty="0"/>
              <a:t> </a:t>
            </a:r>
            <a:r>
              <a:rPr lang="en-GB" dirty="0" smtClean="0"/>
              <a:t>Maxima</a:t>
            </a:r>
            <a:endParaRPr lang="en-CA" dirty="0"/>
          </a:p>
          <a:p>
            <a:r>
              <a:rPr lang="en-GB" dirty="0"/>
              <a:t>Mater </a:t>
            </a:r>
            <a:r>
              <a:rPr lang="en-GB" dirty="0" err="1" smtClean="0"/>
              <a:t>Matuta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Matralia</a:t>
            </a:r>
            <a:r>
              <a:rPr lang="en-CA" dirty="0"/>
              <a:t>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Slave involvement in religion</a:t>
            </a:r>
          </a:p>
          <a:p>
            <a:endParaRPr lang="en-US" dirty="0" smtClean="0"/>
          </a:p>
          <a:p>
            <a:r>
              <a:rPr lang="en-US" dirty="0" smtClean="0"/>
              <a:t>Saturnalia 			</a:t>
            </a:r>
            <a:r>
              <a:rPr lang="en-US" dirty="0" err="1" smtClean="0"/>
              <a:t>Compitalia</a:t>
            </a:r>
            <a:endParaRPr lang="en-US" dirty="0" smtClean="0"/>
          </a:p>
          <a:p>
            <a:endParaRPr lang="en-US" dirty="0" smtClean="0"/>
          </a:p>
          <a:p>
            <a:r>
              <a:rPr lang="en-GB" dirty="0" err="1" smtClean="0"/>
              <a:t>Ancillarum</a:t>
            </a:r>
            <a:r>
              <a:rPr lang="en-GB" dirty="0" smtClean="0"/>
              <a:t> </a:t>
            </a:r>
            <a:r>
              <a:rPr lang="en-GB" dirty="0"/>
              <a:t>feriae</a:t>
            </a:r>
            <a:r>
              <a:rPr lang="en-CA" dirty="0" smtClean="0">
                <a:effectLst/>
              </a:rPr>
              <a:t> </a:t>
            </a:r>
          </a:p>
          <a:p>
            <a:endParaRPr lang="en-CA" dirty="0"/>
          </a:p>
          <a:p>
            <a:r>
              <a:rPr lang="en-CA" dirty="0" err="1" smtClean="0"/>
              <a:t>Servorum</a:t>
            </a:r>
            <a:r>
              <a:rPr lang="en-CA" dirty="0" smtClean="0"/>
              <a:t> dies </a:t>
            </a:r>
            <a:r>
              <a:rPr lang="en-CA" dirty="0" err="1" smtClean="0"/>
              <a:t>festus</a:t>
            </a:r>
            <a:endParaRPr lang="en-CA" dirty="0" smtClean="0">
              <a:effectLst/>
            </a:endParaRPr>
          </a:p>
          <a:p>
            <a:endParaRPr lang="en-CA" dirty="0"/>
          </a:p>
          <a:p>
            <a:r>
              <a:rPr lang="en-GB" dirty="0" err="1" smtClean="0"/>
              <a:t>ministri</a:t>
            </a:r>
            <a:r>
              <a:rPr lang="en-GB" dirty="0"/>
              <a:t> </a:t>
            </a:r>
            <a:r>
              <a:rPr lang="en-GB" dirty="0" smtClean="0"/>
              <a:t>vs. </a:t>
            </a:r>
            <a:r>
              <a:rPr lang="en-GB" dirty="0" err="1"/>
              <a:t>magistri</a:t>
            </a:r>
            <a:r>
              <a:rPr lang="en-CA" dirty="0" smtClean="0">
                <a:effectLst/>
              </a:rPr>
              <a:t>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3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37" y="406399"/>
            <a:ext cx="6280663" cy="6079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2532" y="1947332"/>
            <a:ext cx="171026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Burial</a:t>
            </a:r>
          </a:p>
          <a:p>
            <a:endParaRPr lang="en-US" dirty="0"/>
          </a:p>
          <a:p>
            <a:r>
              <a:rPr lang="en-US" dirty="0" smtClean="0"/>
              <a:t>Rome I n31 BCE (the year of Actium): all burials in ancient cities had to be outside the walls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7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33" y="152400"/>
            <a:ext cx="5058881" cy="6434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3867" y="1134533"/>
            <a:ext cx="2404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Imperial columbaria</a:t>
            </a:r>
          </a:p>
          <a:p>
            <a:r>
              <a:rPr lang="en-US" dirty="0" smtClean="0"/>
              <a:t>(now under Vatican)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6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93700"/>
            <a:ext cx="7662333" cy="55377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332" y="6282267"/>
            <a:ext cx="7768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Reconstruction of the imperial columbaria (tour is available from </a:t>
            </a:r>
            <a:r>
              <a:rPr lang="en-US" dirty="0" smtClean="0">
                <a:hlinkClick r:id="rId3"/>
              </a:rPr>
              <a:t>here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8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87867"/>
            <a:ext cx="7924800" cy="572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067" y="6383867"/>
            <a:ext cx="809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Tomb of </a:t>
            </a:r>
            <a:r>
              <a:rPr lang="en-US" dirty="0" err="1" smtClean="0"/>
              <a:t>Alcimus</a:t>
            </a:r>
            <a:r>
              <a:rPr lang="en-US" dirty="0" smtClean="0"/>
              <a:t> (a set designer at Pompey’s theatre) from the imperial columbaria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80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245</Words>
  <Application>Microsoft Macintosh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Siobhán McElduff</dc:creator>
  <cp:lastModifiedBy>Siobhán McElduff</cp:lastModifiedBy>
  <cp:revision>25</cp:revision>
  <dcterms:created xsi:type="dcterms:W3CDTF">2015-11-18T05:25:42Z</dcterms:created>
  <dcterms:modified xsi:type="dcterms:W3CDTF">2015-11-19T06:35:14Z</dcterms:modified>
</cp:coreProperties>
</file>