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4" r:id="rId4"/>
    <p:sldId id="261" r:id="rId5"/>
    <p:sldId id="258" r:id="rId6"/>
    <p:sldId id="266" r:id="rId7"/>
    <p:sldId id="267" r:id="rId8"/>
    <p:sldId id="260"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5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773898-EA6B-884A-98B8-8396BF292B48}"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57355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773898-EA6B-884A-98B8-8396BF292B48}"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74993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773898-EA6B-884A-98B8-8396BF292B48}"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72488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773898-EA6B-884A-98B8-8396BF292B48}"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247538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773898-EA6B-884A-98B8-8396BF292B48}" type="datetimeFigureOut">
              <a:rPr lang="en-US" smtClean="0"/>
              <a:t>15-11-16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52768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773898-EA6B-884A-98B8-8396BF292B48}" type="datetimeFigureOut">
              <a:rPr lang="en-US" smtClean="0"/>
              <a:t>15-11-16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369206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773898-EA6B-884A-98B8-8396BF292B48}" type="datetimeFigureOut">
              <a:rPr lang="en-US" smtClean="0"/>
              <a:t>15-11-16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249426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773898-EA6B-884A-98B8-8396BF292B48}" type="datetimeFigureOut">
              <a:rPr lang="en-US" smtClean="0"/>
              <a:t>15-11-16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30720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73898-EA6B-884A-98B8-8396BF292B48}" type="datetimeFigureOut">
              <a:rPr lang="en-US" smtClean="0"/>
              <a:t>15-11-16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25429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773898-EA6B-884A-98B8-8396BF292B48}" type="datetimeFigureOut">
              <a:rPr lang="en-US" smtClean="0"/>
              <a:t>15-11-16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233470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773898-EA6B-884A-98B8-8396BF292B48}" type="datetimeFigureOut">
              <a:rPr lang="en-US" smtClean="0"/>
              <a:t>15-11-16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6BD1E-BCE8-9041-B006-84B219067290}" type="slidenum">
              <a:rPr lang="en-US" smtClean="0"/>
              <a:t>‹#›</a:t>
            </a:fld>
            <a:endParaRPr lang="en-US"/>
          </a:p>
        </p:txBody>
      </p:sp>
    </p:spTree>
    <p:extLst>
      <p:ext uri="{BB962C8B-B14F-4D97-AF65-F5344CB8AC3E}">
        <p14:creationId xmlns:p14="http://schemas.microsoft.com/office/powerpoint/2010/main" val="2996759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73898-EA6B-884A-98B8-8396BF292B48}" type="datetimeFigureOut">
              <a:rPr lang="en-US" smtClean="0"/>
              <a:t>15-11-16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6BD1E-BCE8-9041-B006-84B219067290}" type="slidenum">
              <a:rPr lang="en-US" smtClean="0"/>
              <a:t>‹#›</a:t>
            </a:fld>
            <a:endParaRPr lang="en-US"/>
          </a:p>
        </p:txBody>
      </p:sp>
    </p:spTree>
    <p:extLst>
      <p:ext uri="{BB962C8B-B14F-4D97-AF65-F5344CB8AC3E}">
        <p14:creationId xmlns:p14="http://schemas.microsoft.com/office/powerpoint/2010/main" val="334245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2353" y="431800"/>
            <a:ext cx="4064000" cy="5994400"/>
          </a:xfrm>
          <a:prstGeom prst="rect">
            <a:avLst/>
          </a:prstGeom>
        </p:spPr>
      </p:pic>
      <p:sp>
        <p:nvSpPr>
          <p:cNvPr id="5" name="TextBox 4"/>
          <p:cNvSpPr txBox="1"/>
          <p:nvPr/>
        </p:nvSpPr>
        <p:spPr>
          <a:xfrm>
            <a:off x="5259294" y="1344706"/>
            <a:ext cx="2943412" cy="646331"/>
          </a:xfrm>
          <a:prstGeom prst="rect">
            <a:avLst/>
          </a:prstGeom>
          <a:noFill/>
        </p:spPr>
        <p:txBody>
          <a:bodyPr wrap="square" rtlCol="0">
            <a:spAutoFit/>
          </a:bodyPr>
          <a:lstStyle/>
          <a:p>
            <a:r>
              <a:rPr lang="en-US" dirty="0" smtClean="0"/>
              <a:t>Reward notice for Harriet </a:t>
            </a:r>
            <a:r>
              <a:rPr lang="en-US" dirty="0" smtClean="0"/>
              <a:t>Jacobs (1813-1897)</a:t>
            </a:r>
            <a:endParaRPr lang="en-US" dirty="0"/>
          </a:p>
        </p:txBody>
      </p:sp>
    </p:spTree>
    <p:extLst>
      <p:ext uri="{BB962C8B-B14F-4D97-AF65-F5344CB8AC3E}">
        <p14:creationId xmlns:p14="http://schemas.microsoft.com/office/powerpoint/2010/main" val="306451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900" y="0"/>
            <a:ext cx="5387340" cy="6858000"/>
          </a:xfrm>
          <a:prstGeom prst="rect">
            <a:avLst/>
          </a:prstGeom>
        </p:spPr>
      </p:pic>
      <p:sp>
        <p:nvSpPr>
          <p:cNvPr id="3" name="TextBox 2"/>
          <p:cNvSpPr txBox="1"/>
          <p:nvPr/>
        </p:nvSpPr>
        <p:spPr>
          <a:xfrm>
            <a:off x="6293556" y="860778"/>
            <a:ext cx="2384777" cy="1200329"/>
          </a:xfrm>
          <a:prstGeom prst="rect">
            <a:avLst/>
          </a:prstGeom>
          <a:noFill/>
        </p:spPr>
        <p:txBody>
          <a:bodyPr wrap="square" rtlCol="0">
            <a:spAutoFit/>
          </a:bodyPr>
          <a:lstStyle/>
          <a:p>
            <a:r>
              <a:rPr lang="en-US" dirty="0" smtClean="0"/>
              <a:t>Frederick Douglass</a:t>
            </a:r>
          </a:p>
          <a:p>
            <a:r>
              <a:rPr lang="en-US" dirty="0" smtClean="0"/>
              <a:t>(1818-1895)</a:t>
            </a:r>
          </a:p>
          <a:p>
            <a:endParaRPr lang="en-US" dirty="0"/>
          </a:p>
          <a:p>
            <a:r>
              <a:rPr lang="en-US" dirty="0" smtClean="0"/>
              <a:t>c. 1850</a:t>
            </a:r>
            <a:endParaRPr lang="en-US" dirty="0"/>
          </a:p>
        </p:txBody>
      </p:sp>
    </p:spTree>
    <p:extLst>
      <p:ext uri="{BB962C8B-B14F-4D97-AF65-F5344CB8AC3E}">
        <p14:creationId xmlns:p14="http://schemas.microsoft.com/office/powerpoint/2010/main" val="169764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1332" y="184325"/>
            <a:ext cx="6688667" cy="5643563"/>
          </a:xfrm>
          <a:prstGeom prst="rect">
            <a:avLst/>
          </a:prstGeom>
        </p:spPr>
      </p:pic>
      <p:sp>
        <p:nvSpPr>
          <p:cNvPr id="3" name="TextBox 2"/>
          <p:cNvSpPr txBox="1"/>
          <p:nvPr/>
        </p:nvSpPr>
        <p:spPr>
          <a:xfrm>
            <a:off x="366889" y="6152444"/>
            <a:ext cx="8212667" cy="369332"/>
          </a:xfrm>
          <a:prstGeom prst="rect">
            <a:avLst/>
          </a:prstGeom>
          <a:noFill/>
        </p:spPr>
        <p:txBody>
          <a:bodyPr wrap="square" rtlCol="0">
            <a:spAutoFit/>
          </a:bodyPr>
          <a:lstStyle/>
          <a:p>
            <a:r>
              <a:rPr lang="en-US" dirty="0" smtClean="0"/>
              <a:t>Nat Turner rebellion (1831) and consequences for slave manumission</a:t>
            </a:r>
            <a:endParaRPr lang="en-US" dirty="0"/>
          </a:p>
        </p:txBody>
      </p:sp>
    </p:spTree>
    <p:extLst>
      <p:ext uri="{BB962C8B-B14F-4D97-AF65-F5344CB8AC3E}">
        <p14:creationId xmlns:p14="http://schemas.microsoft.com/office/powerpoint/2010/main" val="133531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642" y="785143"/>
            <a:ext cx="6310969" cy="3970318"/>
          </a:xfrm>
          <a:prstGeom prst="rect">
            <a:avLst/>
          </a:prstGeom>
          <a:noFill/>
        </p:spPr>
        <p:txBody>
          <a:bodyPr wrap="square" rtlCol="0">
            <a:spAutoFit/>
          </a:bodyPr>
          <a:lstStyle/>
          <a:p>
            <a:r>
              <a:rPr lang="en-US" dirty="0" err="1"/>
              <a:t>Conubium</a:t>
            </a:r>
            <a:r>
              <a:rPr lang="en-US" dirty="0"/>
              <a:t> </a:t>
            </a:r>
            <a:r>
              <a:rPr lang="en-US" dirty="0" smtClean="0"/>
              <a:t>= right to contract </a:t>
            </a:r>
            <a:r>
              <a:rPr lang="en-US" dirty="0"/>
              <a:t>a </a:t>
            </a:r>
            <a:r>
              <a:rPr lang="en-US" i="1" dirty="0" err="1" smtClean="0"/>
              <a:t>iustum</a:t>
            </a:r>
            <a:r>
              <a:rPr lang="en-US" i="1" dirty="0" smtClean="0"/>
              <a:t> </a:t>
            </a:r>
            <a:r>
              <a:rPr lang="en-US" i="1" dirty="0" err="1" smtClean="0"/>
              <a:t>matrimonium</a:t>
            </a:r>
            <a:endParaRPr lang="en-US" i="1" dirty="0"/>
          </a:p>
          <a:p>
            <a:endParaRPr lang="en-US" dirty="0"/>
          </a:p>
          <a:p>
            <a:r>
              <a:rPr lang="en-US" dirty="0"/>
              <a:t>“There is no </a:t>
            </a:r>
            <a:r>
              <a:rPr lang="en-US" i="1" dirty="0" err="1"/>
              <a:t>conubium</a:t>
            </a:r>
            <a:r>
              <a:rPr lang="en-US" i="1" dirty="0"/>
              <a:t> </a:t>
            </a:r>
            <a:r>
              <a:rPr lang="en-US" dirty="0"/>
              <a:t>with slaves” (Ulpian 5.5</a:t>
            </a:r>
            <a:endParaRPr lang="en-US" dirty="0" smtClean="0"/>
          </a:p>
          <a:p>
            <a:endParaRPr lang="en-US" dirty="0"/>
          </a:p>
          <a:p>
            <a:r>
              <a:rPr lang="en-US" dirty="0" err="1" smtClean="0"/>
              <a:t>Contubernalis</a:t>
            </a:r>
            <a:r>
              <a:rPr lang="en-US" dirty="0" smtClean="0"/>
              <a:t> </a:t>
            </a:r>
            <a:r>
              <a:rPr lang="en-US" dirty="0" smtClean="0"/>
              <a:t>– </a:t>
            </a:r>
            <a:r>
              <a:rPr lang="en-US" dirty="0" err="1" smtClean="0"/>
              <a:t>Contubernium</a:t>
            </a:r>
            <a:r>
              <a:rPr lang="en-US" dirty="0" smtClean="0"/>
              <a:t> (= slave ‘marriage’)</a:t>
            </a:r>
            <a:endParaRPr lang="en-US" dirty="0" smtClean="0"/>
          </a:p>
          <a:p>
            <a:endParaRPr lang="en-US" dirty="0"/>
          </a:p>
          <a:p>
            <a:r>
              <a:rPr lang="en-US" dirty="0" err="1" smtClean="0"/>
              <a:t>Coniunx</a:t>
            </a:r>
            <a:r>
              <a:rPr lang="en-US" dirty="0"/>
              <a:t>/</a:t>
            </a:r>
            <a:r>
              <a:rPr lang="en-US" dirty="0" err="1" smtClean="0"/>
              <a:t>Maritus</a:t>
            </a:r>
            <a:r>
              <a:rPr lang="en-US" dirty="0" smtClean="0"/>
              <a:t>/Uxor</a:t>
            </a:r>
            <a:r>
              <a:rPr lang="en-US" dirty="0" smtClean="0"/>
              <a:t>/	</a:t>
            </a:r>
            <a:r>
              <a:rPr lang="en-US" dirty="0" smtClean="0"/>
              <a:t>Pater/Mater	</a:t>
            </a:r>
            <a:r>
              <a:rPr lang="en-US" dirty="0" err="1" smtClean="0"/>
              <a:t>Filius</a:t>
            </a:r>
            <a:r>
              <a:rPr lang="en-US" dirty="0" smtClean="0"/>
              <a:t>/Filia</a:t>
            </a:r>
            <a:endParaRPr lang="en-US" dirty="0" smtClean="0"/>
          </a:p>
          <a:p>
            <a:endParaRPr lang="en-US" dirty="0"/>
          </a:p>
          <a:p>
            <a:r>
              <a:rPr lang="en-US" dirty="0" smtClean="0"/>
              <a:t>Adoption (</a:t>
            </a:r>
            <a:r>
              <a:rPr lang="en-US" i="1" dirty="0" err="1" smtClean="0"/>
              <a:t>adrogatio</a:t>
            </a:r>
            <a:r>
              <a:rPr lang="en-US" i="1" dirty="0" smtClean="0"/>
              <a:t>)</a:t>
            </a:r>
          </a:p>
          <a:p>
            <a:endParaRPr lang="en-US" i="1" dirty="0"/>
          </a:p>
          <a:p>
            <a:r>
              <a:rPr lang="en-US" i="1" dirty="0" err="1" smtClean="0"/>
              <a:t>Libertinus</a:t>
            </a:r>
            <a:r>
              <a:rPr lang="en-US" i="1" dirty="0" smtClean="0"/>
              <a:t>/</a:t>
            </a:r>
            <a:r>
              <a:rPr lang="en-US" i="1" dirty="0" err="1" smtClean="0"/>
              <a:t>Libertina</a:t>
            </a:r>
            <a:r>
              <a:rPr lang="en-US" i="1" dirty="0" smtClean="0"/>
              <a:t> </a:t>
            </a:r>
            <a:r>
              <a:rPr lang="en-US" dirty="0" smtClean="0"/>
              <a:t>vs. </a:t>
            </a:r>
            <a:r>
              <a:rPr lang="en-US" i="1" dirty="0" err="1" smtClean="0"/>
              <a:t>Ingenuus</a:t>
            </a:r>
            <a:r>
              <a:rPr lang="en-US" i="1" dirty="0" smtClean="0"/>
              <a:t>/</a:t>
            </a:r>
            <a:r>
              <a:rPr lang="en-US" i="1" dirty="0" err="1" smtClean="0"/>
              <a:t>Ingenua</a:t>
            </a:r>
            <a:endParaRPr lang="en-US" i="1" dirty="0" smtClean="0"/>
          </a:p>
          <a:p>
            <a:r>
              <a:rPr lang="en-US" i="1" dirty="0" err="1" smtClean="0"/>
              <a:t>Libertus</a:t>
            </a:r>
            <a:r>
              <a:rPr lang="en-US" i="1" dirty="0" smtClean="0"/>
              <a:t>/</a:t>
            </a:r>
            <a:r>
              <a:rPr lang="en-US" i="1" dirty="0" err="1" smtClean="0"/>
              <a:t>Liberta</a:t>
            </a:r>
            <a:endParaRPr lang="en-US" dirty="0" smtClean="0"/>
          </a:p>
          <a:p>
            <a:endParaRPr lang="en-US" dirty="0"/>
          </a:p>
          <a:p>
            <a:endParaRPr lang="en-US" dirty="0"/>
          </a:p>
        </p:txBody>
      </p:sp>
    </p:spTree>
    <p:extLst>
      <p:ext uri="{BB962C8B-B14F-4D97-AF65-F5344CB8AC3E}">
        <p14:creationId xmlns:p14="http://schemas.microsoft.com/office/powerpoint/2010/main" val="84988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9412"/>
            <a:ext cx="9144000" cy="5478780"/>
          </a:xfrm>
          <a:prstGeom prst="rect">
            <a:avLst/>
          </a:prstGeom>
        </p:spPr>
      </p:pic>
      <p:sp>
        <p:nvSpPr>
          <p:cNvPr id="3" name="TextBox 2"/>
          <p:cNvSpPr txBox="1"/>
          <p:nvPr/>
        </p:nvSpPr>
        <p:spPr>
          <a:xfrm>
            <a:off x="343647" y="5782235"/>
            <a:ext cx="8277412" cy="923330"/>
          </a:xfrm>
          <a:prstGeom prst="rect">
            <a:avLst/>
          </a:prstGeom>
          <a:noFill/>
        </p:spPr>
        <p:txBody>
          <a:bodyPr wrap="square" rtlCol="0">
            <a:spAutoFit/>
          </a:bodyPr>
          <a:lstStyle/>
          <a:p>
            <a:r>
              <a:rPr lang="en-US" dirty="0" smtClean="0"/>
              <a:t>By M(</a:t>
            </a:r>
            <a:r>
              <a:rPr lang="en-US" dirty="0" err="1" smtClean="0"/>
              <a:t>arcus</a:t>
            </a:r>
            <a:r>
              <a:rPr lang="en-US" dirty="0" smtClean="0"/>
              <a:t>) </a:t>
            </a:r>
            <a:r>
              <a:rPr lang="en-US" dirty="0" err="1" smtClean="0"/>
              <a:t>Septicius</a:t>
            </a:r>
            <a:r>
              <a:rPr lang="en-US" dirty="0" smtClean="0"/>
              <a:t> C(</a:t>
            </a:r>
            <a:r>
              <a:rPr lang="en-US" dirty="0" err="1" smtClean="0"/>
              <a:t>ai</a:t>
            </a:r>
            <a:r>
              <a:rPr lang="en-US" dirty="0" smtClean="0"/>
              <a:t>) f(</a:t>
            </a:r>
            <a:r>
              <a:rPr lang="en-US" dirty="0" err="1" smtClean="0"/>
              <a:t>ilius</a:t>
            </a:r>
            <a:r>
              <a:rPr lang="en-US" dirty="0" smtClean="0"/>
              <a:t>) Pap(</a:t>
            </a:r>
            <a:r>
              <a:rPr lang="en-US" dirty="0" err="1" smtClean="0"/>
              <a:t>iria</a:t>
            </a:r>
            <a:r>
              <a:rPr lang="en-US" dirty="0" smtClean="0"/>
              <a:t>)  </a:t>
            </a:r>
            <a:r>
              <a:rPr lang="en-US" dirty="0" err="1" smtClean="0"/>
              <a:t>aquilifer</a:t>
            </a:r>
            <a:r>
              <a:rPr lang="en-US" dirty="0" smtClean="0"/>
              <a:t>  for himself and </a:t>
            </a:r>
            <a:r>
              <a:rPr lang="en-US" dirty="0" smtClean="0"/>
              <a:t>Sabina his </a:t>
            </a:r>
            <a:r>
              <a:rPr lang="en-US" dirty="0" err="1" smtClean="0"/>
              <a:t>contubernali</a:t>
            </a:r>
            <a:r>
              <a:rPr lang="en-US" dirty="0" err="1" smtClean="0"/>
              <a:t>s</a:t>
            </a:r>
            <a:r>
              <a:rPr lang="en-US" dirty="0" smtClean="0"/>
              <a:t>, Marcus his freedman and </a:t>
            </a:r>
            <a:r>
              <a:rPr lang="en-US" dirty="0" err="1" smtClean="0"/>
              <a:t>Martialis</a:t>
            </a:r>
            <a:r>
              <a:rPr lang="en-US" dirty="0" smtClean="0"/>
              <a:t> his </a:t>
            </a:r>
            <a:r>
              <a:rPr lang="en-US" dirty="0" err="1" smtClean="0"/>
              <a:t>filio</a:t>
            </a:r>
            <a:r>
              <a:rPr lang="en-US" dirty="0" smtClean="0"/>
              <a:t> </a:t>
            </a:r>
            <a:r>
              <a:rPr lang="en-US" dirty="0" err="1" smtClean="0"/>
              <a:t>naturali</a:t>
            </a:r>
            <a:r>
              <a:rPr lang="en-US" dirty="0" smtClean="0"/>
              <a:t> 		</a:t>
            </a:r>
            <a:endParaRPr lang="en-US" dirty="0" smtClean="0"/>
          </a:p>
          <a:p>
            <a:r>
              <a:rPr lang="en-US" dirty="0" smtClean="0"/>
              <a:t>CIL II2.7</a:t>
            </a:r>
            <a:r>
              <a:rPr lang="en-US" dirty="0" smtClean="0"/>
              <a:t>, 288</a:t>
            </a:r>
            <a:endParaRPr lang="en-US" dirty="0"/>
          </a:p>
        </p:txBody>
      </p:sp>
    </p:spTree>
    <p:extLst>
      <p:ext uri="{BB962C8B-B14F-4D97-AF65-F5344CB8AC3E}">
        <p14:creationId xmlns:p14="http://schemas.microsoft.com/office/powerpoint/2010/main" val="368801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889" y="423334"/>
            <a:ext cx="7845778" cy="5632312"/>
          </a:xfrm>
          <a:prstGeom prst="rect">
            <a:avLst/>
          </a:prstGeom>
          <a:noFill/>
        </p:spPr>
        <p:txBody>
          <a:bodyPr wrap="square" rtlCol="0">
            <a:spAutoFit/>
          </a:bodyPr>
          <a:lstStyle/>
          <a:p>
            <a:pPr algn="ctr"/>
            <a:r>
              <a:rPr lang="en-CA" dirty="0" smtClean="0"/>
              <a:t>Different slave relationships:</a:t>
            </a:r>
          </a:p>
          <a:p>
            <a:endParaRPr lang="en-CA" dirty="0"/>
          </a:p>
          <a:p>
            <a:r>
              <a:rPr lang="en-CA" dirty="0" smtClean="0"/>
              <a:t>Publius </a:t>
            </a:r>
            <a:r>
              <a:rPr lang="en-CA" dirty="0" err="1"/>
              <a:t>Marcius</a:t>
            </a:r>
            <a:r>
              <a:rPr lang="en-CA" dirty="0"/>
              <a:t> </a:t>
            </a:r>
            <a:r>
              <a:rPr lang="en-CA" dirty="0" err="1"/>
              <a:t>Philodamus</a:t>
            </a:r>
            <a:r>
              <a:rPr lang="en-CA" dirty="0"/>
              <a:t>, builder, freedman of Publius, for himself and his. Here was buried </a:t>
            </a:r>
            <a:r>
              <a:rPr lang="en-CA" dirty="0" err="1"/>
              <a:t>Jucunda</a:t>
            </a:r>
            <a:r>
              <a:rPr lang="en-CA" dirty="0"/>
              <a:t> his </a:t>
            </a:r>
            <a:r>
              <a:rPr lang="en-CA" dirty="0" smtClean="0"/>
              <a:t>darling (</a:t>
            </a:r>
            <a:r>
              <a:rPr lang="en-CA" i="1" dirty="0" err="1" smtClean="0"/>
              <a:t>delicia</a:t>
            </a:r>
            <a:r>
              <a:rPr lang="en-CA" dirty="0" smtClean="0"/>
              <a:t>)</a:t>
            </a:r>
          </a:p>
          <a:p>
            <a:r>
              <a:rPr lang="en-CA" dirty="0" smtClean="0"/>
              <a:t>.</a:t>
            </a:r>
            <a:endParaRPr lang="en-CA" dirty="0"/>
          </a:p>
          <a:p>
            <a:r>
              <a:rPr lang="en-GB" dirty="0"/>
              <a:t>CIL 1</a:t>
            </a:r>
            <a:r>
              <a:rPr lang="en-GB" baseline="30000" dirty="0"/>
              <a:t>2</a:t>
            </a:r>
            <a:r>
              <a:rPr lang="en-GB" dirty="0"/>
              <a:t>.1734 </a:t>
            </a:r>
            <a:r>
              <a:rPr lang="en-GB" dirty="0" err="1" smtClean="0"/>
              <a:t>Beneventum</a:t>
            </a:r>
            <a:endParaRPr lang="en-GB" dirty="0"/>
          </a:p>
          <a:p>
            <a:endParaRPr lang="en-GB" dirty="0" smtClean="0"/>
          </a:p>
          <a:p>
            <a:r>
              <a:rPr lang="en-CA" dirty="0"/>
              <a:t>If anyone cares to add his own grief to ours, here let him be; and with no scanty tears let him deign to weep. Here an unhappy </a:t>
            </a:r>
            <a:r>
              <a:rPr lang="en-CA" dirty="0" smtClean="0"/>
              <a:t>parent (</a:t>
            </a:r>
            <a:r>
              <a:rPr lang="en-CA" dirty="0" err="1" smtClean="0"/>
              <a:t>infelix</a:t>
            </a:r>
            <a:r>
              <a:rPr lang="en-CA" dirty="0" smtClean="0"/>
              <a:t>) </a:t>
            </a:r>
            <a:r>
              <a:rPr lang="en-CA" dirty="0"/>
              <a:t>has laid to rest his one and only daughter </a:t>
            </a:r>
            <a:r>
              <a:rPr lang="en-CA" dirty="0" smtClean="0"/>
              <a:t>(</a:t>
            </a:r>
            <a:r>
              <a:rPr lang="en-CA" dirty="0" err="1" smtClean="0"/>
              <a:t>unica</a:t>
            </a:r>
            <a:r>
              <a:rPr lang="en-CA" dirty="0" smtClean="0"/>
              <a:t>) </a:t>
            </a:r>
            <a:r>
              <a:rPr lang="en-CA" dirty="0" err="1" smtClean="0"/>
              <a:t>Nymphe</a:t>
            </a:r>
            <a:r>
              <a:rPr lang="en-CA" dirty="0" smtClean="0"/>
              <a:t> </a:t>
            </a:r>
            <a:r>
              <a:rPr lang="en-CA" dirty="0"/>
              <a:t>whom he cherished in the joy of sweet love while the shortened hours of the Fates allowed it. Now she is torn away from home - earth covers her, dear to her own; now her fair face, her form too, praised as fair, - all is airy shadow and her bones are a little pinch of ashes. </a:t>
            </a:r>
          </a:p>
          <a:p>
            <a:r>
              <a:rPr lang="en-CA" dirty="0"/>
              <a:t>CIL 1</a:t>
            </a:r>
            <a:r>
              <a:rPr lang="en-CA" baseline="30000" dirty="0"/>
              <a:t>2</a:t>
            </a:r>
            <a:r>
              <a:rPr lang="en-CA" dirty="0"/>
              <a:t>.1222. </a:t>
            </a:r>
            <a:r>
              <a:rPr lang="en-CA" dirty="0" err="1"/>
              <a:t>Nymphe</a:t>
            </a:r>
            <a:r>
              <a:rPr lang="en-CA" dirty="0"/>
              <a:t> (?). Found at Rome. </a:t>
            </a:r>
            <a:endParaRPr lang="en-CA" dirty="0" smtClean="0"/>
          </a:p>
          <a:p>
            <a:endParaRPr lang="en-CA" dirty="0"/>
          </a:p>
          <a:p>
            <a:r>
              <a:rPr lang="en-CA" dirty="0"/>
              <a:t>Gaius </a:t>
            </a:r>
            <a:r>
              <a:rPr lang="en-CA" dirty="0" err="1"/>
              <a:t>Numitorius</a:t>
            </a:r>
            <a:r>
              <a:rPr lang="en-CA" dirty="0"/>
              <a:t> </a:t>
            </a:r>
            <a:r>
              <a:rPr lang="en-CA" dirty="0" err="1"/>
              <a:t>Asclepiades</a:t>
            </a:r>
            <a:r>
              <a:rPr lang="en-CA" dirty="0"/>
              <a:t>, and </a:t>
            </a:r>
            <a:r>
              <a:rPr lang="en-CA" dirty="0" err="1"/>
              <a:t>Mummia</a:t>
            </a:r>
            <a:r>
              <a:rPr lang="en-CA" dirty="0"/>
              <a:t> </a:t>
            </a:r>
            <a:r>
              <a:rPr lang="en-CA" dirty="0" err="1"/>
              <a:t>Zosima</a:t>
            </a:r>
            <a:r>
              <a:rPr lang="en-CA" dirty="0"/>
              <a:t>, freedmen of Lucius. </a:t>
            </a:r>
          </a:p>
          <a:p>
            <a:r>
              <a:rPr lang="en-CA" dirty="0"/>
              <a:t>These are two persons of one </a:t>
            </a:r>
            <a:r>
              <a:rPr lang="en-CA" dirty="0"/>
              <a:t>heart (</a:t>
            </a:r>
            <a:r>
              <a:rPr lang="en-CA" i="1" u="sng" dirty="0"/>
              <a:t>duo </a:t>
            </a:r>
            <a:r>
              <a:rPr lang="en-CA" i="1" u="sng" dirty="0" err="1" smtClean="0"/>
              <a:t>concordes</a:t>
            </a:r>
            <a:r>
              <a:rPr lang="en-CA" dirty="0" smtClean="0"/>
              <a:t>), </a:t>
            </a:r>
            <a:r>
              <a:rPr lang="en-CA" dirty="0"/>
              <a:t>good report, and honourable passing. Blest. </a:t>
            </a:r>
          </a:p>
          <a:p>
            <a:r>
              <a:rPr lang="en-CA" dirty="0"/>
              <a:t>CIL 1</a:t>
            </a:r>
            <a:r>
              <a:rPr lang="en-CA" baseline="30000" dirty="0"/>
              <a:t>2</a:t>
            </a:r>
            <a:r>
              <a:rPr lang="en-CA" dirty="0"/>
              <a:t>.1347. </a:t>
            </a:r>
            <a:r>
              <a:rPr lang="en-CA" dirty="0" smtClean="0"/>
              <a:t>On </a:t>
            </a:r>
            <a:r>
              <a:rPr lang="en-CA" dirty="0"/>
              <a:t>a piece of sarcophagus. Rome. First century BCE </a:t>
            </a:r>
          </a:p>
          <a:p>
            <a:endParaRPr lang="en-US" dirty="0"/>
          </a:p>
        </p:txBody>
      </p:sp>
    </p:spTree>
    <p:extLst>
      <p:ext uri="{BB962C8B-B14F-4D97-AF65-F5344CB8AC3E}">
        <p14:creationId xmlns:p14="http://schemas.microsoft.com/office/powerpoint/2010/main" val="320346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44" y="143934"/>
            <a:ext cx="7620000" cy="4356100"/>
          </a:xfrm>
          <a:prstGeom prst="rect">
            <a:avLst/>
          </a:prstGeom>
        </p:spPr>
      </p:pic>
      <p:sp>
        <p:nvSpPr>
          <p:cNvPr id="3" name="TextBox 2"/>
          <p:cNvSpPr txBox="1"/>
          <p:nvPr/>
        </p:nvSpPr>
        <p:spPr>
          <a:xfrm>
            <a:off x="747889" y="5051778"/>
            <a:ext cx="7097889" cy="1200329"/>
          </a:xfrm>
          <a:prstGeom prst="rect">
            <a:avLst/>
          </a:prstGeom>
          <a:noFill/>
        </p:spPr>
        <p:txBody>
          <a:bodyPr wrap="square" rtlCol="0">
            <a:spAutoFit/>
          </a:bodyPr>
          <a:lstStyle/>
          <a:p>
            <a:r>
              <a:rPr lang="en-GB" dirty="0" smtClean="0"/>
              <a:t>Tombstone for Lucius </a:t>
            </a:r>
            <a:r>
              <a:rPr lang="en-GB" dirty="0"/>
              <a:t>Aurelius </a:t>
            </a:r>
            <a:r>
              <a:rPr lang="en-GB" dirty="0" err="1" smtClean="0"/>
              <a:t>Hermia</a:t>
            </a:r>
            <a:r>
              <a:rPr lang="en-CA" dirty="0" smtClean="0"/>
              <a:t> and </a:t>
            </a:r>
            <a:r>
              <a:rPr lang="en-GB" dirty="0" smtClean="0"/>
              <a:t>Aurelia </a:t>
            </a:r>
            <a:r>
              <a:rPr lang="en-GB" dirty="0" err="1" smtClean="0"/>
              <a:t>Philematium</a:t>
            </a:r>
            <a:r>
              <a:rPr lang="en-GB" dirty="0" smtClean="0"/>
              <a:t>, </a:t>
            </a:r>
            <a:r>
              <a:rPr lang="en-GB" dirty="0" err="1" smtClean="0"/>
              <a:t>colliberti</a:t>
            </a:r>
            <a:r>
              <a:rPr lang="en-GB" dirty="0" smtClean="0"/>
              <a:t> and spouses</a:t>
            </a:r>
          </a:p>
          <a:p>
            <a:endParaRPr lang="en-GB" dirty="0"/>
          </a:p>
          <a:p>
            <a:r>
              <a:rPr lang="en-GB" i="1" dirty="0" err="1"/>
              <a:t>corpore</a:t>
            </a:r>
            <a:r>
              <a:rPr lang="en-GB" i="1" dirty="0"/>
              <a:t> / </a:t>
            </a:r>
            <a:r>
              <a:rPr lang="en-GB" i="1" dirty="0" err="1"/>
              <a:t>casto</a:t>
            </a:r>
            <a:r>
              <a:rPr lang="en-GB" i="1" dirty="0"/>
              <a:t> / [c]</a:t>
            </a:r>
            <a:r>
              <a:rPr lang="en-GB" i="1" dirty="0" err="1" smtClean="0"/>
              <a:t>oniunx</a:t>
            </a:r>
            <a:r>
              <a:rPr lang="en-GB" i="1" dirty="0" smtClean="0"/>
              <a:t>…</a:t>
            </a:r>
            <a:r>
              <a:rPr lang="en-GB" i="1" dirty="0" err="1" smtClean="0"/>
              <a:t>casta</a:t>
            </a:r>
            <a:r>
              <a:rPr lang="en-GB" i="1" dirty="0" smtClean="0"/>
              <a:t> </a:t>
            </a:r>
            <a:r>
              <a:rPr lang="en-GB" i="1" dirty="0" err="1"/>
              <a:t>pudens</a:t>
            </a:r>
            <a:r>
              <a:rPr lang="en-GB" dirty="0"/>
              <a:t> </a:t>
            </a:r>
            <a:r>
              <a:rPr lang="en-GB" dirty="0" smtClean="0"/>
              <a:t>				CIL </a:t>
            </a:r>
            <a:r>
              <a:rPr lang="en-GB" dirty="0"/>
              <a:t>1</a:t>
            </a:r>
            <a:r>
              <a:rPr lang="en-GB" baseline="30000" dirty="0"/>
              <a:t>2</a:t>
            </a:r>
            <a:r>
              <a:rPr lang="en-GB" dirty="0"/>
              <a:t>.1221</a:t>
            </a:r>
            <a:r>
              <a:rPr lang="en-CA" dirty="0"/>
              <a:t> </a:t>
            </a:r>
            <a:r>
              <a:rPr lang="en-CA" dirty="0" smtClean="0"/>
              <a:t> </a:t>
            </a:r>
            <a:endParaRPr lang="en-US" dirty="0"/>
          </a:p>
        </p:txBody>
      </p:sp>
    </p:spTree>
    <p:extLst>
      <p:ext uri="{BB962C8B-B14F-4D97-AF65-F5344CB8AC3E}">
        <p14:creationId xmlns:p14="http://schemas.microsoft.com/office/powerpoint/2010/main" val="285642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423" y="1205328"/>
            <a:ext cx="7965343" cy="4247317"/>
          </a:xfrm>
          <a:prstGeom prst="rect">
            <a:avLst/>
          </a:prstGeom>
          <a:noFill/>
        </p:spPr>
        <p:txBody>
          <a:bodyPr wrap="square" rtlCol="0">
            <a:spAutoFit/>
          </a:bodyPr>
          <a:lstStyle/>
          <a:p>
            <a:endParaRPr lang="en-US" dirty="0"/>
          </a:p>
          <a:p>
            <a:r>
              <a:rPr lang="en-US" dirty="0" err="1"/>
              <a:t>Proculus</a:t>
            </a:r>
            <a:r>
              <a:rPr lang="en-US" dirty="0"/>
              <a:t> to his grandson, Greeting. Where a female slave </a:t>
            </a:r>
            <a:r>
              <a:rPr lang="en-US" dirty="0" smtClean="0"/>
              <a:t>marries, </a:t>
            </a:r>
            <a:r>
              <a:rPr lang="en-US" dirty="0"/>
              <a:t>and gives her husband money, as dowry, whether she knows that she is a slave or not, she cannot make her husband the owner of said money, and it will still remain the property of the person to whom it belonged before it was given as dowry to her husband, unless he should have obtained it by </a:t>
            </a:r>
            <a:r>
              <a:rPr lang="en-US" dirty="0" err="1"/>
              <a:t>usucaption</a:t>
            </a:r>
            <a:r>
              <a:rPr lang="en-US" dirty="0"/>
              <a:t>. And not even after the woman has become free, while living with the same man, will she be able to change the condition of this money. Hence, not even after a divorce has taken place, can she legally bring an action based on her right of dowry, or a personal action to recover the money, but the party to whom it belongs can legally sue for it</a:t>
            </a:r>
            <a:r>
              <a:rPr lang="en-US" dirty="0" smtClean="0"/>
              <a:t>.</a:t>
            </a:r>
          </a:p>
          <a:p>
            <a:endParaRPr lang="en-US" dirty="0"/>
          </a:p>
          <a:p>
            <a:r>
              <a:rPr lang="en-US" dirty="0" smtClean="0"/>
              <a:t>Digest 23.3.67</a:t>
            </a:r>
            <a:endParaRPr lang="en-US" dirty="0"/>
          </a:p>
          <a:p>
            <a:endParaRPr lang="en-US" dirty="0" smtClean="0"/>
          </a:p>
          <a:p>
            <a:r>
              <a:rPr lang="en-US" dirty="0" smtClean="0"/>
              <a:t>Dowry in </a:t>
            </a:r>
            <a:r>
              <a:rPr lang="en-US" i="1" dirty="0" err="1" smtClean="0"/>
              <a:t>contubernium</a:t>
            </a:r>
            <a:endParaRPr lang="en-US" i="1" dirty="0"/>
          </a:p>
          <a:p>
            <a:endParaRPr lang="en-US" dirty="0"/>
          </a:p>
        </p:txBody>
      </p:sp>
    </p:spTree>
    <p:extLst>
      <p:ext uri="{BB962C8B-B14F-4D97-AF65-F5344CB8AC3E}">
        <p14:creationId xmlns:p14="http://schemas.microsoft.com/office/powerpoint/2010/main" val="63100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333" y="1016000"/>
            <a:ext cx="6702778" cy="2585323"/>
          </a:xfrm>
          <a:prstGeom prst="rect">
            <a:avLst/>
          </a:prstGeom>
          <a:noFill/>
        </p:spPr>
        <p:txBody>
          <a:bodyPr wrap="square" rtlCol="0">
            <a:spAutoFit/>
          </a:bodyPr>
          <a:lstStyle/>
          <a:p>
            <a:r>
              <a:rPr lang="en-US" dirty="0" smtClean="0"/>
              <a:t>Children and slave parents: some </a:t>
            </a:r>
            <a:r>
              <a:rPr lang="en-US" smtClean="0"/>
              <a:t>further complexities</a:t>
            </a:r>
            <a:endParaRPr lang="en-US" dirty="0" smtClean="0"/>
          </a:p>
          <a:p>
            <a:endParaRPr lang="en-US" dirty="0"/>
          </a:p>
          <a:p>
            <a:r>
              <a:rPr lang="en-US" dirty="0"/>
              <a:t>If a minor of twenty years of age manumits a female slave who is pregnant, before the proper tribunal, for the purpose of marrying her, and, in the meantime, she should have a child, the condition of the child whom she brought forth, that is to say, whether it is a slave or a freeman, shall remain undetermined</a:t>
            </a:r>
            <a:r>
              <a:rPr lang="en-US" dirty="0" smtClean="0"/>
              <a:t>.</a:t>
            </a:r>
          </a:p>
          <a:p>
            <a:endParaRPr lang="en-US" dirty="0"/>
          </a:p>
          <a:p>
            <a:r>
              <a:rPr lang="en-US" dirty="0" smtClean="0"/>
              <a:t>Digest 40.2.19</a:t>
            </a:r>
            <a:endParaRPr lang="en-US" dirty="0"/>
          </a:p>
        </p:txBody>
      </p:sp>
    </p:spTree>
    <p:extLst>
      <p:ext uri="{BB962C8B-B14F-4D97-AF65-F5344CB8AC3E}">
        <p14:creationId xmlns:p14="http://schemas.microsoft.com/office/powerpoint/2010/main" val="6943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2782</TotalTime>
  <Words>560</Words>
  <Application>Microsoft Macintosh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Siobhán McElduff</dc:creator>
  <cp:lastModifiedBy>Siobhán McElduff</cp:lastModifiedBy>
  <cp:revision>31</cp:revision>
  <dcterms:created xsi:type="dcterms:W3CDTF">2015-11-09T02:04:54Z</dcterms:created>
  <dcterms:modified xsi:type="dcterms:W3CDTF">2015-11-18T04:31:12Z</dcterms:modified>
</cp:coreProperties>
</file>