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6" r:id="rId9"/>
    <p:sldId id="269" r:id="rId10"/>
    <p:sldId id="265" r:id="rId11"/>
    <p:sldId id="270" r:id="rId12"/>
    <p:sldId id="271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86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A3B3-F455-6249-BCAF-170F00F48748}" type="datetimeFigureOut">
              <a:rPr lang="en-US" smtClean="0"/>
              <a:t>15-11-23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B160-B65F-614D-93FA-70E01A73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95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A3B3-F455-6249-BCAF-170F00F48748}" type="datetimeFigureOut">
              <a:rPr lang="en-US" smtClean="0"/>
              <a:t>15-11-23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B160-B65F-614D-93FA-70E01A73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33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A3B3-F455-6249-BCAF-170F00F48748}" type="datetimeFigureOut">
              <a:rPr lang="en-US" smtClean="0"/>
              <a:t>15-11-23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B160-B65F-614D-93FA-70E01A73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A3B3-F455-6249-BCAF-170F00F48748}" type="datetimeFigureOut">
              <a:rPr lang="en-US" smtClean="0"/>
              <a:t>15-11-23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B160-B65F-614D-93FA-70E01A73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79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A3B3-F455-6249-BCAF-170F00F48748}" type="datetimeFigureOut">
              <a:rPr lang="en-US" smtClean="0"/>
              <a:t>15-11-23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B160-B65F-614D-93FA-70E01A73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60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A3B3-F455-6249-BCAF-170F00F48748}" type="datetimeFigureOut">
              <a:rPr lang="en-US" smtClean="0"/>
              <a:t>15-11-23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B160-B65F-614D-93FA-70E01A73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46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A3B3-F455-6249-BCAF-170F00F48748}" type="datetimeFigureOut">
              <a:rPr lang="en-US" smtClean="0"/>
              <a:t>15-11-23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B160-B65F-614D-93FA-70E01A73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6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A3B3-F455-6249-BCAF-170F00F48748}" type="datetimeFigureOut">
              <a:rPr lang="en-US" smtClean="0"/>
              <a:t>15-11-23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B160-B65F-614D-93FA-70E01A73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76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A3B3-F455-6249-BCAF-170F00F48748}" type="datetimeFigureOut">
              <a:rPr lang="en-US" smtClean="0"/>
              <a:t>15-11-23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B160-B65F-614D-93FA-70E01A73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66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A3B3-F455-6249-BCAF-170F00F48748}" type="datetimeFigureOut">
              <a:rPr lang="en-US" smtClean="0"/>
              <a:t>15-11-23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B160-B65F-614D-93FA-70E01A73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7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A3B3-F455-6249-BCAF-170F00F48748}" type="datetimeFigureOut">
              <a:rPr lang="en-US" smtClean="0"/>
              <a:t>15-11-23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3B160-B65F-614D-93FA-70E01A73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9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2A3B3-F455-6249-BCAF-170F00F48748}" type="datetimeFigureOut">
              <a:rPr lang="en-US" smtClean="0"/>
              <a:t>15-11-23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3B160-B65F-614D-93FA-70E01A739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4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4533" y="694267"/>
            <a:ext cx="7044267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Liberti</a:t>
            </a:r>
            <a:r>
              <a:rPr lang="en-US" dirty="0" smtClean="0"/>
              <a:t>		</a:t>
            </a:r>
            <a:r>
              <a:rPr lang="en-US" dirty="0" smtClean="0"/>
              <a:t>	</a:t>
            </a:r>
            <a:r>
              <a:rPr lang="en-US" dirty="0" smtClean="0"/>
              <a:t>	</a:t>
            </a:r>
            <a:r>
              <a:rPr lang="en-US" dirty="0" err="1" smtClean="0"/>
              <a:t>Patroni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err="1" smtClean="0"/>
              <a:t>liberta</a:t>
            </a:r>
            <a:r>
              <a:rPr lang="en-US" dirty="0" smtClean="0"/>
              <a:t>/</a:t>
            </a:r>
            <a:r>
              <a:rPr lang="en-US" dirty="0" err="1" smtClean="0"/>
              <a:t>libertus</a:t>
            </a:r>
            <a:r>
              <a:rPr lang="en-US" dirty="0" smtClean="0"/>
              <a:t>)		(</a:t>
            </a:r>
            <a:r>
              <a:rPr lang="en-US" dirty="0" err="1" smtClean="0"/>
              <a:t>patrona</a:t>
            </a:r>
            <a:r>
              <a:rPr lang="en-US" dirty="0" smtClean="0"/>
              <a:t>/</a:t>
            </a:r>
            <a:r>
              <a:rPr lang="en-US" dirty="0" err="1" smtClean="0"/>
              <a:t>patronus</a:t>
            </a:r>
            <a:r>
              <a:rPr lang="en-US" dirty="0" smtClean="0"/>
              <a:t>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Legal </a:t>
            </a:r>
            <a:r>
              <a:rPr lang="en-US" dirty="0" smtClean="0"/>
              <a:t>limitations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Marriage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Some magistracies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Some priesthoods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Petronius’ </a:t>
            </a:r>
            <a:r>
              <a:rPr lang="en-US" i="1" dirty="0" smtClean="0"/>
              <a:t>Satyricon </a:t>
            </a:r>
            <a:r>
              <a:rPr lang="en-US" dirty="0" smtClean="0"/>
              <a:t>(Neronian period): </a:t>
            </a:r>
            <a:r>
              <a:rPr lang="en-US" dirty="0" smtClean="0"/>
              <a:t>Trimalchio</a:t>
            </a:r>
          </a:p>
          <a:p>
            <a:endParaRPr lang="en-US" dirty="0"/>
          </a:p>
          <a:p>
            <a:r>
              <a:rPr lang="en-US" dirty="0" smtClean="0"/>
              <a:t>Funerary monuments of </a:t>
            </a:r>
            <a:r>
              <a:rPr lang="en-US" dirty="0" err="1" smtClean="0"/>
              <a:t>freedpeople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Imperial freedmen: Pallas, Narcissus, </a:t>
            </a:r>
            <a:r>
              <a:rPr lang="en-US" dirty="0" err="1" smtClean="0"/>
              <a:t>Callistus</a:t>
            </a:r>
            <a:r>
              <a:rPr lang="en-US" dirty="0" smtClean="0"/>
              <a:t> (Claudius)</a:t>
            </a:r>
          </a:p>
          <a:p>
            <a:r>
              <a:rPr lang="en-US" dirty="0"/>
              <a:t>	</a:t>
            </a:r>
            <a:r>
              <a:rPr lang="en-US" dirty="0" smtClean="0"/>
              <a:t>			Claudius </a:t>
            </a:r>
            <a:r>
              <a:rPr lang="en-US" dirty="0" err="1" smtClean="0"/>
              <a:t>Etruscus</a:t>
            </a:r>
            <a:r>
              <a:rPr lang="en-US" dirty="0" smtClean="0"/>
              <a:t>’ father (Statius, </a:t>
            </a:r>
            <a:r>
              <a:rPr lang="en-US" i="1" dirty="0" err="1" smtClean="0"/>
              <a:t>Silvae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Remember! The status of most freed people was probably like that of most free people: pretty grubby.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674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3" y="282387"/>
            <a:ext cx="4301067" cy="61731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99529" y="1359647"/>
            <a:ext cx="2465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Tombstone for the slave dealer </a:t>
            </a:r>
            <a:r>
              <a:rPr lang="en-GB" dirty="0"/>
              <a:t>Aulus </a:t>
            </a:r>
            <a:r>
              <a:rPr lang="en-GB" dirty="0" err="1"/>
              <a:t>Caprelius</a:t>
            </a:r>
            <a:r>
              <a:rPr lang="en-GB" dirty="0"/>
              <a:t> </a:t>
            </a:r>
            <a:r>
              <a:rPr lang="en-GB" dirty="0" err="1" smtClean="0"/>
              <a:t>Timotheos</a:t>
            </a:r>
            <a:r>
              <a:rPr lang="en-GB" dirty="0" smtClean="0"/>
              <a:t> </a:t>
            </a:r>
            <a:r>
              <a:rPr lang="en-GB" dirty="0"/>
              <a:t>from </a:t>
            </a:r>
            <a:r>
              <a:rPr lang="en-GB" dirty="0" err="1"/>
              <a:t>Amphipolis</a:t>
            </a: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28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99" y="170136"/>
            <a:ext cx="8111067" cy="56574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399" y="6150770"/>
            <a:ext cx="7552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Tomb of </a:t>
            </a:r>
            <a:r>
              <a:rPr lang="en-US" dirty="0" err="1"/>
              <a:t>Naevoleia</a:t>
            </a:r>
            <a:r>
              <a:rPr lang="en-US" dirty="0"/>
              <a:t> </a:t>
            </a:r>
            <a:r>
              <a:rPr lang="en-US" dirty="0" err="1" smtClean="0"/>
              <a:t>Tyche</a:t>
            </a:r>
            <a:r>
              <a:rPr lang="en-US" dirty="0"/>
              <a:t> </a:t>
            </a:r>
            <a:r>
              <a:rPr lang="en-US" dirty="0" smtClean="0"/>
              <a:t>(freedwoman?) and her husband </a:t>
            </a:r>
            <a:r>
              <a:rPr lang="en-US" dirty="0"/>
              <a:t>C. </a:t>
            </a:r>
            <a:r>
              <a:rPr lang="en-US" dirty="0" err="1"/>
              <a:t>Munatius</a:t>
            </a:r>
            <a:r>
              <a:rPr lang="en-US" dirty="0"/>
              <a:t> </a:t>
            </a:r>
            <a:r>
              <a:rPr lang="en-US" dirty="0" smtClean="0"/>
              <a:t>Faustus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719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47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6" y="457018"/>
            <a:ext cx="7446433" cy="52283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733" y="6096000"/>
            <a:ext cx="657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Claudius </a:t>
            </a:r>
            <a:r>
              <a:rPr lang="en-US" dirty="0" err="1" smtClean="0"/>
              <a:t>Etruscus</a:t>
            </a:r>
            <a:r>
              <a:rPr lang="en-US" dirty="0" smtClean="0"/>
              <a:t>’ father’s </a:t>
            </a:r>
            <a:r>
              <a:rPr lang="en-US" dirty="0" smtClean="0"/>
              <a:t>birthplace (</a:t>
            </a:r>
            <a:r>
              <a:rPr lang="en-US" dirty="0" err="1" smtClean="0"/>
              <a:t>Wiedemann</a:t>
            </a:r>
            <a:r>
              <a:rPr lang="en-US" dirty="0" smtClean="0"/>
              <a:t> 170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965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6000" y="1117600"/>
            <a:ext cx="71458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CA" dirty="0" smtClean="0"/>
              <a:t>The career of the nameless (but important) father of Claudius </a:t>
            </a:r>
            <a:r>
              <a:rPr lang="en-CA" dirty="0" err="1" smtClean="0"/>
              <a:t>Etruscus</a:t>
            </a:r>
            <a:r>
              <a:rPr lang="en-CA" dirty="0" smtClean="0"/>
              <a:t> </a:t>
            </a:r>
            <a:endParaRPr lang="en-CA" dirty="0" smtClean="0"/>
          </a:p>
          <a:p>
            <a:pPr lvl="0"/>
            <a:endParaRPr lang="en-CA" dirty="0"/>
          </a:p>
          <a:p>
            <a:pPr lvl="0"/>
            <a:r>
              <a:rPr lang="en-CA" dirty="0" smtClean="0"/>
              <a:t>Enslaved/sold/born in </a:t>
            </a:r>
            <a:r>
              <a:rPr lang="en-CA" dirty="0" smtClean="0"/>
              <a:t>Smyrna </a:t>
            </a:r>
            <a:endParaRPr lang="en-CA" dirty="0" smtClean="0"/>
          </a:p>
          <a:p>
            <a:pPr lvl="0"/>
            <a:r>
              <a:rPr lang="en-CA" dirty="0"/>
              <a:t>F</a:t>
            </a:r>
            <a:r>
              <a:rPr lang="en-CA" dirty="0" smtClean="0"/>
              <a:t>reed </a:t>
            </a:r>
            <a:r>
              <a:rPr lang="en-CA" dirty="0" smtClean="0"/>
              <a:t>under Emperor </a:t>
            </a:r>
            <a:r>
              <a:rPr lang="en-CA" dirty="0" smtClean="0"/>
              <a:t>Tiberius</a:t>
            </a:r>
            <a:endParaRPr lang="en-CA" dirty="0"/>
          </a:p>
          <a:p>
            <a:pPr lvl="0"/>
            <a:r>
              <a:rPr lang="en-CA" dirty="0" smtClean="0"/>
              <a:t>Was with Caligula </a:t>
            </a:r>
            <a:r>
              <a:rPr lang="en-CA" dirty="0"/>
              <a:t>in </a:t>
            </a:r>
            <a:r>
              <a:rPr lang="en-CA" dirty="0" smtClean="0"/>
              <a:t>Gaul</a:t>
            </a:r>
          </a:p>
          <a:p>
            <a:pPr lvl="0"/>
            <a:r>
              <a:rPr lang="en-CA" dirty="0" smtClean="0"/>
              <a:t>Further promotion under Claudius</a:t>
            </a:r>
            <a:endParaRPr lang="en-CA" dirty="0"/>
          </a:p>
          <a:p>
            <a:pPr lvl="0"/>
            <a:r>
              <a:rPr lang="la-Latn" i="1" dirty="0" smtClean="0"/>
              <a:t>A </a:t>
            </a:r>
            <a:r>
              <a:rPr lang="la-Latn" i="1" dirty="0"/>
              <a:t>rationibus </a:t>
            </a:r>
            <a:r>
              <a:rPr lang="en-CA" dirty="0"/>
              <a:t>to Nero</a:t>
            </a:r>
          </a:p>
          <a:p>
            <a:pPr lvl="0"/>
            <a:r>
              <a:rPr lang="en-CA" dirty="0"/>
              <a:t>T</a:t>
            </a:r>
            <a:r>
              <a:rPr lang="en-CA" dirty="0" smtClean="0"/>
              <a:t>ook </a:t>
            </a:r>
            <a:r>
              <a:rPr lang="en-CA" dirty="0"/>
              <a:t>part in Vespasian's triumph: 71 CE</a:t>
            </a:r>
          </a:p>
          <a:p>
            <a:pPr lvl="0"/>
            <a:r>
              <a:rPr lang="en-CA" dirty="0"/>
              <a:t>R</a:t>
            </a:r>
            <a:r>
              <a:rPr lang="en-CA" dirty="0" smtClean="0"/>
              <a:t>aised </a:t>
            </a:r>
            <a:r>
              <a:rPr lang="en-CA" dirty="0"/>
              <a:t>to Equestrian rank: ca. 73/4</a:t>
            </a:r>
          </a:p>
          <a:p>
            <a:pPr lvl="0"/>
            <a:r>
              <a:rPr lang="en-CA" dirty="0"/>
              <a:t>E</a:t>
            </a:r>
            <a:r>
              <a:rPr lang="en-CA" dirty="0" smtClean="0"/>
              <a:t>xiled </a:t>
            </a:r>
            <a:r>
              <a:rPr lang="en-CA" dirty="0"/>
              <a:t>to Campania by </a:t>
            </a:r>
            <a:r>
              <a:rPr lang="en-CA" dirty="0" smtClean="0"/>
              <a:t>Domitian</a:t>
            </a:r>
            <a:r>
              <a:rPr lang="en-CA" dirty="0"/>
              <a:t>;</a:t>
            </a:r>
            <a:r>
              <a:rPr lang="en-CA" dirty="0" smtClean="0"/>
              <a:t> </a:t>
            </a:r>
            <a:r>
              <a:rPr lang="en-CA" dirty="0"/>
              <a:t>soon recalled</a:t>
            </a:r>
          </a:p>
          <a:p>
            <a:pPr lvl="0"/>
            <a:r>
              <a:rPr lang="en-CA" dirty="0"/>
              <a:t>D</a:t>
            </a:r>
            <a:r>
              <a:rPr lang="en-CA" dirty="0" smtClean="0"/>
              <a:t>ied </a:t>
            </a:r>
            <a:r>
              <a:rPr lang="en-CA" dirty="0"/>
              <a:t>under Domitian, aged ca. 90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340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5" y="434577"/>
            <a:ext cx="7907867" cy="4757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467" y="5791200"/>
            <a:ext cx="702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‘Beware </a:t>
            </a:r>
            <a:r>
              <a:rPr lang="en-US" dirty="0" smtClean="0"/>
              <a:t>of the </a:t>
            </a:r>
            <a:r>
              <a:rPr lang="en-US" dirty="0" smtClean="0"/>
              <a:t>dog’ </a:t>
            </a:r>
            <a:r>
              <a:rPr lang="en-US" dirty="0" smtClean="0"/>
              <a:t>mosaic from Pompeii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626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33" y="0"/>
            <a:ext cx="51418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7600" y="762000"/>
            <a:ext cx="17610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Porta Maggiore with Tomb of </a:t>
            </a:r>
            <a:r>
              <a:rPr lang="en-US" dirty="0" err="1" smtClean="0"/>
              <a:t>Eurysaces</a:t>
            </a:r>
            <a:r>
              <a:rPr lang="en-US" dirty="0" smtClean="0"/>
              <a:t>, the </a:t>
            </a:r>
            <a:r>
              <a:rPr lang="en-US" dirty="0" smtClean="0"/>
              <a:t>baker</a:t>
            </a:r>
          </a:p>
          <a:p>
            <a:endParaRPr lang="en-US" dirty="0"/>
          </a:p>
          <a:p>
            <a:r>
              <a:rPr lang="en-US" dirty="0" smtClean="0"/>
              <a:t>(Late Republic)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70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21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9333"/>
            <a:ext cx="9144000" cy="5318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533" y="5554133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</a:t>
            </a:r>
            <a:r>
              <a:rPr lang="en-US" dirty="0" err="1" smtClean="0"/>
              <a:t>Eurysaces</a:t>
            </a:r>
            <a:r>
              <a:rPr lang="en-US" dirty="0" smtClean="0"/>
              <a:t>’ wife (?): “</a:t>
            </a:r>
            <a:r>
              <a:rPr lang="en-US" i="1" dirty="0" err="1" smtClean="0"/>
              <a:t>Fuit</a:t>
            </a:r>
            <a:r>
              <a:rPr lang="en-US" i="1" dirty="0" smtClean="0"/>
              <a:t> </a:t>
            </a:r>
            <a:r>
              <a:rPr lang="en-US" i="1" dirty="0" err="1" smtClean="0"/>
              <a:t>Atistia</a:t>
            </a:r>
            <a:r>
              <a:rPr lang="en-US" i="1" dirty="0" smtClean="0"/>
              <a:t> uxor </a:t>
            </a:r>
            <a:r>
              <a:rPr lang="en-US" i="1" dirty="0" err="1" smtClean="0"/>
              <a:t>mihei</a:t>
            </a:r>
            <a:r>
              <a:rPr lang="en-US" i="1" dirty="0" smtClean="0"/>
              <a:t>/ </a:t>
            </a:r>
            <a:r>
              <a:rPr lang="en-US" i="1" dirty="0" err="1" smtClean="0"/>
              <a:t>femina</a:t>
            </a:r>
            <a:r>
              <a:rPr lang="en-US" i="1" dirty="0" smtClean="0"/>
              <a:t> </a:t>
            </a:r>
            <a:r>
              <a:rPr lang="en-US" i="1" dirty="0" err="1" smtClean="0"/>
              <a:t>opituma</a:t>
            </a:r>
            <a:r>
              <a:rPr lang="en-US" i="1" dirty="0" smtClean="0"/>
              <a:t> </a:t>
            </a:r>
            <a:r>
              <a:rPr lang="en-US" i="1" dirty="0" err="1" smtClean="0"/>
              <a:t>ueixsit</a:t>
            </a:r>
            <a:r>
              <a:rPr lang="en-US" i="1" dirty="0" smtClean="0"/>
              <a:t>/ </a:t>
            </a:r>
            <a:r>
              <a:rPr lang="en-US" i="1" dirty="0" err="1" smtClean="0"/>
              <a:t>quoius</a:t>
            </a:r>
            <a:r>
              <a:rPr lang="en-US" i="1" dirty="0" smtClean="0"/>
              <a:t> </a:t>
            </a:r>
            <a:r>
              <a:rPr lang="en-US" i="1" dirty="0" err="1" smtClean="0"/>
              <a:t>corporis</a:t>
            </a:r>
            <a:r>
              <a:rPr lang="en-US" i="1" dirty="0" smtClean="0"/>
              <a:t> </a:t>
            </a:r>
            <a:r>
              <a:rPr lang="en-US" i="1" dirty="0" err="1" smtClean="0"/>
              <a:t>reliquiæ</a:t>
            </a:r>
            <a:r>
              <a:rPr lang="en-US" i="1" dirty="0" smtClean="0"/>
              <a:t>/ quod (sic) </a:t>
            </a:r>
            <a:r>
              <a:rPr lang="en-US" i="1" dirty="0" err="1" smtClean="0"/>
              <a:t>superant</a:t>
            </a:r>
            <a:r>
              <a:rPr lang="en-US" i="1" dirty="0" smtClean="0"/>
              <a:t> </a:t>
            </a:r>
            <a:r>
              <a:rPr lang="en-US" i="1" dirty="0" err="1" smtClean="0"/>
              <a:t>sunt</a:t>
            </a:r>
            <a:r>
              <a:rPr lang="en-US" i="1" dirty="0" smtClean="0"/>
              <a:t> in/ hoc </a:t>
            </a:r>
            <a:r>
              <a:rPr lang="en-US" i="1" dirty="0" err="1" smtClean="0"/>
              <a:t>panario</a:t>
            </a:r>
            <a:r>
              <a:rPr lang="en-US" dirty="0" smtClean="0"/>
              <a:t>” 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Atistia</a:t>
            </a:r>
            <a:r>
              <a:rPr lang="en-US" dirty="0" smtClean="0"/>
              <a:t> was my wife. She lived as an excellent woman, whose surviving remains are in this bread basket” (CIL I2 1206)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567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3933"/>
            <a:ext cx="7620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56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867"/>
            <a:ext cx="9144000" cy="4754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0667" y="5740400"/>
            <a:ext cx="572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relief from the tomb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988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646" y="0"/>
            <a:ext cx="5490104" cy="5270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375" y="5905500"/>
            <a:ext cx="800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Location of tomb of </a:t>
            </a:r>
            <a:r>
              <a:rPr lang="en-US" dirty="0" err="1" smtClean="0"/>
              <a:t>Eurysaces</a:t>
            </a:r>
            <a:r>
              <a:rPr lang="en-US" dirty="0" smtClean="0"/>
              <a:t> (close to columbarium of the </a:t>
            </a:r>
            <a:r>
              <a:rPr lang="en-US" dirty="0" err="1" smtClean="0"/>
              <a:t>Statilii</a:t>
            </a:r>
            <a:r>
              <a:rPr lang="en-US" dirty="0" smtClean="0"/>
              <a:t> </a:t>
            </a:r>
            <a:r>
              <a:rPr lang="en-US" dirty="0" err="1" smtClean="0"/>
              <a:t>Tauri</a:t>
            </a:r>
            <a:endParaRPr lang="en-US" dirty="0"/>
          </a:p>
        </p:txBody>
      </p:sp>
      <p:sp>
        <p:nvSpPr>
          <p:cNvPr id="4" name="Left Arrow 3"/>
          <p:cNvSpPr/>
          <p:nvPr/>
        </p:nvSpPr>
        <p:spPr>
          <a:xfrm>
            <a:off x="6906895" y="2348864"/>
            <a:ext cx="822960" cy="822960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74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7" y="0"/>
            <a:ext cx="8636000" cy="5775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267" y="6163733"/>
            <a:ext cx="7941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Tomb of C. </a:t>
            </a:r>
            <a:r>
              <a:rPr lang="en-US" dirty="0" err="1"/>
              <a:t>Calventius</a:t>
            </a:r>
            <a:r>
              <a:rPr lang="en-US" dirty="0"/>
              <a:t> </a:t>
            </a:r>
            <a:r>
              <a:rPr lang="en-US" dirty="0" smtClean="0"/>
              <a:t>Quietus, Pompeii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341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3181</TotalTime>
  <Words>213</Words>
  <Application>Microsoft Macintosh PowerPoint</Application>
  <PresentationFormat>On-screen Show (4:3)</PresentationFormat>
  <Paragraphs>39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Siobhán McElduff</dc:creator>
  <cp:lastModifiedBy>Siobhán McElduff</cp:lastModifiedBy>
  <cp:revision>26</cp:revision>
  <dcterms:created xsi:type="dcterms:W3CDTF">2015-11-21T06:02:00Z</dcterms:created>
  <dcterms:modified xsi:type="dcterms:W3CDTF">2015-11-24T06:37:17Z</dcterms:modified>
</cp:coreProperties>
</file>