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1" r:id="rId5"/>
    <p:sldId id="272" r:id="rId6"/>
    <p:sldId id="273" r:id="rId7"/>
    <p:sldId id="281" r:id="rId8"/>
    <p:sldId id="278" r:id="rId9"/>
    <p:sldId id="279" r:id="rId10"/>
    <p:sldId id="288" r:id="rId11"/>
    <p:sldId id="280" r:id="rId12"/>
    <p:sldId id="256" r:id="rId13"/>
    <p:sldId id="258" r:id="rId14"/>
    <p:sldId id="283" r:id="rId15"/>
    <p:sldId id="284" r:id="rId16"/>
    <p:sldId id="286" r:id="rId17"/>
    <p:sldId id="287" r:id="rId18"/>
    <p:sldId id="28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5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8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7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2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9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2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B89B-4929-0741-B33A-EB439E650B7A}" type="datetimeFigureOut">
              <a:rPr lang="en-US" smtClean="0"/>
              <a:t>15-11-13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93D6-3A49-E44F-A0DF-A3E3AD01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4353" y="642471"/>
            <a:ext cx="5617882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Slaves in the Roman Civil Service</a:t>
            </a:r>
          </a:p>
          <a:p>
            <a:endParaRPr lang="en-US" dirty="0"/>
          </a:p>
          <a:p>
            <a:r>
              <a:rPr lang="en-US" dirty="0" smtClean="0"/>
              <a:t>-  Levels and positions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Why use slaves?</a:t>
            </a:r>
          </a:p>
          <a:p>
            <a:endParaRPr lang="en-US" dirty="0" smtClean="0"/>
          </a:p>
          <a:p>
            <a:r>
              <a:rPr lang="en-US" dirty="0" smtClean="0"/>
              <a:t>Roman Republic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- limited evidence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viatores</a:t>
            </a:r>
            <a:r>
              <a:rPr lang="en-US" dirty="0" smtClean="0"/>
              <a:t>, </a:t>
            </a:r>
            <a:r>
              <a:rPr lang="en-US" dirty="0" err="1" smtClean="0"/>
              <a:t>praecones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mix of slave and free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Individualized staff of governors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Taxes collected via private companies </a:t>
            </a:r>
            <a:r>
              <a:rPr lang="en-US" b="1" dirty="0" smtClean="0"/>
              <a:t>not </a:t>
            </a:r>
            <a:r>
              <a:rPr lang="en-US" dirty="0" smtClean="0"/>
              <a:t>Roman officials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lvl="1"/>
            <a:r>
              <a:rPr lang="en-US" dirty="0" smtClean="0"/>
              <a:t>Empire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Overview of emperors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Overview of systems and needs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Changes over time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The </a:t>
            </a:r>
            <a:r>
              <a:rPr lang="en-US" i="1" dirty="0" err="1" smtClean="0"/>
              <a:t>familia</a:t>
            </a:r>
            <a:r>
              <a:rPr lang="en-US" i="1" dirty="0" smtClean="0"/>
              <a:t> </a:t>
            </a:r>
            <a:r>
              <a:rPr lang="en-US" i="1" dirty="0" err="1" smtClean="0"/>
              <a:t>Caesaris</a:t>
            </a:r>
            <a:endParaRPr lang="en-US" i="1" dirty="0" smtClean="0"/>
          </a:p>
          <a:p>
            <a:pPr marL="1200150" lvl="2" indent="-285750">
              <a:buFontTx/>
              <a:buChar char="-"/>
            </a:pPr>
            <a:r>
              <a:rPr lang="en-US" dirty="0" smtClean="0"/>
              <a:t>where do they come from?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terminology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Ranks and 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47" y="866588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Familia</a:t>
            </a:r>
            <a:r>
              <a:rPr lang="en-US" dirty="0" smtClean="0"/>
              <a:t> </a:t>
            </a:r>
            <a:r>
              <a:rPr lang="en-US" dirty="0" err="1" smtClean="0"/>
              <a:t>Caesaris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How people became imperial slaves and civil servants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Specific terminology for imperial slaves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Top levels of the service (shift from freedmen to equestrians)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Lower levels + examples from inscriptions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Entertaining as the ruler of the world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 smtClean="0"/>
              <a:t>Do not expect an organizational chart. It’s hard to define the relationships of some of these positions except at the very high end until the 300s CE</a:t>
            </a:r>
          </a:p>
        </p:txBody>
      </p:sp>
    </p:spTree>
    <p:extLst>
      <p:ext uri="{BB962C8B-B14F-4D97-AF65-F5344CB8AC3E}">
        <p14:creationId xmlns:p14="http://schemas.microsoft.com/office/powerpoint/2010/main" val="237074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173" y="530357"/>
            <a:ext cx="7368229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ahoma" charset="0"/>
              </a:rPr>
              <a:t>Entering the </a:t>
            </a:r>
            <a:r>
              <a:rPr lang="en-US" i="1" dirty="0" err="1" smtClean="0">
                <a:latin typeface="Tahoma" charset="0"/>
              </a:rPr>
              <a:t>familia</a:t>
            </a:r>
            <a:r>
              <a:rPr lang="en-US" i="1" dirty="0" smtClean="0">
                <a:latin typeface="Tahoma" charset="0"/>
              </a:rPr>
              <a:t> </a:t>
            </a:r>
            <a:r>
              <a:rPr lang="en-US" i="1" dirty="0" err="1" smtClean="0">
                <a:latin typeface="Tahoma" charset="0"/>
              </a:rPr>
              <a:t>caesaris</a:t>
            </a:r>
            <a:endParaRPr lang="en-US" i="1" dirty="0" smtClean="0">
              <a:latin typeface="Tahoma" charset="0"/>
            </a:endParaRPr>
          </a:p>
          <a:p>
            <a:endParaRPr lang="en-US" i="1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- Birth (most common)</a:t>
            </a:r>
          </a:p>
          <a:p>
            <a:r>
              <a:rPr lang="en-US" dirty="0" smtClean="0">
                <a:latin typeface="Tahoma" charset="0"/>
              </a:rPr>
              <a:t>	- within household as part of 2 slave marriages or children of slave women</a:t>
            </a:r>
          </a:p>
          <a:p>
            <a:r>
              <a:rPr lang="en-US" dirty="0">
                <a:latin typeface="Tahoma" charset="0"/>
              </a:rPr>
              <a:t>	</a:t>
            </a:r>
            <a:r>
              <a:rPr lang="en-US" dirty="0" smtClean="0">
                <a:latin typeface="Tahoma" charset="0"/>
              </a:rPr>
              <a:t>- </a:t>
            </a:r>
            <a:r>
              <a:rPr lang="en-US" i="1" dirty="0" smtClean="0">
                <a:latin typeface="Tahoma" charset="0"/>
              </a:rPr>
              <a:t>S.C. </a:t>
            </a:r>
            <a:r>
              <a:rPr lang="en-US" i="1" dirty="0" err="1" smtClean="0">
                <a:latin typeface="Tahoma" charset="0"/>
              </a:rPr>
              <a:t>Claudianum</a:t>
            </a:r>
            <a:r>
              <a:rPr lang="en-US" dirty="0" smtClean="0">
                <a:latin typeface="Tahoma" charset="0"/>
              </a:rPr>
              <a:t> 52 CE: children of free women and imperial slaves took status of father (</a:t>
            </a:r>
            <a:r>
              <a:rPr lang="en-US" dirty="0" err="1" smtClean="0">
                <a:latin typeface="Tahoma" charset="0"/>
              </a:rPr>
              <a:t>Wiedemann</a:t>
            </a:r>
            <a:r>
              <a:rPr lang="en-US" dirty="0" smtClean="0">
                <a:latin typeface="Tahoma" charset="0"/>
              </a:rPr>
              <a:t> 168)</a:t>
            </a:r>
          </a:p>
          <a:p>
            <a:endParaRPr lang="en-US" dirty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Inheritance (hard to track but names suggest largish numbers) or gifts</a:t>
            </a:r>
          </a:p>
          <a:p>
            <a:r>
              <a:rPr lang="en-US" dirty="0">
                <a:latin typeface="Tahoma" charset="0"/>
              </a:rPr>
              <a:t>	</a:t>
            </a:r>
            <a:r>
              <a:rPr lang="en-US" dirty="0" smtClean="0">
                <a:latin typeface="Tahoma" charset="0"/>
              </a:rPr>
              <a:t>- from relatives and friends of emperor (</a:t>
            </a:r>
            <a:r>
              <a:rPr lang="en-US" dirty="0" err="1" smtClean="0">
                <a:latin typeface="Tahoma" charset="0"/>
              </a:rPr>
              <a:t>Pallantinus</a:t>
            </a:r>
            <a:r>
              <a:rPr lang="en-US" dirty="0" smtClean="0">
                <a:latin typeface="Tahoma" charset="0"/>
              </a:rPr>
              <a:t>, </a:t>
            </a:r>
            <a:r>
              <a:rPr lang="en-US" dirty="0" err="1" smtClean="0">
                <a:latin typeface="Tahoma" charset="0"/>
              </a:rPr>
              <a:t>Agrippinus</a:t>
            </a:r>
            <a:r>
              <a:rPr lang="en-US" dirty="0" smtClean="0">
                <a:latin typeface="Tahoma" charset="0"/>
              </a:rPr>
              <a:t>)</a:t>
            </a:r>
          </a:p>
          <a:p>
            <a:r>
              <a:rPr lang="en-US" dirty="0">
                <a:latin typeface="Tahoma" charset="0"/>
              </a:rPr>
              <a:t>	</a:t>
            </a:r>
            <a:r>
              <a:rPr lang="en-US" dirty="0" smtClean="0">
                <a:latin typeface="Tahoma" charset="0"/>
              </a:rPr>
              <a:t>- also client kings (</a:t>
            </a:r>
            <a:r>
              <a:rPr lang="en-US" dirty="0" err="1"/>
              <a:t>Archelaianus</a:t>
            </a:r>
            <a:r>
              <a:rPr lang="en-US" dirty="0"/>
              <a:t>, </a:t>
            </a:r>
            <a:r>
              <a:rPr lang="en-US" dirty="0" err="1"/>
              <a:t>Herodianus</a:t>
            </a:r>
            <a:r>
              <a:rPr lang="en-US" dirty="0"/>
              <a:t>, </a:t>
            </a:r>
            <a:r>
              <a:rPr lang="en-US" dirty="0" err="1" smtClean="0"/>
              <a:t>Iubatianus</a:t>
            </a:r>
            <a:r>
              <a:rPr lang="en-US" dirty="0"/>
              <a:t>)</a:t>
            </a:r>
            <a:endParaRPr lang="en-US" dirty="0" smtClean="0">
              <a:latin typeface="Tahoma" charset="0"/>
            </a:endParaRPr>
          </a:p>
          <a:p>
            <a:endParaRPr lang="en-US" dirty="0" smtClean="0">
              <a:latin typeface="Tahoma" charset="0"/>
            </a:endParaRPr>
          </a:p>
          <a:p>
            <a:r>
              <a:rPr lang="en-US" dirty="0" smtClean="0">
                <a:latin typeface="Tahoma" charset="0"/>
              </a:rPr>
              <a:t>Purchase (rare)</a:t>
            </a:r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  <a:p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9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659" y="655967"/>
            <a:ext cx="775896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Palatino"/>
                <a:cs typeface="Palatino"/>
              </a:rPr>
              <a:t>Familia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Caesaris</a:t>
            </a:r>
            <a:r>
              <a:rPr lang="en-US" dirty="0" smtClean="0">
                <a:latin typeface="Palatino"/>
                <a:cs typeface="Palatino"/>
              </a:rPr>
              <a:t>: Terminology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Caes</a:t>
            </a:r>
            <a:r>
              <a:rPr lang="en-US" dirty="0">
                <a:latin typeface="Palatino"/>
                <a:cs typeface="Palatino"/>
              </a:rPr>
              <a:t>[</a:t>
            </a:r>
            <a:r>
              <a:rPr lang="en-US" dirty="0" err="1" smtClean="0">
                <a:latin typeface="Palatino"/>
                <a:cs typeface="Palatino"/>
              </a:rPr>
              <a:t>aris</a:t>
            </a:r>
            <a:r>
              <a:rPr lang="en-US" dirty="0">
                <a:latin typeface="Palatino"/>
                <a:cs typeface="Palatino"/>
              </a:rPr>
              <a:t>]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ser</a:t>
            </a:r>
            <a:r>
              <a:rPr lang="en-US" dirty="0">
                <a:latin typeface="Palatino"/>
                <a:cs typeface="Palatino"/>
              </a:rPr>
              <a:t>[</a:t>
            </a:r>
            <a:r>
              <a:rPr lang="en-US" dirty="0" err="1" smtClean="0">
                <a:latin typeface="Palatino"/>
                <a:cs typeface="Palatino"/>
              </a:rPr>
              <a:t>vus</a:t>
            </a:r>
            <a:r>
              <a:rPr lang="en-US" dirty="0" smtClean="0">
                <a:latin typeface="Palatino"/>
                <a:cs typeface="Palatino"/>
              </a:rPr>
              <a:t>]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Aug[</a:t>
            </a:r>
            <a:r>
              <a:rPr lang="en-US" dirty="0" err="1" smtClean="0">
                <a:latin typeface="Palatino"/>
                <a:cs typeface="Palatino"/>
              </a:rPr>
              <a:t>usti</a:t>
            </a:r>
            <a:r>
              <a:rPr lang="en-US" dirty="0">
                <a:latin typeface="Palatino"/>
                <a:cs typeface="Palatino"/>
              </a:rPr>
              <a:t>]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vern</a:t>
            </a:r>
            <a:r>
              <a:rPr lang="en-US" dirty="0">
                <a:latin typeface="Palatino"/>
                <a:cs typeface="Palatino"/>
              </a:rPr>
              <a:t>[</a:t>
            </a:r>
            <a:r>
              <a:rPr lang="en-US" dirty="0" smtClean="0">
                <a:latin typeface="Palatino"/>
                <a:cs typeface="Palatino"/>
              </a:rPr>
              <a:t>a] (members of the </a:t>
            </a:r>
            <a:r>
              <a:rPr lang="en-US" i="1" dirty="0" err="1" smtClean="0">
                <a:latin typeface="Palatino"/>
                <a:cs typeface="Palatino"/>
              </a:rPr>
              <a:t>familia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i="1" dirty="0" err="1" smtClean="0">
                <a:latin typeface="Palatino"/>
                <a:cs typeface="Palatino"/>
              </a:rPr>
              <a:t>Caesaris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dirty="0" smtClean="0">
                <a:latin typeface="Palatino"/>
                <a:cs typeface="Palatino"/>
              </a:rPr>
              <a:t>who die under 18, generally; not always slaves)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Aug[</a:t>
            </a:r>
            <a:r>
              <a:rPr lang="en-US" dirty="0" err="1" smtClean="0">
                <a:latin typeface="Palatino"/>
                <a:cs typeface="Palatino"/>
              </a:rPr>
              <a:t>usti</a:t>
            </a:r>
            <a:r>
              <a:rPr lang="en-US" dirty="0" smtClean="0">
                <a:latin typeface="Palatino"/>
                <a:cs typeface="Palatino"/>
              </a:rPr>
              <a:t>] 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Caes</a:t>
            </a:r>
            <a:r>
              <a:rPr lang="en-US" dirty="0" smtClean="0">
                <a:latin typeface="Palatino"/>
                <a:cs typeface="Palatino"/>
              </a:rPr>
              <a:t>[</a:t>
            </a:r>
            <a:r>
              <a:rPr lang="en-US" dirty="0" err="1" smtClean="0">
                <a:latin typeface="Palatino"/>
                <a:cs typeface="Palatino"/>
              </a:rPr>
              <a:t>aris</a:t>
            </a:r>
            <a:r>
              <a:rPr lang="en-US" dirty="0" smtClean="0">
                <a:latin typeface="Palatino"/>
                <a:cs typeface="Palatino"/>
              </a:rPr>
              <a:t>] </a:t>
            </a:r>
            <a:endParaRPr lang="en-US" dirty="0">
              <a:latin typeface="Palatino"/>
              <a:cs typeface="Palatino"/>
            </a:endParaRPr>
          </a:p>
          <a:p>
            <a:pPr algn="ctr"/>
            <a:r>
              <a:rPr lang="en-US" dirty="0" smtClean="0">
                <a:latin typeface="Palatino"/>
                <a:cs typeface="Palatino"/>
              </a:rPr>
              <a:t>Slaves of imperial slaves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Vicarii</a:t>
            </a:r>
            <a:r>
              <a:rPr lang="en-US" dirty="0" smtClean="0">
                <a:latin typeface="Palatino"/>
                <a:cs typeface="Palatino"/>
              </a:rPr>
              <a:t>: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US" dirty="0" err="1" smtClean="0">
                <a:latin typeface="Palatino"/>
                <a:cs typeface="Palatino"/>
              </a:rPr>
              <a:t>Servus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vicarius</a:t>
            </a:r>
            <a:r>
              <a:rPr lang="en-US" dirty="0" smtClean="0">
                <a:latin typeface="Palatino"/>
                <a:cs typeface="Palatino"/>
              </a:rPr>
              <a:t> 	</a:t>
            </a:r>
            <a:r>
              <a:rPr lang="en-US" dirty="0" err="1" smtClean="0">
                <a:latin typeface="Palatino"/>
                <a:cs typeface="Palatino"/>
              </a:rPr>
              <a:t>Liberti</a:t>
            </a:r>
            <a:r>
              <a:rPr lang="en-US" dirty="0" smtClean="0">
                <a:latin typeface="Palatino"/>
                <a:cs typeface="Palatino"/>
              </a:rPr>
              <a:t> [</a:t>
            </a:r>
            <a:r>
              <a:rPr lang="en-US" dirty="0" err="1" smtClean="0">
                <a:latin typeface="Palatino"/>
                <a:cs typeface="Palatino"/>
              </a:rPr>
              <a:t>servus</a:t>
            </a:r>
            <a:r>
              <a:rPr lang="en-US" dirty="0" smtClean="0">
                <a:latin typeface="Palatino"/>
                <a:cs typeface="Palatino"/>
              </a:rPr>
              <a:t>]		</a:t>
            </a:r>
            <a:r>
              <a:rPr lang="en-US" dirty="0" err="1" smtClean="0">
                <a:latin typeface="Palatino"/>
                <a:cs typeface="Palatino"/>
              </a:rPr>
              <a:t>Liberti</a:t>
            </a:r>
            <a:r>
              <a:rPr lang="en-US" dirty="0" smtClean="0">
                <a:latin typeface="Palatino"/>
                <a:cs typeface="Palatino"/>
              </a:rPr>
              <a:t> [</a:t>
            </a:r>
            <a:r>
              <a:rPr lang="en-US" dirty="0" err="1" smtClean="0">
                <a:latin typeface="Palatino"/>
                <a:cs typeface="Palatino"/>
              </a:rPr>
              <a:t>liberti</a:t>
            </a:r>
            <a:r>
              <a:rPr lang="en-US" dirty="0" smtClean="0">
                <a:latin typeface="Palatino"/>
                <a:cs typeface="Palatino"/>
              </a:rPr>
              <a:t>]</a:t>
            </a:r>
          </a:p>
          <a:p>
            <a:endParaRPr lang="en-US" dirty="0" smtClean="0">
              <a:latin typeface="Palatino"/>
              <a:cs typeface="Palatino"/>
            </a:endParaRPr>
          </a:p>
          <a:p>
            <a:r>
              <a:rPr lang="en-GB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Musicus</a:t>
            </a:r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dirty="0" err="1" smtClean="0">
                <a:latin typeface="Palatino"/>
                <a:cs typeface="Palatino"/>
              </a:rPr>
              <a:t>Scurranus</a:t>
            </a:r>
            <a:r>
              <a:rPr lang="en-US" dirty="0" smtClean="0">
                <a:latin typeface="Palatino"/>
                <a:cs typeface="Palatino"/>
              </a:rPr>
              <a:t> (</a:t>
            </a:r>
            <a:r>
              <a:rPr lang="en-US" dirty="0" err="1" smtClean="0">
                <a:latin typeface="Palatino"/>
                <a:cs typeface="Palatino"/>
              </a:rPr>
              <a:t>Wiedemann</a:t>
            </a:r>
            <a:r>
              <a:rPr lang="en-US" dirty="0" smtClean="0">
                <a:latin typeface="Palatino"/>
                <a:cs typeface="Palatino"/>
              </a:rPr>
              <a:t> 127)</a:t>
            </a:r>
          </a:p>
        </p:txBody>
      </p:sp>
    </p:spTree>
    <p:extLst>
      <p:ext uri="{BB962C8B-B14F-4D97-AF65-F5344CB8AC3E}">
        <p14:creationId xmlns:p14="http://schemas.microsoft.com/office/powerpoint/2010/main" val="62328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569" y="697838"/>
            <a:ext cx="7549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"/>
                <a:cs typeface="Palatino"/>
              </a:rPr>
              <a:t>Top level: many shift to being equestrian positions in 2</a:t>
            </a:r>
            <a:r>
              <a:rPr lang="en-US" baseline="30000" dirty="0" smtClean="0">
                <a:latin typeface="Palatino"/>
                <a:cs typeface="Palatino"/>
              </a:rPr>
              <a:t>nd</a:t>
            </a:r>
            <a:r>
              <a:rPr lang="en-US" dirty="0" smtClean="0">
                <a:latin typeface="Palatino"/>
                <a:cs typeface="Palatino"/>
              </a:rPr>
              <a:t> century CE</a:t>
            </a:r>
          </a:p>
          <a:p>
            <a:endParaRPr lang="en-US" dirty="0">
              <a:latin typeface="Palatino"/>
              <a:cs typeface="Palatino"/>
            </a:endParaRPr>
          </a:p>
          <a:p>
            <a:r>
              <a:rPr lang="en-US" i="1" dirty="0">
                <a:latin typeface="Palatino"/>
                <a:cs typeface="Palatino"/>
              </a:rPr>
              <a:t>a </a:t>
            </a:r>
            <a:r>
              <a:rPr lang="en-US" i="1" dirty="0" err="1" smtClean="0">
                <a:latin typeface="Palatino"/>
                <a:cs typeface="Palatino"/>
              </a:rPr>
              <a:t>rationibus</a:t>
            </a:r>
            <a:r>
              <a:rPr lang="en-US" dirty="0" smtClean="0">
                <a:latin typeface="Palatino"/>
                <a:cs typeface="Palatino"/>
              </a:rPr>
              <a:t>: head of the </a:t>
            </a:r>
            <a:r>
              <a:rPr lang="en-US" i="1" dirty="0" err="1" smtClean="0">
                <a:latin typeface="Palatino"/>
                <a:cs typeface="Palatino"/>
              </a:rPr>
              <a:t>fiscus</a:t>
            </a:r>
            <a:r>
              <a:rPr lang="en-US" i="1" dirty="0" smtClean="0">
                <a:latin typeface="Palatino"/>
                <a:cs typeface="Palatino"/>
              </a:rPr>
              <a:t>, </a:t>
            </a:r>
            <a:r>
              <a:rPr lang="en-US" dirty="0" smtClean="0">
                <a:latin typeface="Palatino"/>
                <a:cs typeface="Palatino"/>
              </a:rPr>
              <a:t>the private treasury of the emperor</a:t>
            </a:r>
          </a:p>
          <a:p>
            <a:r>
              <a:rPr lang="en-US" dirty="0">
                <a:latin typeface="Palatino"/>
                <a:cs typeface="Palatino"/>
              </a:rPr>
              <a:t>	</a:t>
            </a:r>
          </a:p>
          <a:p>
            <a:r>
              <a:rPr lang="en-US" i="1" dirty="0" err="1">
                <a:latin typeface="Palatino"/>
                <a:cs typeface="Palatino"/>
              </a:rPr>
              <a:t>ab</a:t>
            </a:r>
            <a:r>
              <a:rPr lang="en-US" i="1" dirty="0">
                <a:latin typeface="Palatino"/>
                <a:cs typeface="Palatino"/>
              </a:rPr>
              <a:t> </a:t>
            </a:r>
            <a:r>
              <a:rPr lang="en-US" i="1" dirty="0" err="1" smtClean="0">
                <a:latin typeface="Palatino"/>
                <a:cs typeface="Palatino"/>
              </a:rPr>
              <a:t>epistulis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i="1" dirty="0" err="1" smtClean="0">
                <a:latin typeface="Palatino"/>
                <a:cs typeface="Palatino"/>
              </a:rPr>
              <a:t>Latinis</a:t>
            </a:r>
            <a:r>
              <a:rPr lang="en-US" i="1" dirty="0" smtClean="0">
                <a:latin typeface="Palatino"/>
                <a:cs typeface="Palatino"/>
              </a:rPr>
              <a:t>: </a:t>
            </a:r>
            <a:r>
              <a:rPr lang="en-US" dirty="0" smtClean="0">
                <a:latin typeface="Palatino"/>
                <a:cs typeface="Palatino"/>
              </a:rPr>
              <a:t>in charge of the emperor’s correspondence in Latin</a:t>
            </a:r>
          </a:p>
          <a:p>
            <a:endParaRPr lang="en-US" i="1" dirty="0" smtClean="0">
              <a:latin typeface="Palatino"/>
              <a:cs typeface="Palatino"/>
            </a:endParaRPr>
          </a:p>
          <a:p>
            <a:r>
              <a:rPr lang="en-US" i="1" dirty="0" err="1" smtClean="0">
                <a:latin typeface="Palatino"/>
                <a:cs typeface="Palatino"/>
              </a:rPr>
              <a:t>ab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i="1" dirty="0" err="1" smtClean="0">
                <a:latin typeface="Palatino"/>
                <a:cs typeface="Palatino"/>
              </a:rPr>
              <a:t>epistulis</a:t>
            </a:r>
            <a:r>
              <a:rPr lang="en-US" i="1" dirty="0" smtClean="0">
                <a:latin typeface="Palatino"/>
                <a:cs typeface="Palatino"/>
              </a:rPr>
              <a:t> </a:t>
            </a:r>
            <a:r>
              <a:rPr lang="en-US" i="1" dirty="0" err="1" smtClean="0">
                <a:latin typeface="Palatino"/>
                <a:cs typeface="Palatino"/>
              </a:rPr>
              <a:t>Graecis</a:t>
            </a:r>
            <a:r>
              <a:rPr lang="en-US" i="1" dirty="0" smtClean="0">
                <a:latin typeface="Palatino"/>
                <a:cs typeface="Palatino"/>
              </a:rPr>
              <a:t>: </a:t>
            </a:r>
            <a:r>
              <a:rPr lang="en-US" dirty="0">
                <a:latin typeface="Palatino"/>
                <a:cs typeface="Palatino"/>
              </a:rPr>
              <a:t>in charge of the emperor’s correspondence in </a:t>
            </a:r>
            <a:r>
              <a:rPr lang="en-US" dirty="0" smtClean="0">
                <a:latin typeface="Palatino"/>
                <a:cs typeface="Palatino"/>
              </a:rPr>
              <a:t>Greek</a:t>
            </a:r>
            <a:endParaRPr lang="en-US" i="1" dirty="0">
              <a:latin typeface="Palatino"/>
              <a:cs typeface="Palatino"/>
            </a:endParaRPr>
          </a:p>
          <a:p>
            <a:r>
              <a:rPr lang="en-US" dirty="0" smtClean="0">
                <a:latin typeface="Palatino"/>
                <a:cs typeface="Palatino"/>
              </a:rPr>
              <a:t> </a:t>
            </a:r>
            <a:r>
              <a:rPr lang="en-US" i="1" dirty="0" smtClean="0">
                <a:latin typeface="Palatino"/>
                <a:cs typeface="Palatino"/>
              </a:rPr>
              <a:t>(</a:t>
            </a:r>
            <a:r>
              <a:rPr lang="en-US" dirty="0" smtClean="0">
                <a:latin typeface="Palatino"/>
                <a:cs typeface="Palatino"/>
              </a:rPr>
              <a:t>Created under Hadrian/Trajan and later headed by </a:t>
            </a:r>
            <a:r>
              <a:rPr lang="en-US" dirty="0" err="1" smtClean="0">
                <a:latin typeface="Palatino"/>
                <a:cs typeface="Palatino"/>
              </a:rPr>
              <a:t>rhetors</a:t>
            </a:r>
            <a:r>
              <a:rPr lang="en-US" dirty="0" smtClean="0">
                <a:latin typeface="Palatino"/>
                <a:cs typeface="Palatino"/>
              </a:rPr>
              <a:t> and literary figures)</a:t>
            </a:r>
          </a:p>
          <a:p>
            <a:endParaRPr lang="en-US" i="1" dirty="0">
              <a:latin typeface="Palatino"/>
              <a:cs typeface="Palatino"/>
            </a:endParaRPr>
          </a:p>
          <a:p>
            <a:r>
              <a:rPr lang="en-US" i="1" dirty="0" smtClean="0">
                <a:latin typeface="Palatino"/>
                <a:cs typeface="Palatino"/>
              </a:rPr>
              <a:t>a </a:t>
            </a:r>
            <a:r>
              <a:rPr lang="en-US" i="1" dirty="0" err="1" smtClean="0">
                <a:latin typeface="Palatino"/>
                <a:cs typeface="Palatino"/>
              </a:rPr>
              <a:t>libellis</a:t>
            </a:r>
            <a:r>
              <a:rPr lang="en-US" i="1" dirty="0" smtClean="0">
                <a:latin typeface="Palatino"/>
                <a:cs typeface="Palatino"/>
              </a:rPr>
              <a:t>: </a:t>
            </a:r>
            <a:r>
              <a:rPr lang="en-US" dirty="0" smtClean="0">
                <a:latin typeface="Palatino"/>
                <a:cs typeface="Palatino"/>
              </a:rPr>
              <a:t>drafted legislation</a:t>
            </a:r>
          </a:p>
          <a:p>
            <a:endParaRPr lang="en-US" i="1" dirty="0" smtClean="0">
              <a:latin typeface="Palatino"/>
              <a:cs typeface="Palatino"/>
            </a:endParaRPr>
          </a:p>
          <a:p>
            <a:r>
              <a:rPr lang="en-US" i="1" dirty="0" smtClean="0">
                <a:latin typeface="Palatino"/>
                <a:cs typeface="Palatino"/>
              </a:rPr>
              <a:t>a </a:t>
            </a:r>
            <a:r>
              <a:rPr lang="en-US" i="1" dirty="0" err="1" smtClean="0">
                <a:latin typeface="Palatino"/>
                <a:cs typeface="Palatino"/>
              </a:rPr>
              <a:t>patrimonio</a:t>
            </a:r>
            <a:r>
              <a:rPr lang="en-US" i="1" dirty="0" smtClean="0">
                <a:latin typeface="Palatino"/>
                <a:cs typeface="Palatino"/>
              </a:rPr>
              <a:t>: </a:t>
            </a:r>
            <a:r>
              <a:rPr lang="en-US" dirty="0" smtClean="0">
                <a:latin typeface="Palatino"/>
                <a:cs typeface="Palatino"/>
              </a:rPr>
              <a:t>oversaw imperial estates</a:t>
            </a:r>
            <a:endParaRPr lang="en-US" i="1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  <a:p>
            <a:endParaRPr lang="en-US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95860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58" y="0"/>
            <a:ext cx="388289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8648" y="1032800"/>
            <a:ext cx="4046944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 </a:t>
            </a:r>
            <a:r>
              <a:rPr lang="en-US" i="1" dirty="0" err="1" smtClean="0"/>
              <a:t>dispensatores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Tombstone for imperial dispensator</a:t>
            </a:r>
          </a:p>
          <a:p>
            <a:endParaRPr lang="en-US" dirty="0" smtClean="0"/>
          </a:p>
          <a:p>
            <a:r>
              <a:rPr lang="en-US" i="1" dirty="0" smtClean="0"/>
              <a:t>D(</a:t>
            </a:r>
            <a:r>
              <a:rPr lang="en-US" i="1" dirty="0" err="1" smtClean="0"/>
              <a:t>iis</a:t>
            </a:r>
            <a:r>
              <a:rPr lang="en-US" i="1" dirty="0" smtClean="0"/>
              <a:t>) M(</a:t>
            </a:r>
            <a:r>
              <a:rPr lang="en-US" i="1" dirty="0" err="1" smtClean="0"/>
              <a:t>anibus</a:t>
            </a:r>
            <a:r>
              <a:rPr lang="en-US" i="1" dirty="0" smtClean="0"/>
              <a:t>) / </a:t>
            </a:r>
            <a:r>
              <a:rPr lang="en-US" i="1" dirty="0" err="1" smtClean="0"/>
              <a:t>Fausti</a:t>
            </a:r>
            <a:r>
              <a:rPr lang="en-US" i="1" dirty="0" smtClean="0"/>
              <a:t> / </a:t>
            </a:r>
            <a:r>
              <a:rPr lang="en-US" i="1" dirty="0" err="1" smtClean="0"/>
              <a:t>quond</a:t>
            </a:r>
            <a:r>
              <a:rPr lang="en-US" i="1" dirty="0" smtClean="0"/>
              <a:t>(am) / </a:t>
            </a:r>
            <a:r>
              <a:rPr lang="en-US" i="1" dirty="0" err="1" smtClean="0"/>
              <a:t>Augustor</a:t>
            </a:r>
            <a:r>
              <a:rPr lang="en-US" i="1" dirty="0" smtClean="0"/>
              <a:t>(</a:t>
            </a:r>
            <a:r>
              <a:rPr lang="en-US" i="1" dirty="0" err="1" smtClean="0"/>
              <a:t>orum</a:t>
            </a:r>
            <a:r>
              <a:rPr lang="en-US" i="1" dirty="0" smtClean="0"/>
              <a:t>) (</a:t>
            </a:r>
            <a:r>
              <a:rPr lang="en-US" i="1" dirty="0" err="1" smtClean="0"/>
              <a:t>servi</a:t>
            </a:r>
            <a:r>
              <a:rPr lang="en-US" i="1" dirty="0" smtClean="0"/>
              <a:t>) / ex </a:t>
            </a:r>
            <a:r>
              <a:rPr lang="en-US" i="1" dirty="0" err="1" smtClean="0"/>
              <a:t>dispensato</a:t>
            </a:r>
            <a:r>
              <a:rPr lang="en-US" i="1" dirty="0" smtClean="0"/>
              <a:t>/</a:t>
            </a:r>
            <a:r>
              <a:rPr lang="en-US" i="1" dirty="0" err="1" smtClean="0"/>
              <a:t>ribus</a:t>
            </a:r>
            <a:r>
              <a:rPr lang="en-US" i="1" dirty="0" smtClean="0"/>
              <a:t> / </a:t>
            </a:r>
            <a:r>
              <a:rPr lang="en-US" i="1" dirty="0" err="1" smtClean="0"/>
              <a:t>Amethystys</a:t>
            </a:r>
            <a:r>
              <a:rPr lang="en-US" i="1" dirty="0" smtClean="0"/>
              <a:t> vi/</a:t>
            </a:r>
            <a:r>
              <a:rPr lang="en-US" i="1" dirty="0" err="1" smtClean="0"/>
              <a:t>karius</a:t>
            </a:r>
            <a:r>
              <a:rPr lang="en-US" i="1" dirty="0" smtClean="0"/>
              <a:t> </a:t>
            </a:r>
            <a:r>
              <a:rPr lang="en-US" i="1" dirty="0" err="1" smtClean="0"/>
              <a:t>eius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CIL XIII 1818</a:t>
            </a:r>
          </a:p>
          <a:p>
            <a:endParaRPr lang="en-US" dirty="0"/>
          </a:p>
          <a:p>
            <a:r>
              <a:rPr lang="en-US" dirty="0" smtClean="0"/>
              <a:t>Dispensator = steward in private </a:t>
            </a:r>
            <a:r>
              <a:rPr lang="en-US" i="1" dirty="0" err="1" smtClean="0"/>
              <a:t>familae</a:t>
            </a:r>
            <a:r>
              <a:rPr lang="en-US" dirty="0" smtClean="0"/>
              <a:t>. But has larger function and importance in imperial </a:t>
            </a:r>
            <a:r>
              <a:rPr lang="en-US" i="1" dirty="0" err="1" smtClean="0"/>
              <a:t>familia</a:t>
            </a:r>
            <a:r>
              <a:rPr lang="en-US" i="1" dirty="0" smtClean="0"/>
              <a:t> </a:t>
            </a:r>
            <a:r>
              <a:rPr lang="en-US" dirty="0" smtClean="0"/>
              <a:t>in addition</a:t>
            </a:r>
            <a:endParaRPr lang="en-US" i="1" dirty="0" smtClean="0"/>
          </a:p>
          <a:p>
            <a:endParaRPr lang="en-US" i="1" dirty="0"/>
          </a:p>
          <a:p>
            <a:r>
              <a:rPr lang="en-GB" dirty="0"/>
              <a:t>subordinates: </a:t>
            </a:r>
            <a:r>
              <a:rPr lang="en-GB" dirty="0" err="1"/>
              <a:t>arcani</a:t>
            </a:r>
            <a:endParaRPr lang="en-GB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904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6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2588" y="896471"/>
            <a:ext cx="328705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Inscription for a freed imperial </a:t>
            </a:r>
            <a:r>
              <a:rPr lang="en-US" dirty="0" err="1" smtClean="0"/>
              <a:t>tabularius</a:t>
            </a:r>
            <a:r>
              <a:rPr lang="en-US" dirty="0"/>
              <a:t> </a:t>
            </a:r>
            <a:r>
              <a:rPr lang="en-US" dirty="0" err="1" smtClean="0"/>
              <a:t>Nymphodotus</a:t>
            </a:r>
            <a:r>
              <a:rPr lang="en-US" dirty="0" smtClean="0"/>
              <a:t> (‘Gift of the Nymphs’)</a:t>
            </a:r>
          </a:p>
          <a:p>
            <a:endParaRPr lang="en-US" dirty="0"/>
          </a:p>
          <a:p>
            <a:r>
              <a:rPr lang="en-US" dirty="0"/>
              <a:t>AE 1913, </a:t>
            </a:r>
            <a:r>
              <a:rPr lang="en-US" dirty="0" smtClean="0"/>
              <a:t>0194</a:t>
            </a:r>
          </a:p>
          <a:p>
            <a:endParaRPr lang="en-US" dirty="0"/>
          </a:p>
          <a:p>
            <a:r>
              <a:rPr lang="en-GB" dirty="0" err="1" smtClean="0"/>
              <a:t>Tabularius</a:t>
            </a:r>
            <a:r>
              <a:rPr lang="en-GB" dirty="0" smtClean="0"/>
              <a:t>: accountant</a:t>
            </a:r>
            <a:r>
              <a:rPr lang="en-GB" dirty="0"/>
              <a:t>/bookkeeper/record </a:t>
            </a:r>
            <a:r>
              <a:rPr lang="en-GB" dirty="0" smtClean="0"/>
              <a:t>keeper</a:t>
            </a:r>
          </a:p>
          <a:p>
            <a:endParaRPr lang="en-GB" dirty="0"/>
          </a:p>
          <a:p>
            <a:r>
              <a:rPr lang="en-GB" dirty="0" smtClean="0"/>
              <a:t>Varying types and subsets</a:t>
            </a:r>
          </a:p>
          <a:p>
            <a:endParaRPr lang="en-GB" dirty="0"/>
          </a:p>
          <a:p>
            <a:r>
              <a:rPr lang="en-GB" dirty="0" smtClean="0"/>
              <a:t>Ranks below include </a:t>
            </a:r>
            <a:r>
              <a:rPr lang="en-GB" dirty="0" err="1" smtClean="0"/>
              <a:t>adiutor</a:t>
            </a:r>
            <a:r>
              <a:rPr lang="en-GB" dirty="0" smtClean="0"/>
              <a:t>: account assistant</a:t>
            </a:r>
            <a:endParaRPr lang="en-CA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973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3" y="194235"/>
            <a:ext cx="5238709" cy="4811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00" y="5322161"/>
            <a:ext cx="7221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Inscription for the ‘Unconquered Sun’ </a:t>
            </a:r>
            <a:r>
              <a:rPr lang="en-US" dirty="0" smtClean="0"/>
              <a:t>by </a:t>
            </a:r>
            <a:r>
              <a:rPr lang="en-US" dirty="0" err="1" smtClean="0"/>
              <a:t>Atimetus</a:t>
            </a:r>
            <a:r>
              <a:rPr lang="en-US" dirty="0" smtClean="0"/>
              <a:t>, imperial slave and </a:t>
            </a:r>
          </a:p>
          <a:p>
            <a:r>
              <a:rPr lang="en-US" dirty="0" smtClean="0"/>
              <a:t>act(</a:t>
            </a:r>
            <a:r>
              <a:rPr lang="en-US" dirty="0" err="1" smtClean="0"/>
              <a:t>uarius</a:t>
            </a:r>
            <a:r>
              <a:rPr lang="en-US" dirty="0" smtClean="0"/>
              <a:t>)  </a:t>
            </a:r>
            <a:r>
              <a:rPr lang="en-US" dirty="0" err="1" smtClean="0"/>
              <a:t>praediorum</a:t>
            </a:r>
            <a:r>
              <a:rPr lang="en-US" dirty="0" smtClean="0"/>
              <a:t> </a:t>
            </a:r>
            <a:r>
              <a:rPr lang="en-US" dirty="0" err="1" smtClean="0"/>
              <a:t>Romanianorum</a:t>
            </a:r>
            <a:r>
              <a:rPr lang="en-US" dirty="0" smtClean="0"/>
              <a:t> /cashier of the Romanian farms</a:t>
            </a:r>
          </a:p>
          <a:p>
            <a:r>
              <a:rPr lang="en-US" dirty="0" smtClean="0"/>
              <a:t> (CIL VI, 721)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9176" y="821765"/>
            <a:ext cx="2166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Actuarius</a:t>
            </a:r>
            <a:r>
              <a:rPr lang="en-US" dirty="0" smtClean="0"/>
              <a:t>: fiscal official. </a:t>
            </a:r>
          </a:p>
          <a:p>
            <a:endParaRPr lang="en-US" dirty="0"/>
          </a:p>
          <a:p>
            <a:r>
              <a:rPr lang="en-US" dirty="0" smtClean="0"/>
              <a:t>Various postings </a:t>
            </a:r>
            <a:r>
              <a:rPr lang="en-US" smtClean="0"/>
              <a:t>and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4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0" y="0"/>
            <a:ext cx="51892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1412" y="1090706"/>
            <a:ext cx="279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Inscription for </a:t>
            </a:r>
            <a:r>
              <a:rPr lang="en-US" dirty="0" err="1" smtClean="0"/>
              <a:t>Nothus</a:t>
            </a:r>
            <a:r>
              <a:rPr lang="en-US" dirty="0" smtClean="0"/>
              <a:t>, a </a:t>
            </a:r>
          </a:p>
          <a:p>
            <a:r>
              <a:rPr lang="en-US" i="1" dirty="0" err="1" smtClean="0"/>
              <a:t>Librarius</a:t>
            </a:r>
            <a:r>
              <a:rPr lang="en-US" i="1" dirty="0" smtClean="0"/>
              <a:t> a </a:t>
            </a:r>
            <a:r>
              <a:rPr lang="en-US" i="1" dirty="0" err="1" smtClean="0"/>
              <a:t>manu</a:t>
            </a:r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(Copyist or dictation clerk)</a:t>
            </a:r>
          </a:p>
          <a:p>
            <a:endParaRPr lang="en-US" dirty="0"/>
          </a:p>
          <a:p>
            <a:r>
              <a:rPr lang="en-US" dirty="0" smtClean="0"/>
              <a:t>Erected by his wife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CIL VI 6314)</a:t>
            </a:r>
          </a:p>
        </p:txBody>
      </p:sp>
    </p:spTree>
    <p:extLst>
      <p:ext uri="{BB962C8B-B14F-4D97-AF65-F5344CB8AC3E}">
        <p14:creationId xmlns:p14="http://schemas.microsoft.com/office/powerpoint/2010/main" val="207050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4706" y="508000"/>
            <a:ext cx="68430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Entertaining and managing the imperial household</a:t>
            </a:r>
          </a:p>
          <a:p>
            <a:endParaRPr lang="en-GB" dirty="0"/>
          </a:p>
          <a:p>
            <a:r>
              <a:rPr lang="en-GB" dirty="0" smtClean="0"/>
              <a:t>Dispensator</a:t>
            </a:r>
            <a:r>
              <a:rPr lang="en-GB" dirty="0"/>
              <a:t>/</a:t>
            </a:r>
            <a:r>
              <a:rPr lang="en-GB" dirty="0" err="1"/>
              <a:t>dispensatores</a:t>
            </a:r>
            <a:r>
              <a:rPr lang="en-GB" dirty="0"/>
              <a:t>: </a:t>
            </a:r>
            <a:r>
              <a:rPr lang="en-GB" dirty="0" smtClean="0"/>
              <a:t>stewards</a:t>
            </a:r>
            <a:endParaRPr lang="en-GB" dirty="0"/>
          </a:p>
          <a:p>
            <a:endParaRPr lang="en-GB" dirty="0" smtClean="0"/>
          </a:p>
          <a:p>
            <a:r>
              <a:rPr lang="en-GB" i="1" dirty="0" err="1"/>
              <a:t>Rogator</a:t>
            </a:r>
            <a:r>
              <a:rPr lang="en-GB" dirty="0"/>
              <a:t>: secretary in charge of invitations and </a:t>
            </a:r>
            <a:r>
              <a:rPr lang="en-GB" dirty="0" smtClean="0"/>
              <a:t>arrangements</a:t>
            </a:r>
          </a:p>
          <a:p>
            <a:endParaRPr lang="en-CA" dirty="0"/>
          </a:p>
          <a:p>
            <a:r>
              <a:rPr lang="en-GB" i="1" dirty="0"/>
              <a:t>ad </a:t>
            </a:r>
            <a:r>
              <a:rPr lang="en-GB" i="1" dirty="0" err="1"/>
              <a:t>admissione</a:t>
            </a:r>
            <a:r>
              <a:rPr lang="en-GB" dirty="0"/>
              <a:t>: controlled the entrance and exits of </a:t>
            </a:r>
            <a:r>
              <a:rPr lang="en-GB" dirty="0" smtClean="0"/>
              <a:t>visitors</a:t>
            </a:r>
          </a:p>
          <a:p>
            <a:endParaRPr lang="en-CA" dirty="0"/>
          </a:p>
          <a:p>
            <a:r>
              <a:rPr lang="en-GB" i="1" dirty="0" err="1" smtClean="0"/>
              <a:t>nomenclato</a:t>
            </a:r>
            <a:r>
              <a:rPr lang="en-GB" dirty="0" err="1" smtClean="0"/>
              <a:t>r</a:t>
            </a:r>
            <a:r>
              <a:rPr lang="en-GB" dirty="0"/>
              <a:t>: reminded people of </a:t>
            </a:r>
            <a:r>
              <a:rPr lang="en-GB" dirty="0" smtClean="0"/>
              <a:t>names and other information</a:t>
            </a:r>
          </a:p>
          <a:p>
            <a:endParaRPr lang="en-CA" dirty="0"/>
          </a:p>
          <a:p>
            <a:r>
              <a:rPr lang="en-GB" i="1" dirty="0" err="1"/>
              <a:t>ab</a:t>
            </a:r>
            <a:r>
              <a:rPr lang="en-GB" i="1" dirty="0"/>
              <a:t> </a:t>
            </a:r>
            <a:r>
              <a:rPr lang="en-GB" i="1" dirty="0" err="1"/>
              <a:t>hospitiis</a:t>
            </a:r>
            <a:r>
              <a:rPr lang="en-GB" dirty="0"/>
              <a:t>: in charge of guest </a:t>
            </a:r>
            <a:r>
              <a:rPr lang="en-GB" dirty="0" smtClean="0"/>
              <a:t>accommodations</a:t>
            </a:r>
          </a:p>
          <a:p>
            <a:endParaRPr lang="en-CA" dirty="0"/>
          </a:p>
          <a:p>
            <a:r>
              <a:rPr lang="en-GB" i="1" dirty="0" err="1"/>
              <a:t>opsonator</a:t>
            </a:r>
            <a:r>
              <a:rPr lang="en-GB" dirty="0"/>
              <a:t>: caterer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30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82" y="165086"/>
            <a:ext cx="5549371" cy="5348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7882" y="6131254"/>
            <a:ext cx="636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Inscription for the imperial </a:t>
            </a:r>
            <a:r>
              <a:rPr lang="en-US" dirty="0" err="1" smtClean="0"/>
              <a:t>nomenclator</a:t>
            </a:r>
            <a:r>
              <a:rPr lang="en-US" dirty="0" smtClean="0"/>
              <a:t>, </a:t>
            </a:r>
            <a:r>
              <a:rPr lang="en-US" dirty="0" err="1" smtClean="0"/>
              <a:t>Epaphroditus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5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1765" y="6196391"/>
            <a:ext cx="6260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Transition with empire: Augustan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5" y="358589"/>
            <a:ext cx="7070378" cy="554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1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6471" y="508000"/>
            <a:ext cx="661894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Empire</a:t>
            </a:r>
          </a:p>
          <a:p>
            <a:r>
              <a:rPr lang="en-US" dirty="0"/>
              <a:t> Julio-</a:t>
            </a:r>
            <a:r>
              <a:rPr lang="en-US" dirty="0" err="1"/>
              <a:t>Claudians</a:t>
            </a:r>
            <a:r>
              <a:rPr lang="en-US" dirty="0"/>
              <a:t> (27 BCE-68 CE)</a:t>
            </a:r>
          </a:p>
          <a:p>
            <a:r>
              <a:rPr lang="en-US" dirty="0"/>
              <a:t>Augustus, Tiberius, Caligula, Claudius, Nero</a:t>
            </a:r>
          </a:p>
          <a:p>
            <a:endParaRPr lang="en-US" dirty="0"/>
          </a:p>
          <a:p>
            <a:r>
              <a:rPr lang="en-US" dirty="0"/>
              <a:t>Flavians (69-96 CE):</a:t>
            </a:r>
          </a:p>
          <a:p>
            <a:r>
              <a:rPr lang="en-US" dirty="0"/>
              <a:t> Vespasian, Titus, Domitian (Colosseum: 80)</a:t>
            </a:r>
          </a:p>
          <a:p>
            <a:endParaRPr lang="en-US" dirty="0"/>
          </a:p>
          <a:p>
            <a:r>
              <a:rPr lang="en-US" dirty="0" err="1"/>
              <a:t>Nervo</a:t>
            </a:r>
            <a:r>
              <a:rPr lang="en-US" dirty="0"/>
              <a:t>-Antonine Dynasty (98-192)</a:t>
            </a:r>
          </a:p>
          <a:p>
            <a:r>
              <a:rPr lang="en-US" dirty="0"/>
              <a:t>Trajan, Hadrian, </a:t>
            </a:r>
            <a:r>
              <a:rPr lang="en-US" dirty="0" err="1"/>
              <a:t>Antoninus</a:t>
            </a:r>
            <a:r>
              <a:rPr lang="en-US" dirty="0"/>
              <a:t> Pius, Marcus Aurelius, Commodus</a:t>
            </a:r>
          </a:p>
          <a:p>
            <a:endParaRPr lang="en-US" dirty="0"/>
          </a:p>
          <a:p>
            <a:r>
              <a:rPr lang="en-US" dirty="0" err="1"/>
              <a:t>Severans</a:t>
            </a:r>
            <a:r>
              <a:rPr lang="en-US" dirty="0"/>
              <a:t> (193-235)</a:t>
            </a:r>
          </a:p>
          <a:p>
            <a:r>
              <a:rPr lang="en-US" dirty="0"/>
              <a:t>Septimius Severus, Elagabalus, Alexander </a:t>
            </a:r>
            <a:r>
              <a:rPr lang="en-US" dirty="0" smtClean="0"/>
              <a:t>Severus</a:t>
            </a:r>
          </a:p>
          <a:p>
            <a:endParaRPr lang="en-US" dirty="0"/>
          </a:p>
          <a:p>
            <a:r>
              <a:rPr lang="en-US" dirty="0" smtClean="0"/>
              <a:t>235-284: 16 emperors (Crisis of the Third Century)</a:t>
            </a:r>
          </a:p>
          <a:p>
            <a:endParaRPr lang="en-US" dirty="0" smtClean="0"/>
          </a:p>
          <a:p>
            <a:r>
              <a:rPr lang="en-US" dirty="0" smtClean="0"/>
              <a:t>Diocletian </a:t>
            </a:r>
            <a:r>
              <a:rPr lang="en-US" dirty="0"/>
              <a:t>(ruled 284–</a:t>
            </a:r>
            <a:r>
              <a:rPr lang="en-US" dirty="0" smtClean="0"/>
              <a:t>305 CE) and the splitting of the empire in to East and West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Constantine (306-336)</a:t>
            </a:r>
          </a:p>
          <a:p>
            <a:r>
              <a:rPr lang="en-US" dirty="0"/>
              <a:t>	- inauguration of Constantinople 330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Eventual collapse of Western Empire and rise of Eastern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1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294" y="791882"/>
            <a:ext cx="7186706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complexity of needs in the civil service under empire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Rome: </a:t>
            </a:r>
          </a:p>
          <a:p>
            <a:r>
              <a:rPr lang="en-US" dirty="0"/>
              <a:t>	</a:t>
            </a:r>
            <a:r>
              <a:rPr lang="en-US" dirty="0" smtClean="0"/>
              <a:t>aid for emperor in administration</a:t>
            </a:r>
          </a:p>
          <a:p>
            <a:r>
              <a:rPr lang="en-US" dirty="0"/>
              <a:t>	</a:t>
            </a:r>
            <a:r>
              <a:rPr lang="en-US" dirty="0" smtClean="0"/>
              <a:t>aid for magistrates in administration</a:t>
            </a:r>
          </a:p>
          <a:p>
            <a:r>
              <a:rPr lang="en-US" dirty="0" smtClean="0"/>
              <a:t>	aid for senators</a:t>
            </a:r>
          </a:p>
          <a:p>
            <a:r>
              <a:rPr lang="en-US" dirty="0" smtClean="0"/>
              <a:t>	central archives keeping track of citizenship, birth and other records of </a:t>
            </a:r>
            <a:r>
              <a:rPr lang="en-US" b="1" dirty="0" smtClean="0"/>
              <a:t>all </a:t>
            </a:r>
            <a:r>
              <a:rPr lang="en-US" dirty="0" smtClean="0"/>
              <a:t>Roman citizen</a:t>
            </a:r>
          </a:p>
          <a:p>
            <a:r>
              <a:rPr lang="en-US" dirty="0"/>
              <a:t>	</a:t>
            </a:r>
            <a:r>
              <a:rPr lang="en-US" dirty="0" smtClean="0"/>
              <a:t>taxes</a:t>
            </a:r>
          </a:p>
          <a:p>
            <a:r>
              <a:rPr lang="en-US" dirty="0"/>
              <a:t>	</a:t>
            </a:r>
            <a:r>
              <a:rPr lang="en-US" dirty="0" smtClean="0"/>
              <a:t>manage imperial properties and estates</a:t>
            </a:r>
          </a:p>
          <a:p>
            <a:endParaRPr lang="en-US" dirty="0"/>
          </a:p>
          <a:p>
            <a:r>
              <a:rPr lang="en-US" dirty="0" smtClean="0"/>
              <a:t>Provinces</a:t>
            </a:r>
          </a:p>
          <a:p>
            <a:r>
              <a:rPr lang="en-US" dirty="0"/>
              <a:t>	</a:t>
            </a:r>
            <a:r>
              <a:rPr lang="en-US" dirty="0" smtClean="0"/>
              <a:t>aid for governors</a:t>
            </a:r>
          </a:p>
          <a:p>
            <a:r>
              <a:rPr lang="en-US" dirty="0"/>
              <a:t>	</a:t>
            </a:r>
            <a:r>
              <a:rPr lang="en-US" dirty="0" smtClean="0"/>
              <a:t>aid for citizens: access to legal services</a:t>
            </a:r>
          </a:p>
          <a:p>
            <a:r>
              <a:rPr lang="en-US" dirty="0"/>
              <a:t>	</a:t>
            </a:r>
            <a:r>
              <a:rPr lang="en-US" dirty="0" smtClean="0"/>
              <a:t>record keeping and sending relevant copies to Rome</a:t>
            </a:r>
          </a:p>
          <a:p>
            <a:r>
              <a:rPr lang="en-US" dirty="0"/>
              <a:t>	</a:t>
            </a:r>
            <a:r>
              <a:rPr lang="en-US" dirty="0" smtClean="0"/>
              <a:t>army requisitions and expenses</a:t>
            </a:r>
          </a:p>
          <a:p>
            <a:r>
              <a:rPr lang="en-US" dirty="0"/>
              <a:t>	</a:t>
            </a:r>
            <a:r>
              <a:rPr lang="en-US" dirty="0" smtClean="0"/>
              <a:t>grain (always grain)</a:t>
            </a:r>
          </a:p>
          <a:p>
            <a:r>
              <a:rPr lang="en-US" dirty="0" smtClean="0"/>
              <a:t>	taxes </a:t>
            </a:r>
          </a:p>
          <a:p>
            <a:r>
              <a:rPr lang="en-US" dirty="0"/>
              <a:t>	</a:t>
            </a:r>
            <a:r>
              <a:rPr lang="en-US" dirty="0" smtClean="0"/>
              <a:t>trade </a:t>
            </a:r>
          </a:p>
          <a:p>
            <a:r>
              <a:rPr lang="en-US" dirty="0"/>
              <a:t>	</a:t>
            </a:r>
            <a:r>
              <a:rPr lang="en-US" dirty="0" smtClean="0"/>
              <a:t>dealing with client kings and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2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736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99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64" y="189753"/>
            <a:ext cx="7709647" cy="5657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294" y="6245412"/>
            <a:ext cx="782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Governing the Roman empire: need for civil servants inside and outside 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7" y="306385"/>
            <a:ext cx="8113059" cy="579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288365"/>
            <a:ext cx="8725647" cy="5121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41" y="5901765"/>
            <a:ext cx="833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you don’t have to remember this: it is here for illustrative purposes to show the complexity of the system after Diocletian’s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217"/>
            <a:ext cx="9144000" cy="4740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235" y="5737412"/>
            <a:ext cx="709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very grateful that we’re not focusing on the Late Roman civil service…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6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3261</TotalTime>
  <Words>626</Words>
  <Application>Microsoft Macintosh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Siobhán McElduff</dc:creator>
  <cp:lastModifiedBy>Siobhán McElduff</cp:lastModifiedBy>
  <cp:revision>62</cp:revision>
  <dcterms:created xsi:type="dcterms:W3CDTF">2015-11-05T06:10:45Z</dcterms:created>
  <dcterms:modified xsi:type="dcterms:W3CDTF">2015-11-14T04:46:32Z</dcterms:modified>
</cp:coreProperties>
</file>