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0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7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2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2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1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708A-9ADB-094D-932E-EBC8452796CD}" type="datetimeFigureOut">
              <a:rPr lang="en-US" smtClean="0"/>
              <a:t>15-09-24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01F6-03AE-5948-946E-7CE831F55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hilipharland.com/greco-roman-associations/honors-tiberius-claudius-secundus-and-workers-in-the-slave-market-100-c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588" y="821765"/>
            <a:ext cx="7739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Terminology</a:t>
            </a:r>
          </a:p>
          <a:p>
            <a:endParaRPr lang="en-GB" dirty="0" smtClean="0"/>
          </a:p>
          <a:p>
            <a:r>
              <a:rPr lang="en-GB" dirty="0"/>
              <a:t>Greek:</a:t>
            </a:r>
          </a:p>
          <a:p>
            <a:endParaRPr lang="en-GB" i="1" dirty="0"/>
          </a:p>
          <a:p>
            <a:r>
              <a:rPr lang="en-GB" i="1" dirty="0"/>
              <a:t>Emporos/</a:t>
            </a:r>
            <a:r>
              <a:rPr lang="en-GB" i="1" dirty="0" err="1"/>
              <a:t>emporoi</a:t>
            </a:r>
            <a:r>
              <a:rPr lang="en-GB" i="1" dirty="0"/>
              <a:t> </a:t>
            </a:r>
            <a:r>
              <a:rPr lang="en-GB" dirty="0" smtClean="0"/>
              <a:t>(common</a:t>
            </a:r>
            <a:r>
              <a:rPr lang="en-GB" dirty="0"/>
              <a:t>)</a:t>
            </a:r>
            <a:endParaRPr lang="en-GB" i="1" dirty="0"/>
          </a:p>
          <a:p>
            <a:r>
              <a:rPr lang="en-GB" i="1" dirty="0" err="1"/>
              <a:t>Somatemporos</a:t>
            </a:r>
            <a:r>
              <a:rPr lang="en-GB" i="1" dirty="0"/>
              <a:t> </a:t>
            </a:r>
            <a:r>
              <a:rPr lang="en-GB" dirty="0" smtClean="0"/>
              <a:t>(less common)</a:t>
            </a:r>
            <a:endParaRPr lang="en-GB" dirty="0"/>
          </a:p>
          <a:p>
            <a:r>
              <a:rPr lang="en-GB" i="1" dirty="0" err="1"/>
              <a:t>Andrapodokapelos</a:t>
            </a:r>
            <a:r>
              <a:rPr lang="en-GB" i="1" dirty="0"/>
              <a:t> </a:t>
            </a:r>
            <a:r>
              <a:rPr lang="en-GB" dirty="0" smtClean="0"/>
              <a:t>(very rare)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Roman: </a:t>
            </a:r>
          </a:p>
          <a:p>
            <a:r>
              <a:rPr lang="en-GB" i="1" dirty="0" err="1" smtClean="0"/>
              <a:t>venalicus</a:t>
            </a:r>
            <a:r>
              <a:rPr lang="en-GB" i="1" dirty="0"/>
              <a:t>/</a:t>
            </a:r>
            <a:r>
              <a:rPr lang="en-GB" i="1" dirty="0" err="1"/>
              <a:t>venalicarius</a:t>
            </a:r>
            <a:r>
              <a:rPr lang="en-GB" i="1" dirty="0"/>
              <a:t> </a:t>
            </a:r>
            <a:endParaRPr lang="en-GB" dirty="0" smtClean="0"/>
          </a:p>
          <a:p>
            <a:r>
              <a:rPr lang="en-GB" i="1" dirty="0" smtClean="0"/>
              <a:t>mango/</a:t>
            </a:r>
            <a:r>
              <a:rPr lang="en-GB" i="1" dirty="0" err="1" smtClean="0"/>
              <a:t>mangones</a:t>
            </a:r>
            <a:r>
              <a:rPr lang="en-GB" i="1" dirty="0" smtClean="0"/>
              <a:t> </a:t>
            </a:r>
            <a:r>
              <a:rPr lang="en-GB" dirty="0" smtClean="0"/>
              <a:t>(possibly specialised in eunuchs and boys for the sex trade)</a:t>
            </a:r>
          </a:p>
          <a:p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75747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95530"/>
            <a:ext cx="86868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9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2" y="330294"/>
            <a:ext cx="7907867" cy="5579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6333067"/>
            <a:ext cx="723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Trading in slaves: marks (urban </a:t>
            </a:r>
            <a:r>
              <a:rPr lang="en-US" dirty="0" err="1" smtClean="0"/>
              <a:t>centres</a:t>
            </a:r>
            <a:r>
              <a:rPr lang="en-US" dirty="0" smtClean="0"/>
              <a:t> in the Roman Empire)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9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7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941" y="5846197"/>
            <a:ext cx="750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Augustine and the Galatians (Roman province of Galatia)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08" y="717176"/>
            <a:ext cx="6567551" cy="4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6" y="791883"/>
            <a:ext cx="729129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slave dealers + </a:t>
            </a:r>
            <a:r>
              <a:rPr lang="en-US" dirty="0" smtClean="0"/>
              <a:t>locations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GB" dirty="0" smtClean="0"/>
              <a:t>C</a:t>
            </a:r>
            <a:r>
              <a:rPr lang="en-GB" dirty="0"/>
              <a:t>. </a:t>
            </a:r>
            <a:r>
              <a:rPr lang="en-GB" dirty="0" err="1"/>
              <a:t>Sornatius</a:t>
            </a:r>
            <a:r>
              <a:rPr lang="en-GB" dirty="0"/>
              <a:t> </a:t>
            </a:r>
            <a:r>
              <a:rPr lang="en-GB" dirty="0" err="1" smtClean="0"/>
              <a:t>Barba</a:t>
            </a:r>
            <a:r>
              <a:rPr lang="en-GB" dirty="0" smtClean="0"/>
              <a:t> (72</a:t>
            </a:r>
            <a:r>
              <a:rPr lang="en-GB" dirty="0"/>
              <a:t>-1 </a:t>
            </a:r>
            <a:r>
              <a:rPr lang="en-GB" dirty="0" smtClean="0"/>
              <a:t>BCE) </a:t>
            </a:r>
            <a:r>
              <a:rPr lang="en-US" dirty="0" err="1" smtClean="0"/>
              <a:t>Acmonia</a:t>
            </a:r>
            <a:r>
              <a:rPr lang="en-US" dirty="0" smtClean="0"/>
              <a:t> (Phrygia)</a:t>
            </a:r>
            <a:endParaRPr lang="en-US" dirty="0" smtClean="0"/>
          </a:p>
          <a:p>
            <a:endParaRPr lang="en-US" dirty="0"/>
          </a:p>
          <a:p>
            <a:r>
              <a:rPr lang="en-GB" dirty="0" err="1"/>
              <a:t>Toranius</a:t>
            </a:r>
            <a:r>
              <a:rPr lang="en-GB" dirty="0"/>
              <a:t> Flaccus</a:t>
            </a:r>
            <a:r>
              <a:rPr lang="en-CA" dirty="0"/>
              <a:t> </a:t>
            </a:r>
            <a:r>
              <a:rPr lang="en-CA" dirty="0" smtClean="0"/>
              <a:t>(40-30s BCE) - Rome</a:t>
            </a:r>
          </a:p>
          <a:p>
            <a:endParaRPr lang="en-US" dirty="0"/>
          </a:p>
          <a:p>
            <a:r>
              <a:rPr lang="en-US" dirty="0"/>
              <a:t>Tiberius Claudius </a:t>
            </a:r>
            <a:r>
              <a:rPr lang="en-US" dirty="0" err="1"/>
              <a:t>Secundus</a:t>
            </a:r>
            <a:r>
              <a:rPr lang="en-US" dirty="0"/>
              <a:t> (44 CE)- Ephesus*</a:t>
            </a:r>
          </a:p>
          <a:p>
            <a:endParaRPr lang="en-CA" dirty="0"/>
          </a:p>
          <a:p>
            <a:r>
              <a:rPr lang="en-GB" dirty="0"/>
              <a:t>C. </a:t>
            </a:r>
            <a:r>
              <a:rPr lang="en-GB" dirty="0" err="1"/>
              <a:t>Sallustius</a:t>
            </a:r>
            <a:r>
              <a:rPr lang="en-GB" dirty="0"/>
              <a:t> </a:t>
            </a:r>
            <a:r>
              <a:rPr lang="en-GB" dirty="0" err="1"/>
              <a:t>Crispus</a:t>
            </a:r>
            <a:r>
              <a:rPr lang="en-GB" dirty="0"/>
              <a:t> </a:t>
            </a:r>
            <a:r>
              <a:rPr lang="en-GB" dirty="0" err="1"/>
              <a:t>Passsienus</a:t>
            </a:r>
            <a:r>
              <a:rPr lang="en-CA" dirty="0"/>
              <a:t> </a:t>
            </a:r>
            <a:r>
              <a:rPr lang="en-CA" dirty="0" smtClean="0"/>
              <a:t> (43 CE) – Ephesus</a:t>
            </a:r>
          </a:p>
          <a:p>
            <a:endParaRPr lang="en-CA" dirty="0"/>
          </a:p>
          <a:p>
            <a:r>
              <a:rPr lang="en-CA" dirty="0" smtClean="0"/>
              <a:t>Vespasian</a:t>
            </a:r>
            <a:r>
              <a:rPr lang="en-CA" dirty="0"/>
              <a:t>? (60s </a:t>
            </a:r>
            <a:r>
              <a:rPr lang="en-CA" dirty="0" smtClean="0"/>
              <a:t>CE)</a:t>
            </a:r>
            <a:r>
              <a:rPr lang="en-CA" dirty="0" smtClean="0"/>
              <a:t> – North </a:t>
            </a:r>
            <a:r>
              <a:rPr lang="en-CA" dirty="0" smtClean="0"/>
              <a:t>A</a:t>
            </a:r>
            <a:r>
              <a:rPr lang="en-CA" dirty="0" smtClean="0"/>
              <a:t>frica</a:t>
            </a:r>
          </a:p>
          <a:p>
            <a:endParaRPr lang="en-CA" dirty="0"/>
          </a:p>
          <a:p>
            <a:r>
              <a:rPr lang="en-GB" dirty="0"/>
              <a:t>Alexander, son of </a:t>
            </a:r>
            <a:r>
              <a:rPr lang="en-GB" dirty="0" smtClean="0"/>
              <a:t>Alexander, late 2nd century CE - </a:t>
            </a:r>
            <a:r>
              <a:rPr lang="en-GB" dirty="0" err="1" smtClean="0"/>
              <a:t>Thyateira</a:t>
            </a:r>
            <a:r>
              <a:rPr lang="en-GB" dirty="0" smtClean="0"/>
              <a:t> </a:t>
            </a:r>
            <a:r>
              <a:rPr lang="en-GB" dirty="0"/>
              <a:t>(Lydia) </a:t>
            </a:r>
            <a:r>
              <a:rPr lang="en-GB" dirty="0" smtClean="0"/>
              <a:t> 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*</a:t>
            </a:r>
            <a:r>
              <a:rPr lang="en-US" dirty="0"/>
              <a:t>full inscription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2394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1" y="739587"/>
            <a:ext cx="3903579" cy="5602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3424" y="504068"/>
            <a:ext cx="3182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Funerary stele for a slave </a:t>
            </a:r>
            <a:r>
              <a:rPr lang="en-GB" dirty="0" smtClean="0"/>
              <a:t>dealer (</a:t>
            </a:r>
            <a:r>
              <a:rPr lang="en-GB" dirty="0" err="1" smtClean="0"/>
              <a:t>somatemporos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Aulus </a:t>
            </a:r>
            <a:r>
              <a:rPr lang="en-GB" dirty="0" err="1" smtClean="0"/>
              <a:t>Caprilius</a:t>
            </a:r>
            <a:r>
              <a:rPr lang="en-GB" dirty="0" smtClean="0"/>
              <a:t> </a:t>
            </a:r>
            <a:r>
              <a:rPr lang="en-GB" dirty="0" err="1" smtClean="0"/>
              <a:t>Timotheos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Early 1</a:t>
            </a:r>
            <a:r>
              <a:rPr lang="en-GB" baseline="30000" dirty="0" smtClean="0"/>
              <a:t>st</a:t>
            </a:r>
            <a:r>
              <a:rPr lang="en-GB" dirty="0" smtClean="0"/>
              <a:t> century CE?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Amphipolis</a:t>
            </a:r>
            <a:r>
              <a:rPr lang="en-GB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424" y="2812392"/>
            <a:ext cx="3397941" cy="35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160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42</cp:revision>
  <dcterms:created xsi:type="dcterms:W3CDTF">2015-09-07T04:14:39Z</dcterms:created>
  <dcterms:modified xsi:type="dcterms:W3CDTF">2015-09-25T16:05:33Z</dcterms:modified>
</cp:coreProperties>
</file>