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79" r:id="rId3"/>
    <p:sldId id="277" r:id="rId4"/>
    <p:sldId id="271" r:id="rId5"/>
    <p:sldId id="272" r:id="rId6"/>
    <p:sldId id="273" r:id="rId7"/>
    <p:sldId id="278" r:id="rId8"/>
    <p:sldId id="275" r:id="rId9"/>
    <p:sldId id="276" r:id="rId10"/>
    <p:sldId id="267" r:id="rId11"/>
    <p:sldId id="259"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8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8D063002-C5E8-E94F-882E-E7C12FFC2E52}" type="datetimeFigureOut">
              <a:rPr lang="en-US" smtClean="0"/>
              <a:t>15-11-26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307035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D063002-C5E8-E94F-882E-E7C12FFC2E52}" type="datetimeFigureOut">
              <a:rPr lang="en-US" smtClean="0"/>
              <a:t>15-11-26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149829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D063002-C5E8-E94F-882E-E7C12FFC2E52}" type="datetimeFigureOut">
              <a:rPr lang="en-US" smtClean="0"/>
              <a:t>15-11-26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194563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D063002-C5E8-E94F-882E-E7C12FFC2E52}" type="datetimeFigureOut">
              <a:rPr lang="en-US" smtClean="0"/>
              <a:t>15-11-26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427678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D063002-C5E8-E94F-882E-E7C12FFC2E52}" type="datetimeFigureOut">
              <a:rPr lang="en-US" smtClean="0"/>
              <a:t>15-11-26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428443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D063002-C5E8-E94F-882E-E7C12FFC2E52}" type="datetimeFigureOut">
              <a:rPr lang="en-US" smtClean="0"/>
              <a:t>15-11-26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341445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D063002-C5E8-E94F-882E-E7C12FFC2E52}" type="datetimeFigureOut">
              <a:rPr lang="en-US" smtClean="0"/>
              <a:t>15-11-26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418601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D063002-C5E8-E94F-882E-E7C12FFC2E52}" type="datetimeFigureOut">
              <a:rPr lang="en-US" smtClean="0"/>
              <a:t>15-11-26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130515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63002-C5E8-E94F-882E-E7C12FFC2E52}" type="datetimeFigureOut">
              <a:rPr lang="en-US" smtClean="0"/>
              <a:t>15-11-26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338262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D063002-C5E8-E94F-882E-E7C12FFC2E52}" type="datetimeFigureOut">
              <a:rPr lang="en-US" smtClean="0"/>
              <a:t>15-11-26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40993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D063002-C5E8-E94F-882E-E7C12FFC2E52}" type="datetimeFigureOut">
              <a:rPr lang="en-US" smtClean="0"/>
              <a:t>15-11-26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484C-CC77-E54A-A317-25A79DC46DD7}" type="slidenum">
              <a:rPr lang="en-US" smtClean="0"/>
              <a:t>‹#›</a:t>
            </a:fld>
            <a:endParaRPr lang="en-US"/>
          </a:p>
        </p:txBody>
      </p:sp>
    </p:spTree>
    <p:extLst>
      <p:ext uri="{BB962C8B-B14F-4D97-AF65-F5344CB8AC3E}">
        <p14:creationId xmlns:p14="http://schemas.microsoft.com/office/powerpoint/2010/main" val="9091371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63002-C5E8-E94F-882E-E7C12FFC2E52}" type="datetimeFigureOut">
              <a:rPr lang="en-US" smtClean="0"/>
              <a:t>15-11-26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D484C-CC77-E54A-A317-25A79DC46DD7}" type="slidenum">
              <a:rPr lang="en-US" smtClean="0"/>
              <a:t>‹#›</a:t>
            </a:fld>
            <a:endParaRPr lang="en-US"/>
          </a:p>
        </p:txBody>
      </p:sp>
    </p:spTree>
    <p:extLst>
      <p:ext uri="{BB962C8B-B14F-4D97-AF65-F5344CB8AC3E}">
        <p14:creationId xmlns:p14="http://schemas.microsoft.com/office/powerpoint/2010/main" val="4064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679" y="527855"/>
            <a:ext cx="6894596" cy="5078314"/>
          </a:xfrm>
          <a:prstGeom prst="rect">
            <a:avLst/>
          </a:prstGeom>
          <a:noFill/>
        </p:spPr>
        <p:txBody>
          <a:bodyPr wrap="square" rtlCol="0">
            <a:spAutoFit/>
          </a:bodyPr>
          <a:lstStyle/>
          <a:p>
            <a:r>
              <a:rPr lang="en-US" dirty="0" smtClean="0"/>
              <a:t>Resisting slavery (or just surviving)</a:t>
            </a:r>
          </a:p>
          <a:p>
            <a:endParaRPr lang="en-US" dirty="0" smtClean="0"/>
          </a:p>
          <a:p>
            <a:pPr algn="ctr"/>
            <a:r>
              <a:rPr lang="en-US" dirty="0" smtClean="0"/>
              <a:t>non-violent resistance: </a:t>
            </a:r>
          </a:p>
          <a:p>
            <a:pPr marL="285750" indent="-285750">
              <a:buFontTx/>
              <a:buChar char="-"/>
            </a:pPr>
            <a:r>
              <a:rPr lang="en-US" dirty="0" smtClean="0"/>
              <a:t>theft, lying, property damage…</a:t>
            </a:r>
          </a:p>
          <a:p>
            <a:pPr marL="285750" indent="-285750">
              <a:buFontTx/>
              <a:buChar char="-"/>
            </a:pPr>
            <a:r>
              <a:rPr lang="en-US" dirty="0" smtClean="0"/>
              <a:t>Flight </a:t>
            </a:r>
            <a:endParaRPr lang="en-US" dirty="0"/>
          </a:p>
          <a:p>
            <a:pPr marL="742950" lvl="1" indent="-285750">
              <a:buFontTx/>
              <a:buChar char="-"/>
            </a:pPr>
            <a:r>
              <a:rPr lang="en-GB" i="1" dirty="0"/>
              <a:t>Carmen </a:t>
            </a:r>
            <a:r>
              <a:rPr lang="en-GB" i="1" dirty="0" err="1"/>
              <a:t>Astrologicum</a:t>
            </a:r>
            <a:r>
              <a:rPr lang="en-GB" i="1" dirty="0"/>
              <a:t> </a:t>
            </a:r>
            <a:r>
              <a:rPr lang="en-GB" dirty="0"/>
              <a:t>of </a:t>
            </a:r>
            <a:r>
              <a:rPr lang="en-GB" dirty="0" err="1"/>
              <a:t>Dorotheus</a:t>
            </a:r>
            <a:r>
              <a:rPr lang="en-GB" dirty="0"/>
              <a:t> of Sidon </a:t>
            </a:r>
            <a:endParaRPr lang="en-US" dirty="0" smtClean="0"/>
          </a:p>
          <a:p>
            <a:pPr marL="742950" lvl="1" indent="-285750">
              <a:buFontTx/>
              <a:buChar char="-"/>
            </a:pPr>
            <a:r>
              <a:rPr lang="en-US" dirty="0" smtClean="0"/>
              <a:t>Timing</a:t>
            </a:r>
          </a:p>
          <a:p>
            <a:pPr marL="1200150" lvl="2" indent="-285750">
              <a:buFontTx/>
              <a:buChar char="-"/>
            </a:pPr>
            <a:r>
              <a:rPr lang="en-US" dirty="0" smtClean="0"/>
              <a:t>War (example of </a:t>
            </a:r>
            <a:r>
              <a:rPr lang="en-US" dirty="0" err="1" smtClean="0"/>
              <a:t>Sextus</a:t>
            </a:r>
            <a:r>
              <a:rPr lang="en-US" dirty="0" smtClean="0"/>
              <a:t> </a:t>
            </a:r>
            <a:r>
              <a:rPr lang="en-US" dirty="0" err="1" smtClean="0"/>
              <a:t>Pompeius</a:t>
            </a:r>
            <a:r>
              <a:rPr lang="en-US" dirty="0" smtClean="0"/>
              <a:t>), chaos, travel…</a:t>
            </a:r>
          </a:p>
          <a:p>
            <a:pPr marL="742950" lvl="1" indent="-285750">
              <a:buFontTx/>
              <a:buChar char="-"/>
            </a:pPr>
            <a:r>
              <a:rPr lang="en-US" dirty="0" smtClean="0"/>
              <a:t>Risk</a:t>
            </a:r>
          </a:p>
          <a:p>
            <a:pPr marL="742950" lvl="1" indent="-285750">
              <a:buFontTx/>
              <a:buChar char="-"/>
            </a:pPr>
            <a:r>
              <a:rPr lang="en-US" dirty="0" smtClean="0"/>
              <a:t>Slave-catchers</a:t>
            </a:r>
          </a:p>
          <a:p>
            <a:pPr lvl="1"/>
            <a:endParaRPr lang="en-US" dirty="0" smtClean="0"/>
          </a:p>
          <a:p>
            <a:pPr lvl="1" algn="ctr"/>
            <a:r>
              <a:rPr lang="en-US" dirty="0" smtClean="0"/>
              <a:t>Violent resistance</a:t>
            </a:r>
            <a:endParaRPr lang="en-US" dirty="0"/>
          </a:p>
          <a:p>
            <a:pPr marL="742950" lvl="1" indent="-285750">
              <a:buFontTx/>
              <a:buChar char="-"/>
            </a:pPr>
            <a:r>
              <a:rPr lang="en-US" dirty="0" smtClean="0"/>
              <a:t>Suicide</a:t>
            </a:r>
          </a:p>
          <a:p>
            <a:pPr marL="742950" lvl="1" indent="-285750">
              <a:buFontTx/>
              <a:buChar char="-"/>
            </a:pPr>
            <a:r>
              <a:rPr lang="en-US" dirty="0" smtClean="0"/>
              <a:t>Assault and murder</a:t>
            </a:r>
          </a:p>
          <a:p>
            <a:pPr lvl="0"/>
            <a:r>
              <a:rPr lang="en-GB" dirty="0" smtClean="0"/>
              <a:t>		</a:t>
            </a:r>
            <a:r>
              <a:rPr lang="en-GB" dirty="0" err="1" smtClean="0"/>
              <a:t>Larius</a:t>
            </a:r>
            <a:r>
              <a:rPr lang="en-GB" dirty="0" smtClean="0"/>
              <a:t> </a:t>
            </a:r>
            <a:r>
              <a:rPr lang="en-GB" dirty="0" err="1"/>
              <a:t>Macedo</a:t>
            </a:r>
            <a:r>
              <a:rPr lang="en-GB" dirty="0"/>
              <a:t>, killed in 108 CE (W </a:t>
            </a:r>
            <a:r>
              <a:rPr lang="en-GB" dirty="0" smtClean="0"/>
              <a:t>209</a:t>
            </a:r>
            <a:r>
              <a:rPr lang="en-CA" dirty="0" smtClean="0"/>
              <a:t>)</a:t>
            </a:r>
            <a:endParaRPr lang="en-CA" dirty="0"/>
          </a:p>
          <a:p>
            <a:pPr lvl="0"/>
            <a:r>
              <a:rPr lang="en-CA" dirty="0"/>
              <a:t>	</a:t>
            </a:r>
            <a:r>
              <a:rPr lang="en-CA" dirty="0" smtClean="0"/>
              <a:t>	</a:t>
            </a:r>
            <a:r>
              <a:rPr lang="en-GB" dirty="0" err="1" smtClean="0"/>
              <a:t>Hostius</a:t>
            </a:r>
            <a:r>
              <a:rPr lang="en-GB" dirty="0" smtClean="0"/>
              <a:t> </a:t>
            </a:r>
            <a:r>
              <a:rPr lang="en-GB" dirty="0"/>
              <a:t>Quadra (under Augustus)</a:t>
            </a:r>
            <a:endParaRPr lang="en-CA" dirty="0"/>
          </a:p>
          <a:p>
            <a:pPr lvl="1"/>
            <a:r>
              <a:rPr lang="en-GB" dirty="0" smtClean="0"/>
              <a:t>	L</a:t>
            </a:r>
            <a:r>
              <a:rPr lang="en-GB" dirty="0"/>
              <a:t>. </a:t>
            </a:r>
            <a:r>
              <a:rPr lang="en-GB" dirty="0" err="1"/>
              <a:t>Pedianus</a:t>
            </a:r>
            <a:r>
              <a:rPr lang="en-GB" dirty="0"/>
              <a:t> </a:t>
            </a:r>
            <a:r>
              <a:rPr lang="en-GB" dirty="0" err="1"/>
              <a:t>Secundus</a:t>
            </a:r>
            <a:r>
              <a:rPr lang="en-GB" dirty="0"/>
              <a:t>, city prefect, killed in 61 CE</a:t>
            </a:r>
            <a:endParaRPr lang="en-CA" dirty="0"/>
          </a:p>
          <a:p>
            <a:pPr lvl="1"/>
            <a:endParaRPr lang="en-US" dirty="0" smtClean="0"/>
          </a:p>
        </p:txBody>
      </p:sp>
    </p:spTree>
    <p:extLst>
      <p:ext uri="{BB962C8B-B14F-4D97-AF65-F5344CB8AC3E}">
        <p14:creationId xmlns:p14="http://schemas.microsoft.com/office/powerpoint/2010/main" val="284995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05" y="428882"/>
            <a:ext cx="7834768" cy="5632312"/>
          </a:xfrm>
          <a:prstGeom prst="rect">
            <a:avLst/>
          </a:prstGeom>
          <a:noFill/>
        </p:spPr>
        <p:txBody>
          <a:bodyPr wrap="square" rtlCol="0">
            <a:spAutoFit/>
          </a:bodyPr>
          <a:lstStyle/>
          <a:p>
            <a:r>
              <a:rPr lang="en-GB" dirty="0" err="1"/>
              <a:t>Hostius</a:t>
            </a:r>
            <a:r>
              <a:rPr lang="en-GB" dirty="0"/>
              <a:t> Quadra </a:t>
            </a:r>
            <a:endParaRPr lang="en-GB" dirty="0" smtClean="0"/>
          </a:p>
          <a:p>
            <a:endParaRPr lang="en-GB" dirty="0"/>
          </a:p>
          <a:p>
            <a:r>
              <a:rPr lang="en-GB" dirty="0"/>
              <a:t>There was a man named </a:t>
            </a:r>
            <a:r>
              <a:rPr lang="en-GB" dirty="0" err="1"/>
              <a:t>Hostius</a:t>
            </a:r>
            <a:r>
              <a:rPr lang="en-GB" dirty="0"/>
              <a:t> Quadra, whose obscene acts even became the subject of a theatrical performance. He was rich, greedy, a slave to his millions. The deified Augustus did not consider him worth being avenged when he was murdered by his slaves, and almost proclaimed that he seemed to have been murdered justly. </a:t>
            </a:r>
            <a:endParaRPr lang="en-GB" dirty="0" smtClean="0"/>
          </a:p>
          <a:p>
            <a:endParaRPr lang="en-GB" dirty="0"/>
          </a:p>
          <a:p>
            <a:r>
              <a:rPr lang="en-GB" dirty="0" smtClean="0"/>
              <a:t>					Seneca the Younger, </a:t>
            </a:r>
            <a:r>
              <a:rPr lang="en-GB" i="1" dirty="0" smtClean="0"/>
              <a:t>Natural Questions </a:t>
            </a:r>
            <a:r>
              <a:rPr lang="en-GB" dirty="0" smtClean="0"/>
              <a:t>1.16</a:t>
            </a:r>
          </a:p>
          <a:p>
            <a:endParaRPr lang="en-GB" dirty="0"/>
          </a:p>
          <a:p>
            <a:r>
              <a:rPr lang="en-GB" dirty="0" smtClean="0"/>
              <a:t>L. </a:t>
            </a:r>
            <a:r>
              <a:rPr lang="en-GB" dirty="0" err="1" smtClean="0"/>
              <a:t>Pedianus</a:t>
            </a:r>
            <a:r>
              <a:rPr lang="en-GB" dirty="0" smtClean="0"/>
              <a:t> </a:t>
            </a:r>
            <a:r>
              <a:rPr lang="en-GB" dirty="0" err="1" smtClean="0"/>
              <a:t>Secundus</a:t>
            </a:r>
            <a:r>
              <a:rPr lang="en-GB" dirty="0" smtClean="0"/>
              <a:t> (61 CE)</a:t>
            </a:r>
          </a:p>
          <a:p>
            <a:endParaRPr lang="en-GB" dirty="0"/>
          </a:p>
          <a:p>
            <a:r>
              <a:rPr lang="en-GB" dirty="0"/>
              <a:t>Soon afterwards one of his own slaves murdered the city-prefect, </a:t>
            </a:r>
            <a:r>
              <a:rPr lang="en-GB" dirty="0" err="1"/>
              <a:t>Pedanius</a:t>
            </a:r>
            <a:r>
              <a:rPr lang="en-GB" dirty="0"/>
              <a:t> </a:t>
            </a:r>
            <a:r>
              <a:rPr lang="en-GB" dirty="0" err="1"/>
              <a:t>Secundus</a:t>
            </a:r>
            <a:r>
              <a:rPr lang="en-GB" dirty="0"/>
              <a:t>, either because he had been refused his freedom, for which he had made a bargain, or in the jealousy of a love in which he could not brook his master's rivalry. Ancient custom required that the whole slave-establishment which had dwelt under the same roof should be dragged to execution, when a sudden gathering of the populace, which was for saving so many innocent lives, brought matters to actual insurrection</a:t>
            </a:r>
            <a:r>
              <a:rPr lang="en-GB" dirty="0" smtClean="0"/>
              <a:t>..</a:t>
            </a:r>
          </a:p>
          <a:p>
            <a:r>
              <a:rPr lang="en-US" dirty="0"/>
              <a:t>	</a:t>
            </a:r>
            <a:r>
              <a:rPr lang="en-US" dirty="0" smtClean="0"/>
              <a:t>							Tacitus, </a:t>
            </a:r>
            <a:r>
              <a:rPr lang="en-US" i="1" dirty="0" smtClean="0"/>
              <a:t>Annales </a:t>
            </a:r>
            <a:r>
              <a:rPr lang="en-US" dirty="0" smtClean="0"/>
              <a:t>42</a:t>
            </a:r>
            <a:endParaRPr lang="en-GB" dirty="0"/>
          </a:p>
        </p:txBody>
      </p:sp>
    </p:spTree>
    <p:extLst>
      <p:ext uri="{BB962C8B-B14F-4D97-AF65-F5344CB8AC3E}">
        <p14:creationId xmlns:p14="http://schemas.microsoft.com/office/powerpoint/2010/main" val="303212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867" y="762000"/>
            <a:ext cx="7501466" cy="5078314"/>
          </a:xfrm>
          <a:prstGeom prst="rect">
            <a:avLst/>
          </a:prstGeom>
        </p:spPr>
        <p:txBody>
          <a:bodyPr wrap="square">
            <a:spAutoFit/>
          </a:bodyPr>
          <a:lstStyle/>
          <a:p>
            <a:pPr lvl="0" algn="ctr"/>
            <a:r>
              <a:rPr lang="en-GB" dirty="0" smtClean="0"/>
              <a:t>Inscriptions recording slave murder</a:t>
            </a:r>
          </a:p>
          <a:p>
            <a:pPr lvl="0"/>
            <a:endParaRPr lang="en-GB" dirty="0"/>
          </a:p>
          <a:p>
            <a:pPr lvl="0"/>
            <a:r>
              <a:rPr lang="en-GB" dirty="0" smtClean="0"/>
              <a:t>CIL </a:t>
            </a:r>
            <a:r>
              <a:rPr lang="en-GB" dirty="0"/>
              <a:t>13.7070 </a:t>
            </a:r>
            <a:r>
              <a:rPr lang="en-GB" dirty="0" smtClean="0"/>
              <a:t>(Mainz , Germany)</a:t>
            </a:r>
          </a:p>
          <a:p>
            <a:pPr lvl="0"/>
            <a:r>
              <a:rPr lang="en-GB" dirty="0"/>
              <a:t> </a:t>
            </a:r>
            <a:endParaRPr lang="en-CA" dirty="0"/>
          </a:p>
          <a:p>
            <a:r>
              <a:rPr lang="en-GB" dirty="0" err="1" smtClean="0"/>
              <a:t>Jucundus</a:t>
            </a:r>
            <a:r>
              <a:rPr lang="en-GB" dirty="0"/>
              <a:t>, freedman of Marcus Terentius, a cattleman, lies here. </a:t>
            </a:r>
            <a:r>
              <a:rPr lang="en-GB" dirty="0" err="1"/>
              <a:t>Passerby</a:t>
            </a:r>
            <a:r>
              <a:rPr lang="en-GB" dirty="0"/>
              <a:t>, whoever you might be, stop and read. See how I uselessly complain, undeservedly taken from life. I was not able to live more than 30 years. A slave tore life from me and then cast himself headlong into the water below. The River Main took from that man </a:t>
            </a:r>
            <a:r>
              <a:rPr lang="en-GB" dirty="0" err="1"/>
              <a:t>whathe</a:t>
            </a:r>
            <a:r>
              <a:rPr lang="en-GB" dirty="0"/>
              <a:t> had taken from his master. </a:t>
            </a:r>
            <a:r>
              <a:rPr lang="en-GB" dirty="0" err="1"/>
              <a:t>Jucundus</a:t>
            </a:r>
            <a:r>
              <a:rPr lang="en-GB" dirty="0"/>
              <a:t>’ patron erected this </a:t>
            </a:r>
            <a:r>
              <a:rPr lang="en-GB" dirty="0" smtClean="0"/>
              <a:t>monument.</a:t>
            </a:r>
          </a:p>
          <a:p>
            <a:endParaRPr lang="en-GB" dirty="0" smtClean="0"/>
          </a:p>
          <a:p>
            <a:pPr lvl="0"/>
            <a:r>
              <a:rPr lang="en-GB" dirty="0" smtClean="0"/>
              <a:t>AE 1992.1037 (</a:t>
            </a:r>
            <a:r>
              <a:rPr lang="en-GB" dirty="0" err="1" smtClean="0"/>
              <a:t>Clunia</a:t>
            </a:r>
            <a:r>
              <a:rPr lang="en-GB" dirty="0" smtClean="0"/>
              <a:t>, Spain)</a:t>
            </a:r>
            <a:endParaRPr lang="en-CA" dirty="0"/>
          </a:p>
          <a:p>
            <a:endParaRPr lang="en-GB" dirty="0"/>
          </a:p>
          <a:p>
            <a:r>
              <a:rPr lang="en-GB" dirty="0" err="1" smtClean="0"/>
              <a:t>Atia</a:t>
            </a:r>
            <a:r>
              <a:rPr lang="en-GB" dirty="0" smtClean="0"/>
              <a:t> </a:t>
            </a:r>
            <a:r>
              <a:rPr lang="en-GB" dirty="0" err="1"/>
              <a:t>Turellia</a:t>
            </a:r>
            <a:r>
              <a:rPr lang="en-GB" dirty="0"/>
              <a:t>,, daughter of Gaius </a:t>
            </a:r>
            <a:r>
              <a:rPr lang="en-GB" dirty="0" err="1"/>
              <a:t>Turellius</a:t>
            </a:r>
            <a:r>
              <a:rPr lang="en-GB" dirty="0"/>
              <a:t>, age 27, was killed by a slave. Gaius </a:t>
            </a:r>
            <a:r>
              <a:rPr lang="en-GB" dirty="0" err="1"/>
              <a:t>Turellius</a:t>
            </a:r>
            <a:r>
              <a:rPr lang="en-GB" dirty="0"/>
              <a:t> and Valeria [set this up</a:t>
            </a:r>
            <a:r>
              <a:rPr lang="en-GB" dirty="0" smtClean="0"/>
              <a:t>]</a:t>
            </a:r>
            <a:endParaRPr lang="en-CA" dirty="0"/>
          </a:p>
          <a:p>
            <a:endParaRPr lang="en-GB" dirty="0" smtClean="0"/>
          </a:p>
          <a:p>
            <a:endParaRPr lang="en-GB" dirty="0"/>
          </a:p>
          <a:p>
            <a:endParaRPr lang="en-CA" dirty="0"/>
          </a:p>
        </p:txBody>
      </p:sp>
    </p:spTree>
    <p:extLst>
      <p:ext uri="{BB962C8B-B14F-4D97-AF65-F5344CB8AC3E}">
        <p14:creationId xmlns:p14="http://schemas.microsoft.com/office/powerpoint/2010/main" val="81648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533" y="497344"/>
            <a:ext cx="7958667" cy="2308324"/>
          </a:xfrm>
          <a:prstGeom prst="rect">
            <a:avLst/>
          </a:prstGeom>
        </p:spPr>
        <p:txBody>
          <a:bodyPr wrap="square">
            <a:spAutoFit/>
          </a:bodyPr>
          <a:lstStyle/>
          <a:p>
            <a:r>
              <a:rPr lang="en-US" dirty="0"/>
              <a:t>(CIL XI:2 4639; ILS 3001</a:t>
            </a:r>
            <a:r>
              <a:rPr lang="en-US" dirty="0" smtClean="0"/>
              <a:t>) = </a:t>
            </a:r>
            <a:r>
              <a:rPr lang="en-US" dirty="0" err="1" smtClean="0"/>
              <a:t>Wiedmann</a:t>
            </a:r>
            <a:r>
              <a:rPr lang="en-US" dirty="0" smtClean="0"/>
              <a:t> 210: from </a:t>
            </a:r>
            <a:r>
              <a:rPr lang="en-US" dirty="0" err="1" smtClean="0"/>
              <a:t>Todi</a:t>
            </a:r>
            <a:r>
              <a:rPr lang="en-US" dirty="0" smtClean="0"/>
              <a:t>, Italy</a:t>
            </a:r>
          </a:p>
          <a:p>
            <a:endParaRPr lang="en-US" dirty="0" smtClean="0"/>
          </a:p>
          <a:p>
            <a:r>
              <a:rPr lang="en-US" dirty="0" smtClean="0"/>
              <a:t>Pro </a:t>
            </a:r>
            <a:r>
              <a:rPr lang="en-US" dirty="0"/>
              <a:t>salute/</a:t>
            </a:r>
            <a:r>
              <a:rPr lang="en-US" dirty="0" err="1"/>
              <a:t>coloniae</a:t>
            </a:r>
            <a:r>
              <a:rPr lang="en-US" dirty="0"/>
              <a:t> et </a:t>
            </a:r>
            <a:r>
              <a:rPr lang="en-US" dirty="0" err="1"/>
              <a:t>ordinis</a:t>
            </a:r>
            <a:r>
              <a:rPr lang="en-US" dirty="0"/>
              <a:t>  </a:t>
            </a:r>
            <a:r>
              <a:rPr lang="en-US" dirty="0" err="1"/>
              <a:t>decurionum</a:t>
            </a:r>
            <a:r>
              <a:rPr lang="en-US" dirty="0"/>
              <a:t>/ et </a:t>
            </a:r>
            <a:r>
              <a:rPr lang="en-US" dirty="0" err="1"/>
              <a:t>populi</a:t>
            </a:r>
            <a:r>
              <a:rPr lang="en-US" dirty="0"/>
              <a:t>/ </a:t>
            </a:r>
            <a:r>
              <a:rPr lang="en-US" dirty="0" err="1"/>
              <a:t>Tudertis</a:t>
            </a:r>
            <a:r>
              <a:rPr lang="en-US" dirty="0"/>
              <a:t>,</a:t>
            </a:r>
          </a:p>
          <a:p>
            <a:r>
              <a:rPr lang="en-US" dirty="0" err="1" smtClean="0"/>
              <a:t>Iovi</a:t>
            </a:r>
            <a:r>
              <a:rPr lang="en-US" dirty="0" smtClean="0"/>
              <a:t> </a:t>
            </a:r>
            <a:r>
              <a:rPr lang="en-US" dirty="0"/>
              <a:t>opt(</a:t>
            </a:r>
            <a:r>
              <a:rPr lang="en-US" dirty="0" err="1"/>
              <a:t>imo</a:t>
            </a:r>
            <a:r>
              <a:rPr lang="en-US" dirty="0"/>
              <a:t>]) max(</a:t>
            </a:r>
            <a:r>
              <a:rPr lang="en-US" dirty="0" err="1"/>
              <a:t>imo</a:t>
            </a:r>
            <a:r>
              <a:rPr lang="en-US" dirty="0"/>
              <a:t>)/</a:t>
            </a:r>
            <a:r>
              <a:rPr lang="en-US" dirty="0" err="1"/>
              <a:t>custodi</a:t>
            </a:r>
            <a:r>
              <a:rPr lang="en-US" dirty="0"/>
              <a:t> </a:t>
            </a:r>
            <a:r>
              <a:rPr lang="en-US" dirty="0" err="1"/>
              <a:t>conservatori</a:t>
            </a:r>
            <a:r>
              <a:rPr lang="en-US" dirty="0" smtClean="0"/>
              <a:t>/ quod </a:t>
            </a:r>
            <a:r>
              <a:rPr lang="en-US" dirty="0"/>
              <a:t>is </a:t>
            </a:r>
            <a:r>
              <a:rPr lang="en-US" dirty="0" err="1"/>
              <a:t>sceleratissimi</a:t>
            </a:r>
            <a:r>
              <a:rPr lang="en-US" dirty="0"/>
              <a:t> </a:t>
            </a:r>
            <a:r>
              <a:rPr lang="en-US" dirty="0" err="1"/>
              <a:t>servi</a:t>
            </a:r>
            <a:r>
              <a:rPr lang="en-US" dirty="0"/>
              <a:t>/ </a:t>
            </a:r>
            <a:r>
              <a:rPr lang="en-US" dirty="0" err="1"/>
              <a:t>publici</a:t>
            </a:r>
            <a:r>
              <a:rPr lang="en-US" dirty="0"/>
              <a:t> </a:t>
            </a:r>
            <a:r>
              <a:rPr lang="en-US" dirty="0" err="1"/>
              <a:t>infando</a:t>
            </a:r>
            <a:r>
              <a:rPr lang="en-US" dirty="0"/>
              <a:t> </a:t>
            </a:r>
            <a:r>
              <a:rPr lang="en-US" dirty="0" err="1"/>
              <a:t>latrocinio</a:t>
            </a:r>
            <a:r>
              <a:rPr lang="en-US" dirty="0"/>
              <a:t> | </a:t>
            </a:r>
            <a:r>
              <a:rPr lang="en-US" dirty="0" err="1"/>
              <a:t>defixa</a:t>
            </a:r>
            <a:r>
              <a:rPr lang="en-US" dirty="0"/>
              <a:t> </a:t>
            </a:r>
            <a:r>
              <a:rPr lang="en-US" dirty="0" err="1"/>
              <a:t>monumentis</a:t>
            </a:r>
            <a:r>
              <a:rPr lang="en-US" dirty="0"/>
              <a:t> </a:t>
            </a:r>
            <a:r>
              <a:rPr lang="en-US" dirty="0" err="1"/>
              <a:t>ordinis</a:t>
            </a:r>
            <a:r>
              <a:rPr lang="en-US" dirty="0"/>
              <a:t>/ </a:t>
            </a:r>
            <a:r>
              <a:rPr lang="en-US" dirty="0" err="1"/>
              <a:t>decurionum</a:t>
            </a:r>
            <a:r>
              <a:rPr lang="en-US" dirty="0"/>
              <a:t> nomina/ </a:t>
            </a:r>
            <a:r>
              <a:rPr lang="en-US" dirty="0" err="1"/>
              <a:t>numine</a:t>
            </a:r>
            <a:r>
              <a:rPr lang="en-US" dirty="0"/>
              <a:t> </a:t>
            </a:r>
            <a:r>
              <a:rPr lang="en-US" dirty="0" err="1"/>
              <a:t>suo</a:t>
            </a:r>
            <a:r>
              <a:rPr lang="en-US" dirty="0"/>
              <a:t> </a:t>
            </a:r>
            <a:r>
              <a:rPr lang="en-US" dirty="0" err="1" smtClean="0"/>
              <a:t>ervit</a:t>
            </a:r>
            <a:r>
              <a:rPr lang="en-US" dirty="0" smtClean="0"/>
              <a:t> ac </a:t>
            </a:r>
            <a:r>
              <a:rPr lang="en-US" dirty="0" err="1"/>
              <a:t>vindi</a:t>
            </a:r>
            <a:r>
              <a:rPr lang="en-US" dirty="0"/>
              <a:t>/</a:t>
            </a:r>
            <a:r>
              <a:rPr lang="en-US" dirty="0" err="1"/>
              <a:t>cavit</a:t>
            </a:r>
            <a:r>
              <a:rPr lang="en-US" dirty="0"/>
              <a:t> et </a:t>
            </a:r>
            <a:r>
              <a:rPr lang="en-US" dirty="0" err="1"/>
              <a:t>metu</a:t>
            </a:r>
            <a:r>
              <a:rPr lang="en-US" dirty="0"/>
              <a:t> </a:t>
            </a:r>
            <a:r>
              <a:rPr lang="en-US" dirty="0" err="1"/>
              <a:t>periculorum</a:t>
            </a:r>
            <a:r>
              <a:rPr lang="en-US" dirty="0"/>
              <a:t>/ </a:t>
            </a:r>
            <a:r>
              <a:rPr lang="en-US" dirty="0" err="1"/>
              <a:t>coloniam</a:t>
            </a:r>
            <a:r>
              <a:rPr lang="en-US" dirty="0"/>
              <a:t> </a:t>
            </a:r>
            <a:r>
              <a:rPr lang="en-US" dirty="0" err="1"/>
              <a:t>civesque</a:t>
            </a:r>
            <a:r>
              <a:rPr lang="en-US" dirty="0"/>
              <a:t> </a:t>
            </a:r>
            <a:r>
              <a:rPr lang="en-US" dirty="0" err="1"/>
              <a:t>liberavit</a:t>
            </a:r>
            <a:endParaRPr lang="en-US" dirty="0"/>
          </a:p>
          <a:p>
            <a:r>
              <a:rPr lang="en-US" dirty="0" smtClean="0"/>
              <a:t>L</a:t>
            </a:r>
            <a:r>
              <a:rPr lang="en-US" dirty="0"/>
              <a:t>(</a:t>
            </a:r>
            <a:r>
              <a:rPr lang="en-US" dirty="0" err="1" smtClean="0"/>
              <a:t>ucius</a:t>
            </a:r>
            <a:r>
              <a:rPr lang="en-US" dirty="0"/>
              <a:t>) </a:t>
            </a:r>
            <a:r>
              <a:rPr lang="en-US" dirty="0" err="1"/>
              <a:t>Cancrius</a:t>
            </a:r>
            <a:r>
              <a:rPr lang="en-US" dirty="0"/>
              <a:t> </a:t>
            </a:r>
            <a:r>
              <a:rPr lang="en-US" dirty="0" err="1"/>
              <a:t>Clementis</a:t>
            </a:r>
            <a:r>
              <a:rPr lang="en-US" dirty="0"/>
              <a:t> lib(</a:t>
            </a:r>
            <a:r>
              <a:rPr lang="en-US" dirty="0" err="1"/>
              <a:t>ertus</a:t>
            </a:r>
            <a:r>
              <a:rPr lang="en-US" dirty="0"/>
              <a:t>)/ </a:t>
            </a:r>
            <a:r>
              <a:rPr lang="en-US" dirty="0" err="1"/>
              <a:t>Primigenius</a:t>
            </a:r>
            <a:r>
              <a:rPr lang="en-US" dirty="0"/>
              <a:t>/ </a:t>
            </a:r>
            <a:r>
              <a:rPr lang="en-US" dirty="0" err="1"/>
              <a:t>sexvir</a:t>
            </a:r>
            <a:r>
              <a:rPr lang="en-US" dirty="0"/>
              <a:t> et </a:t>
            </a:r>
            <a:r>
              <a:rPr lang="en-US" dirty="0" err="1"/>
              <a:t>Augustalis</a:t>
            </a:r>
            <a:r>
              <a:rPr lang="en-US" dirty="0"/>
              <a:t> et </a:t>
            </a:r>
            <a:r>
              <a:rPr lang="en-US" dirty="0" err="1"/>
              <a:t>Flavialis</a:t>
            </a:r>
            <a:r>
              <a:rPr lang="en-US" dirty="0" smtClean="0"/>
              <a:t>/primus </a:t>
            </a:r>
            <a:r>
              <a:rPr lang="en-US" dirty="0" err="1"/>
              <a:t>omnium</a:t>
            </a:r>
            <a:r>
              <a:rPr lang="en-US" dirty="0"/>
              <a:t> his </a:t>
            </a:r>
            <a:r>
              <a:rPr lang="en-US" dirty="0" err="1"/>
              <a:t>honoribus</a:t>
            </a:r>
            <a:r>
              <a:rPr lang="en-US" dirty="0"/>
              <a:t> </a:t>
            </a:r>
            <a:r>
              <a:rPr lang="en-US" dirty="0" err="1"/>
              <a:t>ab</a:t>
            </a:r>
            <a:r>
              <a:rPr lang="en-US" dirty="0"/>
              <a:t> </a:t>
            </a:r>
            <a:r>
              <a:rPr lang="en-US" dirty="0" err="1"/>
              <a:t>ordine</a:t>
            </a:r>
            <a:r>
              <a:rPr lang="en-US" dirty="0"/>
              <a:t> </a:t>
            </a:r>
            <a:r>
              <a:rPr lang="en-US" dirty="0" err="1"/>
              <a:t>donatus</a:t>
            </a:r>
            <a:r>
              <a:rPr lang="en-US" dirty="0"/>
              <a:t>/ </a:t>
            </a:r>
            <a:r>
              <a:rPr lang="en-US" dirty="0" err="1"/>
              <a:t>votum</a:t>
            </a:r>
            <a:r>
              <a:rPr lang="en-US" dirty="0"/>
              <a:t> </a:t>
            </a:r>
            <a:r>
              <a:rPr lang="en-US" dirty="0" err="1"/>
              <a:t>solvit</a:t>
            </a:r>
            <a:endParaRPr lang="en-US" dirty="0"/>
          </a:p>
        </p:txBody>
      </p:sp>
      <p:pic>
        <p:nvPicPr>
          <p:cNvPr id="3" name="Picture 2"/>
          <p:cNvPicPr>
            <a:picLocks noChangeAspect="1"/>
          </p:cNvPicPr>
          <p:nvPr/>
        </p:nvPicPr>
        <p:blipFill>
          <a:blip r:embed="rId2"/>
          <a:stretch>
            <a:fillRect/>
          </a:stretch>
        </p:blipFill>
        <p:spPr>
          <a:xfrm>
            <a:off x="2889342" y="3251199"/>
            <a:ext cx="3257458" cy="3303063"/>
          </a:xfrm>
          <a:prstGeom prst="rect">
            <a:avLst/>
          </a:prstGeom>
        </p:spPr>
      </p:pic>
    </p:spTree>
    <p:extLst>
      <p:ext uri="{BB962C8B-B14F-4D97-AF65-F5344CB8AC3E}">
        <p14:creationId xmlns:p14="http://schemas.microsoft.com/office/powerpoint/2010/main" val="301689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3563" y="1305342"/>
            <a:ext cx="6119367" cy="3970318"/>
          </a:xfrm>
          <a:prstGeom prst="rect">
            <a:avLst/>
          </a:prstGeom>
        </p:spPr>
        <p:txBody>
          <a:bodyPr wrap="square">
            <a:spAutoFit/>
          </a:bodyPr>
          <a:lstStyle/>
          <a:p>
            <a:pPr marL="0" lvl="1"/>
            <a:r>
              <a:rPr lang="en-GB" i="1" dirty="0"/>
              <a:t>Carmen </a:t>
            </a:r>
            <a:r>
              <a:rPr lang="en-GB" i="1" dirty="0" err="1"/>
              <a:t>Astrologicum</a:t>
            </a:r>
            <a:r>
              <a:rPr lang="en-GB" i="1" dirty="0"/>
              <a:t> </a:t>
            </a:r>
            <a:r>
              <a:rPr lang="en-GB" dirty="0"/>
              <a:t>of </a:t>
            </a:r>
            <a:r>
              <a:rPr lang="en-GB" dirty="0" err="1"/>
              <a:t>Dorotheus</a:t>
            </a:r>
            <a:r>
              <a:rPr lang="en-GB" dirty="0"/>
              <a:t> of Sidon </a:t>
            </a:r>
            <a:endParaRPr lang="en-US" dirty="0"/>
          </a:p>
          <a:p>
            <a:endParaRPr lang="en-GB" dirty="0" smtClean="0"/>
          </a:p>
          <a:p>
            <a:endParaRPr lang="en-GB" dirty="0"/>
          </a:p>
          <a:p>
            <a:r>
              <a:rPr lang="en-GB" dirty="0" smtClean="0"/>
              <a:t>Chapter </a:t>
            </a:r>
            <a:r>
              <a:rPr lang="en-GB" dirty="0"/>
              <a:t>36</a:t>
            </a:r>
            <a:endParaRPr lang="en-CA" dirty="0"/>
          </a:p>
          <a:p>
            <a:r>
              <a:rPr lang="en-GB" dirty="0"/>
              <a:t> </a:t>
            </a:r>
            <a:endParaRPr lang="en-CA" dirty="0"/>
          </a:p>
          <a:p>
            <a:r>
              <a:rPr lang="en-GB" dirty="0"/>
              <a:t>If the </a:t>
            </a:r>
            <a:r>
              <a:rPr lang="en-GB" dirty="0" err="1"/>
              <a:t>benefics</a:t>
            </a:r>
            <a:r>
              <a:rPr lang="en-GB" dirty="0"/>
              <a:t> are in the ascendant or aspect the </a:t>
            </a:r>
            <a:r>
              <a:rPr lang="en-GB" dirty="0" smtClean="0"/>
              <a:t>ascendant </a:t>
            </a:r>
            <a:r>
              <a:rPr lang="en-GB" dirty="0"/>
              <a:t>or are with the Moon. then release from slavery truly [and] certainly is determined for the runaway who has runaway at that hour. The best of the </a:t>
            </a:r>
            <a:r>
              <a:rPr lang="en-GB" dirty="0" err="1"/>
              <a:t>benefics</a:t>
            </a:r>
            <a:r>
              <a:rPr lang="en-GB" dirty="0"/>
              <a:t> in this matter [is] Venus when it aspects the ascendant or the Moon or is with the Moon or in the </a:t>
            </a:r>
            <a:r>
              <a:rPr lang="en-GB" dirty="0" smtClean="0"/>
              <a:t>ascendant, </a:t>
            </a:r>
            <a:r>
              <a:rPr lang="en-GB" dirty="0"/>
              <a:t>as, if Venus happens to be in this position, then, if the runaway who ran away at that hour escapes, he will not be caught, and if he is caught and sent back to his master, then he will be content with him and grant him his rule</a:t>
            </a:r>
            <a:endParaRPr lang="en-CA" dirty="0"/>
          </a:p>
        </p:txBody>
      </p:sp>
    </p:spTree>
    <p:extLst>
      <p:ext uri="{BB962C8B-B14F-4D97-AF65-F5344CB8AC3E}">
        <p14:creationId xmlns:p14="http://schemas.microsoft.com/office/powerpoint/2010/main" val="182915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322" y="1022720"/>
            <a:ext cx="8230631" cy="5355313"/>
          </a:xfrm>
          <a:prstGeom prst="rect">
            <a:avLst/>
          </a:prstGeom>
          <a:noFill/>
        </p:spPr>
        <p:txBody>
          <a:bodyPr wrap="square" rtlCol="0">
            <a:spAutoFit/>
          </a:bodyPr>
          <a:lstStyle/>
          <a:p>
            <a:r>
              <a:rPr lang="en-US" i="1" dirty="0" smtClean="0"/>
              <a:t>Diges</a:t>
            </a:r>
            <a:r>
              <a:rPr lang="en-US" dirty="0" smtClean="0"/>
              <a:t>t 11.4 on fugitive slaves (See Shaw 14 for full text</a:t>
            </a:r>
            <a:endParaRPr lang="en-US" dirty="0"/>
          </a:p>
          <a:p>
            <a:endParaRPr lang="en-US" dirty="0" smtClean="0"/>
          </a:p>
          <a:p>
            <a:r>
              <a:rPr lang="en-US" dirty="0" smtClean="0"/>
              <a:t>(</a:t>
            </a:r>
            <a:r>
              <a:rPr lang="en-US" dirty="0"/>
              <a:t>3) Every person whosoever who arrests a fugitive slave is bound to produce him in public</a:t>
            </a:r>
            <a:r>
              <a:rPr lang="en-US" dirty="0" smtClean="0"/>
              <a:t>.</a:t>
            </a:r>
          </a:p>
          <a:p>
            <a:endParaRPr lang="en-US" dirty="0"/>
          </a:p>
          <a:p>
            <a:r>
              <a:rPr lang="en-US" dirty="0"/>
              <a:t>(4) And the magistrates are very properly notified to detain them carefully in custody to prevent their </a:t>
            </a:r>
            <a:r>
              <a:rPr lang="en-US" dirty="0" smtClean="0"/>
              <a:t>escape….</a:t>
            </a:r>
          </a:p>
          <a:p>
            <a:endParaRPr lang="en-US" dirty="0"/>
          </a:p>
          <a:p>
            <a:r>
              <a:rPr lang="en-US" dirty="0" smtClean="0"/>
              <a:t>(</a:t>
            </a:r>
            <a:r>
              <a:rPr lang="en-US" dirty="0"/>
              <a:t>6) A slave is understood to be produced in public who is delivered up to the municipal magistrates or officers of the government</a:t>
            </a:r>
            <a:r>
              <a:rPr lang="en-US" dirty="0" smtClean="0"/>
              <a:t>.</a:t>
            </a:r>
          </a:p>
          <a:p>
            <a:endParaRPr lang="en-US" dirty="0"/>
          </a:p>
          <a:p>
            <a:r>
              <a:rPr lang="en-US" dirty="0"/>
              <a:t>(7) Careful custody permits the use of irons</a:t>
            </a:r>
            <a:r>
              <a:rPr lang="en-US" dirty="0" smtClean="0"/>
              <a:t>.</a:t>
            </a:r>
          </a:p>
          <a:p>
            <a:endParaRPr lang="en-US" dirty="0"/>
          </a:p>
          <a:p>
            <a:r>
              <a:rPr lang="en-US" dirty="0"/>
              <a:t>(8) The slaves must be held in custody until they are brought before the Prefect of the Watch, or the Governor. Information must be given to the magistrates of their names and marks, as well as the addresses of the party to whom any one of them says he belongs; in order that fugitive slaves may be the more easily recognized, and claimed. And in the word "marks" scars are also included.</a:t>
            </a:r>
          </a:p>
          <a:p>
            <a:endParaRPr lang="en-US" dirty="0"/>
          </a:p>
        </p:txBody>
      </p:sp>
    </p:spTree>
    <p:extLst>
      <p:ext uri="{BB962C8B-B14F-4D97-AF65-F5344CB8AC3E}">
        <p14:creationId xmlns:p14="http://schemas.microsoft.com/office/powerpoint/2010/main" val="328987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58800"/>
            <a:ext cx="7552267" cy="2308324"/>
          </a:xfrm>
          <a:prstGeom prst="rect">
            <a:avLst/>
          </a:prstGeom>
          <a:noFill/>
        </p:spPr>
        <p:txBody>
          <a:bodyPr wrap="square" rtlCol="0">
            <a:spAutoFit/>
          </a:bodyPr>
          <a:lstStyle/>
          <a:p>
            <a:r>
              <a:rPr lang="en-US" i="1" dirty="0" err="1" smtClean="0"/>
              <a:t>Stationarii</a:t>
            </a:r>
            <a:r>
              <a:rPr lang="en-US" i="1" dirty="0" smtClean="0"/>
              <a:t>: </a:t>
            </a:r>
            <a:r>
              <a:rPr lang="en-US" dirty="0" smtClean="0"/>
              <a:t>soldiers who also functioned as slave catchers</a:t>
            </a:r>
          </a:p>
          <a:p>
            <a:endParaRPr lang="en-US" dirty="0"/>
          </a:p>
          <a:p>
            <a:r>
              <a:rPr lang="en-US" dirty="0" smtClean="0"/>
              <a:t>CIL IX.2438 and the over-zealous </a:t>
            </a:r>
            <a:r>
              <a:rPr lang="en-US" i="1" dirty="0" err="1" smtClean="0"/>
              <a:t>stationarii</a:t>
            </a:r>
            <a:r>
              <a:rPr lang="en-US" i="1" dirty="0" smtClean="0"/>
              <a:t> </a:t>
            </a:r>
            <a:r>
              <a:rPr lang="en-US" dirty="0" smtClean="0"/>
              <a:t>and magistrates of </a:t>
            </a:r>
            <a:r>
              <a:rPr lang="en-US" dirty="0" err="1" smtClean="0"/>
              <a:t>Saepinum</a:t>
            </a:r>
            <a:endParaRPr lang="en-US" dirty="0" smtClean="0"/>
          </a:p>
          <a:p>
            <a:endParaRPr lang="en-US" dirty="0"/>
          </a:p>
          <a:p>
            <a:endParaRPr lang="en-US" dirty="0" smtClean="0"/>
          </a:p>
          <a:p>
            <a:endParaRPr lang="en-US" dirty="0" smtClean="0"/>
          </a:p>
          <a:p>
            <a:endParaRPr lang="en-US" dirty="0"/>
          </a:p>
          <a:p>
            <a:endParaRPr lang="en-US" dirty="0"/>
          </a:p>
        </p:txBody>
      </p:sp>
      <p:pic>
        <p:nvPicPr>
          <p:cNvPr id="3" name="Picture 2"/>
          <p:cNvPicPr>
            <a:picLocks noChangeAspect="1"/>
          </p:cNvPicPr>
          <p:nvPr/>
        </p:nvPicPr>
        <p:blipFill>
          <a:blip r:embed="rId2"/>
          <a:stretch>
            <a:fillRect/>
          </a:stretch>
        </p:blipFill>
        <p:spPr>
          <a:xfrm>
            <a:off x="643466" y="1579360"/>
            <a:ext cx="8094133" cy="4669692"/>
          </a:xfrm>
          <a:prstGeom prst="rect">
            <a:avLst/>
          </a:prstGeom>
        </p:spPr>
      </p:pic>
    </p:spTree>
    <p:extLst>
      <p:ext uri="{BB962C8B-B14F-4D97-AF65-F5344CB8AC3E}">
        <p14:creationId xmlns:p14="http://schemas.microsoft.com/office/powerpoint/2010/main" val="405779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1236133"/>
            <a:ext cx="7349067" cy="4524316"/>
          </a:xfrm>
          <a:prstGeom prst="rect">
            <a:avLst/>
          </a:prstGeom>
          <a:noFill/>
        </p:spPr>
        <p:txBody>
          <a:bodyPr wrap="square" rtlCol="0">
            <a:spAutoFit/>
          </a:bodyPr>
          <a:lstStyle/>
          <a:p>
            <a:r>
              <a:rPr lang="en-US" dirty="0" smtClean="0"/>
              <a:t>The text of the inscription: </a:t>
            </a:r>
          </a:p>
          <a:p>
            <a:endParaRPr lang="en-US" dirty="0"/>
          </a:p>
          <a:p>
            <a:r>
              <a:rPr lang="en-GB" dirty="0"/>
              <a:t>Written by </a:t>
            </a:r>
            <a:r>
              <a:rPr lang="en-GB" dirty="0" err="1"/>
              <a:t>Septimianus</a:t>
            </a:r>
            <a:r>
              <a:rPr lang="en-GB" dirty="0"/>
              <a:t> to </a:t>
            </a:r>
            <a:r>
              <a:rPr lang="en-GB" dirty="0" err="1"/>
              <a:t>Cosmus</a:t>
            </a:r>
            <a:r>
              <a:rPr lang="en-GB" dirty="0"/>
              <a:t>: the contractors of the sheep flocks under your care repeatedly complain to me in person that they are often injured on the paths of itinerant shepherds by </a:t>
            </a:r>
            <a:r>
              <a:rPr lang="en-GB" dirty="0" err="1"/>
              <a:t>outposted</a:t>
            </a:r>
            <a:r>
              <a:rPr lang="en-GB" dirty="0"/>
              <a:t> soldiers (</a:t>
            </a:r>
            <a:r>
              <a:rPr lang="en-GB" i="1" dirty="0" err="1"/>
              <a:t>stationarii</a:t>
            </a:r>
            <a:r>
              <a:rPr lang="en-GB" dirty="0"/>
              <a:t>) and the magistrates of </a:t>
            </a:r>
            <a:r>
              <a:rPr lang="en-GB" dirty="0" err="1"/>
              <a:t>Saepinum</a:t>
            </a:r>
            <a:r>
              <a:rPr lang="en-GB" dirty="0"/>
              <a:t> and </a:t>
            </a:r>
            <a:r>
              <a:rPr lang="en-GB" dirty="0" err="1"/>
              <a:t>Bovianum</a:t>
            </a:r>
            <a:r>
              <a:rPr lang="en-GB" dirty="0"/>
              <a:t>, because they detain in transit the pack animals and shepherds leased by the contractors, saying the shepherds are runaway slaves, and the pack animals </a:t>
            </a:r>
            <a:r>
              <a:rPr lang="en-GB" dirty="0" err="1"/>
              <a:t>stopen</a:t>
            </a:r>
            <a:r>
              <a:rPr lang="en-GB" dirty="0"/>
              <a:t>. Under this façade sheep belonging to the emperor are also disappearing amid this disorder. So it is necessary for us to write again [and ask them] to have more peacefully, lest the emperor’s affairs suffer. Since they persist in this same obstinacy, saying they will pay not attention either to my letters or to yours if you write to them. I ask you, sir, if it seems good to you, to notify the most eminent Praetorian Prefects </a:t>
            </a:r>
            <a:r>
              <a:rPr lang="en-GB" dirty="0" err="1"/>
              <a:t>Basseus</a:t>
            </a:r>
            <a:r>
              <a:rPr lang="en-GB" dirty="0"/>
              <a:t> Rufus and </a:t>
            </a:r>
            <a:r>
              <a:rPr lang="en-GB" dirty="0" err="1"/>
              <a:t>Macrinus</a:t>
            </a:r>
            <a:r>
              <a:rPr lang="en-GB" dirty="0"/>
              <a:t> </a:t>
            </a:r>
            <a:r>
              <a:rPr lang="en-GB" dirty="0" err="1"/>
              <a:t>Vindex</a:t>
            </a:r>
            <a:r>
              <a:rPr lang="en-GB" dirty="0"/>
              <a:t> to send letters to those same magistrates and </a:t>
            </a:r>
            <a:r>
              <a:rPr lang="en-GB" dirty="0" err="1"/>
              <a:t>outposted</a:t>
            </a:r>
            <a:r>
              <a:rPr lang="en-GB" dirty="0"/>
              <a:t> solider… (the rest is lost)</a:t>
            </a:r>
            <a:endParaRPr lang="en-CA" dirty="0"/>
          </a:p>
          <a:p>
            <a:endParaRPr lang="en-US" dirty="0"/>
          </a:p>
        </p:txBody>
      </p:sp>
    </p:spTree>
    <p:extLst>
      <p:ext uri="{BB962C8B-B14F-4D97-AF65-F5344CB8AC3E}">
        <p14:creationId xmlns:p14="http://schemas.microsoft.com/office/powerpoint/2010/main" val="163715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344" y="428882"/>
            <a:ext cx="6099207" cy="6099207"/>
          </a:xfrm>
          <a:prstGeom prst="rect">
            <a:avLst/>
          </a:prstGeom>
        </p:spPr>
      </p:pic>
      <p:sp>
        <p:nvSpPr>
          <p:cNvPr id="3" name="TextBox 2"/>
          <p:cNvSpPr txBox="1"/>
          <p:nvPr/>
        </p:nvSpPr>
        <p:spPr>
          <a:xfrm>
            <a:off x="6746148" y="1039215"/>
            <a:ext cx="2133944" cy="1477328"/>
          </a:xfrm>
          <a:prstGeom prst="rect">
            <a:avLst/>
          </a:prstGeom>
          <a:noFill/>
        </p:spPr>
        <p:txBody>
          <a:bodyPr wrap="square" rtlCol="0">
            <a:spAutoFit/>
          </a:bodyPr>
          <a:lstStyle/>
          <a:p>
            <a:r>
              <a:rPr lang="en-US" dirty="0" smtClean="0"/>
              <a:t>Location of the inscription</a:t>
            </a:r>
          </a:p>
          <a:p>
            <a:endParaRPr lang="en-US" dirty="0"/>
          </a:p>
          <a:p>
            <a:r>
              <a:rPr lang="en-US" dirty="0" smtClean="0"/>
              <a:t>(</a:t>
            </a:r>
            <a:r>
              <a:rPr lang="en-US" dirty="0" err="1" smtClean="0"/>
              <a:t>Saepinum</a:t>
            </a:r>
            <a:r>
              <a:rPr lang="en-US" dirty="0" smtClean="0"/>
              <a:t> = modern </a:t>
            </a:r>
            <a:r>
              <a:rPr lang="en-US" dirty="0" err="1" smtClean="0"/>
              <a:t>Sepino</a:t>
            </a:r>
            <a:r>
              <a:rPr lang="en-US" dirty="0" smtClean="0"/>
              <a:t>) </a:t>
            </a:r>
            <a:endParaRPr lang="en-US" dirty="0"/>
          </a:p>
        </p:txBody>
      </p:sp>
    </p:spTree>
    <p:extLst>
      <p:ext uri="{BB962C8B-B14F-4D97-AF65-F5344CB8AC3E}">
        <p14:creationId xmlns:p14="http://schemas.microsoft.com/office/powerpoint/2010/main" val="102561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195" y="1039216"/>
            <a:ext cx="7076034" cy="5078314"/>
          </a:xfrm>
          <a:prstGeom prst="rect">
            <a:avLst/>
          </a:prstGeom>
          <a:noFill/>
        </p:spPr>
        <p:txBody>
          <a:bodyPr wrap="square" rtlCol="0">
            <a:spAutoFit/>
          </a:bodyPr>
          <a:lstStyle/>
          <a:p>
            <a:r>
              <a:rPr lang="en-GB" dirty="0" smtClean="0"/>
              <a:t>Curse tablet </a:t>
            </a:r>
            <a:r>
              <a:rPr lang="en-GB" dirty="0"/>
              <a:t>from the Greek island of </a:t>
            </a:r>
            <a:r>
              <a:rPr lang="en-GB" dirty="0" err="1"/>
              <a:t>Amorgos</a:t>
            </a:r>
            <a:r>
              <a:rPr lang="en-GB" dirty="0"/>
              <a:t>, against </a:t>
            </a:r>
            <a:r>
              <a:rPr lang="en-GB" dirty="0" smtClean="0"/>
              <a:t> </a:t>
            </a:r>
            <a:r>
              <a:rPr lang="en-GB" dirty="0" err="1" smtClean="0"/>
              <a:t>Epaphroditus</a:t>
            </a:r>
            <a:endParaRPr lang="en-CA" dirty="0"/>
          </a:p>
          <a:p>
            <a:r>
              <a:rPr lang="en-GB" dirty="0"/>
              <a:t> </a:t>
            </a:r>
            <a:endParaRPr lang="en-CA" dirty="0"/>
          </a:p>
          <a:p>
            <a:r>
              <a:rPr lang="en-GB" dirty="0"/>
              <a:t>“Mistress Demeter, queen, I, your suppliant, your slave kneel before you. One </a:t>
            </a:r>
            <a:r>
              <a:rPr lang="en-GB" dirty="0" err="1"/>
              <a:t>Epaphroditus</a:t>
            </a:r>
            <a:r>
              <a:rPr lang="en-GB" dirty="0"/>
              <a:t> has lured away my slaves. He has taught them evil ways. He has put ideas into their heads, he has given them advice., he has taught them evil ways. He has put ideas into their heads, he has given them advice, he has seduced them. He has laughed at me, he has given them wings to waste time in the marketplace. He gave them the idea of running away. He himself bewitched my </a:t>
            </a:r>
            <a:r>
              <a:rPr lang="en-GB" dirty="0" err="1"/>
              <a:t>slavegirl</a:t>
            </a:r>
            <a:r>
              <a:rPr lang="en-GB" dirty="0"/>
              <a:t>, so </a:t>
            </a:r>
            <a:r>
              <a:rPr lang="en-GB" dirty="0" smtClean="0"/>
              <a:t>that he </a:t>
            </a:r>
            <a:r>
              <a:rPr lang="en-GB" dirty="0"/>
              <a:t>could take her to wife against my will. For this reason he bewitched her to run away along with the others. Lady Demeter, being the victim of these things, and being on my own, I take refuge with you. May I find you propitious, and grant that I should find justice. Grant that the one that has done such things to me  should find no peace in body or mind anywhere, whether still or moving. May he fail to accomplish his aims…</a:t>
            </a:r>
            <a:endParaRPr lang="en-CA" dirty="0"/>
          </a:p>
          <a:p>
            <a:r>
              <a:rPr lang="en-GB" dirty="0"/>
              <a:t> </a:t>
            </a:r>
            <a:endParaRPr lang="en-CA" dirty="0"/>
          </a:p>
          <a:p>
            <a:r>
              <a:rPr lang="en-GB" dirty="0"/>
              <a:t>(SGD 60 = CT 75)</a:t>
            </a:r>
            <a:endParaRPr lang="en-CA" dirty="0"/>
          </a:p>
          <a:p>
            <a:endParaRPr lang="en-US" dirty="0"/>
          </a:p>
        </p:txBody>
      </p:sp>
    </p:spTree>
    <p:extLst>
      <p:ext uri="{BB962C8B-B14F-4D97-AF65-F5344CB8AC3E}">
        <p14:creationId xmlns:p14="http://schemas.microsoft.com/office/powerpoint/2010/main" val="281669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135171"/>
            <a:ext cx="7887573" cy="5176220"/>
          </a:xfrm>
          <a:prstGeom prst="rect">
            <a:avLst/>
          </a:prstGeom>
        </p:spPr>
      </p:pic>
      <p:sp>
        <p:nvSpPr>
          <p:cNvPr id="3" name="TextBox 2"/>
          <p:cNvSpPr txBox="1"/>
          <p:nvPr/>
        </p:nvSpPr>
        <p:spPr>
          <a:xfrm>
            <a:off x="508000" y="5806413"/>
            <a:ext cx="8101999" cy="369332"/>
          </a:xfrm>
          <a:prstGeom prst="rect">
            <a:avLst/>
          </a:prstGeom>
          <a:noFill/>
        </p:spPr>
        <p:txBody>
          <a:bodyPr wrap="square" rtlCol="0">
            <a:spAutoFit/>
          </a:bodyPr>
          <a:lstStyle/>
          <a:p>
            <a:r>
              <a:rPr lang="en-US" dirty="0" smtClean="0"/>
              <a:t>Slave collar in the Baths of Diocletian = W 219 (See also W 220-221)</a:t>
            </a:r>
            <a:endParaRPr lang="en-US" dirty="0"/>
          </a:p>
        </p:txBody>
      </p:sp>
    </p:spTree>
    <p:extLst>
      <p:ext uri="{BB962C8B-B14F-4D97-AF65-F5344CB8AC3E}">
        <p14:creationId xmlns:p14="http://schemas.microsoft.com/office/powerpoint/2010/main" val="293939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467" y="897467"/>
            <a:ext cx="6874933" cy="3416320"/>
          </a:xfrm>
          <a:prstGeom prst="rect">
            <a:avLst/>
          </a:prstGeom>
        </p:spPr>
        <p:txBody>
          <a:bodyPr wrap="square">
            <a:spAutoFit/>
          </a:bodyPr>
          <a:lstStyle/>
          <a:p>
            <a:pPr algn="ctr"/>
            <a:r>
              <a:rPr lang="en-GB" dirty="0" smtClean="0"/>
              <a:t>Other slave Collar texts:</a:t>
            </a:r>
          </a:p>
          <a:p>
            <a:endParaRPr lang="en-GB" dirty="0"/>
          </a:p>
          <a:p>
            <a:r>
              <a:rPr lang="en-GB" dirty="0" smtClean="0"/>
              <a:t>I </a:t>
            </a:r>
            <a:r>
              <a:rPr lang="en-GB" dirty="0"/>
              <a:t>am a slave of my master </a:t>
            </a:r>
            <a:r>
              <a:rPr lang="en-GB" dirty="0" err="1"/>
              <a:t>Scholasticus</a:t>
            </a:r>
            <a:r>
              <a:rPr lang="en-GB" dirty="0"/>
              <a:t>, an important official. Hold me so that I don’t </a:t>
            </a:r>
            <a:r>
              <a:rPr lang="en-GB" dirty="0" smtClean="0"/>
              <a:t>escape </a:t>
            </a:r>
            <a:r>
              <a:rPr lang="en-GB" dirty="0"/>
              <a:t>from the mansion called </a:t>
            </a:r>
            <a:r>
              <a:rPr lang="en-GB" dirty="0" err="1"/>
              <a:t>Pulverata</a:t>
            </a:r>
            <a:r>
              <a:rPr lang="en-GB" dirty="0"/>
              <a:t> </a:t>
            </a:r>
            <a:endParaRPr lang="en-GB" dirty="0" smtClean="0"/>
          </a:p>
          <a:p>
            <a:endParaRPr lang="en-GB" dirty="0"/>
          </a:p>
          <a:p>
            <a:r>
              <a:rPr lang="en-GB" dirty="0" smtClean="0"/>
              <a:t>(</a:t>
            </a:r>
            <a:r>
              <a:rPr lang="en-GB" dirty="0"/>
              <a:t>AE 1892.68, Rome)</a:t>
            </a:r>
            <a:endParaRPr lang="en-CA" dirty="0"/>
          </a:p>
          <a:p>
            <a:r>
              <a:rPr lang="en-GB" dirty="0"/>
              <a:t> </a:t>
            </a:r>
            <a:endParaRPr lang="en-CA" dirty="0"/>
          </a:p>
          <a:p>
            <a:r>
              <a:rPr lang="en-GB" dirty="0"/>
              <a:t>Seize me because I have fled and bring me back to my master, the highly estimable </a:t>
            </a:r>
            <a:r>
              <a:rPr lang="en-GB" dirty="0" err="1"/>
              <a:t>Cethegus</a:t>
            </a:r>
            <a:r>
              <a:rPr lang="en-GB" dirty="0"/>
              <a:t> in </a:t>
            </a:r>
            <a:r>
              <a:rPr lang="en-GB" dirty="0" smtClean="0"/>
              <a:t>the </a:t>
            </a:r>
            <a:r>
              <a:rPr lang="en-GB" dirty="0" err="1" smtClean="0"/>
              <a:t>Livian</a:t>
            </a:r>
            <a:r>
              <a:rPr lang="en-GB" dirty="0" smtClean="0"/>
              <a:t> </a:t>
            </a:r>
            <a:r>
              <a:rPr lang="en-GB" dirty="0"/>
              <a:t>market, third region of the city of Rome </a:t>
            </a:r>
            <a:endParaRPr lang="en-GB" dirty="0" smtClean="0"/>
          </a:p>
          <a:p>
            <a:endParaRPr lang="en-GB" dirty="0"/>
          </a:p>
          <a:p>
            <a:r>
              <a:rPr lang="en-GB" dirty="0" smtClean="0"/>
              <a:t>(</a:t>
            </a:r>
            <a:r>
              <a:rPr lang="en-GB" dirty="0"/>
              <a:t>CIL 6.41335, Rome)</a:t>
            </a:r>
            <a:endParaRPr lang="en-CA" dirty="0"/>
          </a:p>
        </p:txBody>
      </p:sp>
    </p:spTree>
    <p:extLst>
      <p:ext uri="{BB962C8B-B14F-4D97-AF65-F5344CB8AC3E}">
        <p14:creationId xmlns:p14="http://schemas.microsoft.com/office/powerpoint/2010/main" val="3264009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573</TotalTime>
  <Words>696</Words>
  <Application>Microsoft Macintosh PowerPoint</Application>
  <PresentationFormat>On-screen Show (4:3)</PresentationFormat>
  <Paragraphs>86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Siobhán McElduff</dc:creator>
  <cp:lastModifiedBy>Siobhán McElduff</cp:lastModifiedBy>
  <cp:revision>31</cp:revision>
  <dcterms:created xsi:type="dcterms:W3CDTF">2015-11-07T17:31:13Z</dcterms:created>
  <dcterms:modified xsi:type="dcterms:W3CDTF">2015-11-27T06:27:03Z</dcterms:modified>
</cp:coreProperties>
</file>