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64" r:id="rId3"/>
    <p:sldId id="276" r:id="rId4"/>
    <p:sldId id="266" r:id="rId5"/>
    <p:sldId id="265" r:id="rId6"/>
    <p:sldId id="267" r:id="rId7"/>
    <p:sldId id="278" r:id="rId8"/>
    <p:sldId id="274" r:id="rId9"/>
    <p:sldId id="280" r:id="rId10"/>
    <p:sldId id="281" r:id="rId11"/>
    <p:sldId id="273" r:id="rId12"/>
    <p:sldId id="272" r:id="rId13"/>
    <p:sldId id="271" r:id="rId14"/>
    <p:sldId id="269" r:id="rId15"/>
    <p:sldId id="277" r:id="rId16"/>
    <p:sldId id="282" r:id="rId17"/>
    <p:sldId id="283" r:id="rId18"/>
    <p:sldId id="28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136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42F9-48FD-B849-BD68-4727D1ACAC03}" type="datetimeFigureOut">
              <a:rPr lang="en-US" smtClean="0"/>
              <a:t>15-09-18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AC27-16D5-3348-BDA8-BF066FC37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18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42F9-48FD-B849-BD68-4727D1ACAC03}" type="datetimeFigureOut">
              <a:rPr lang="en-US" smtClean="0"/>
              <a:t>15-09-18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AC27-16D5-3348-BDA8-BF066FC37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6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42F9-48FD-B849-BD68-4727D1ACAC03}" type="datetimeFigureOut">
              <a:rPr lang="en-US" smtClean="0"/>
              <a:t>15-09-18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AC27-16D5-3348-BDA8-BF066FC37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30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42F9-48FD-B849-BD68-4727D1ACAC03}" type="datetimeFigureOut">
              <a:rPr lang="en-US" smtClean="0"/>
              <a:t>15-09-18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AC27-16D5-3348-BDA8-BF066FC37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96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42F9-48FD-B849-BD68-4727D1ACAC03}" type="datetimeFigureOut">
              <a:rPr lang="en-US" smtClean="0"/>
              <a:t>15-09-18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AC27-16D5-3348-BDA8-BF066FC37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845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42F9-48FD-B849-BD68-4727D1ACAC03}" type="datetimeFigureOut">
              <a:rPr lang="en-US" smtClean="0"/>
              <a:t>15-09-18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AC27-16D5-3348-BDA8-BF066FC37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98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42F9-48FD-B849-BD68-4727D1ACAC03}" type="datetimeFigureOut">
              <a:rPr lang="en-US" smtClean="0"/>
              <a:t>15-09-18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AC27-16D5-3348-BDA8-BF066FC37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99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42F9-48FD-B849-BD68-4727D1ACAC03}" type="datetimeFigureOut">
              <a:rPr lang="en-US" smtClean="0"/>
              <a:t>15-09-18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AC27-16D5-3348-BDA8-BF066FC37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77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42F9-48FD-B849-BD68-4727D1ACAC03}" type="datetimeFigureOut">
              <a:rPr lang="en-US" smtClean="0"/>
              <a:t>15-09-18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AC27-16D5-3348-BDA8-BF066FC37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01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42F9-48FD-B849-BD68-4727D1ACAC03}" type="datetimeFigureOut">
              <a:rPr lang="en-US" smtClean="0"/>
              <a:t>15-09-18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AC27-16D5-3348-BDA8-BF066FC37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89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42F9-48FD-B849-BD68-4727D1ACAC03}" type="datetimeFigureOut">
              <a:rPr lang="en-US" smtClean="0"/>
              <a:t>15-09-18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AC27-16D5-3348-BDA8-BF066FC37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59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C42F9-48FD-B849-BD68-4727D1ACAC03}" type="datetimeFigureOut">
              <a:rPr lang="en-US" smtClean="0"/>
              <a:t>15-09-18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5AC27-16D5-3348-BDA8-BF066FC37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83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hyperlink" Target="https://commons.wikimedia.org/wiki/Alexander_the_Great%23/media/File:MacedonEmpire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hyperlink" Target="http://www.unesco.org/csi/pub/source/alex5.htm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hyperlink" Target="http://www.stoa.org/projects/demos/article_scythian_archers?page=al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hyperlink" Target="http://www.perseus.tufts.edu/hopper/artifact?name=Baltimore,+Hopkins+AIA+B8&amp;object=Vase&amp;redirect=true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8533" y="1134533"/>
            <a:ext cx="53509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many slaves and how many each year?</a:t>
            </a:r>
          </a:p>
          <a:p>
            <a:endParaRPr lang="en-US" dirty="0"/>
          </a:p>
          <a:p>
            <a:r>
              <a:rPr lang="en-US" dirty="0" smtClean="0"/>
              <a:t>What type of slaves and at what period?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536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9734" y="596900"/>
            <a:ext cx="67437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Major source (Classical and Hellenistic Greece) V: piracy, kidnapping and brigandage</a:t>
            </a:r>
          </a:p>
          <a:p>
            <a:endParaRPr lang="en-US" dirty="0"/>
          </a:p>
          <a:p>
            <a:r>
              <a:rPr lang="en-US" dirty="0"/>
              <a:t>Major source (Classical and Hellenistic Greece) </a:t>
            </a:r>
            <a:r>
              <a:rPr lang="en-US" dirty="0" smtClean="0"/>
              <a:t>VI: Child exposure</a:t>
            </a:r>
          </a:p>
          <a:p>
            <a:endParaRPr lang="en-US" dirty="0"/>
          </a:p>
          <a:p>
            <a:r>
              <a:rPr lang="en-US" dirty="0" smtClean="0"/>
              <a:t>Major </a:t>
            </a:r>
            <a:r>
              <a:rPr lang="en-US" dirty="0"/>
              <a:t>source (Classical and Hellenistic Greece) </a:t>
            </a:r>
            <a:r>
              <a:rPr lang="en-US" dirty="0" smtClean="0"/>
              <a:t>VII: Birth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257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30729"/>
            <a:ext cx="8686800" cy="492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1778" y="6116425"/>
            <a:ext cx="718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Greek colonies and the enablement of the slave trade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947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33" y="552606"/>
            <a:ext cx="8158169" cy="5098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1778" y="6116425"/>
            <a:ext cx="789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North Black Sea Greek colonies and trade in Scythian slaves (cf. especially </a:t>
            </a:r>
            <a:r>
              <a:rPr lang="en-US" dirty="0" err="1" smtClean="0"/>
              <a:t>Tanais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03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057"/>
            <a:ext cx="9144000" cy="53100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5577" y="6133137"/>
            <a:ext cx="7519050" cy="36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Greece and the Persian Empire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538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880"/>
            <a:ext cx="9144000" cy="43934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8233" y="5247425"/>
            <a:ext cx="7769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empire of Alexander the Great (</a:t>
            </a:r>
            <a:r>
              <a:rPr lang="en-US" dirty="0" smtClean="0">
                <a:hlinkClick r:id="rId3"/>
              </a:rPr>
              <a:t>source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869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39" y="854873"/>
            <a:ext cx="6718300" cy="391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9376" y="5464675"/>
            <a:ext cx="6199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Trade routes in Hellenistic Greece and Rome (</a:t>
            </a:r>
            <a:r>
              <a:rPr lang="en-US" dirty="0" smtClean="0">
                <a:hlinkClick r:id="rId3"/>
              </a:rPr>
              <a:t>source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159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333" y="287867"/>
            <a:ext cx="6722534" cy="5092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6000" y="5909733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Transport: Phoenician merchant ship (based </a:t>
            </a:r>
            <a:r>
              <a:rPr lang="en-US" dirty="0"/>
              <a:t>on </a:t>
            </a:r>
            <a:r>
              <a:rPr lang="en-US" dirty="0" smtClean="0"/>
              <a:t>the Bronze Age </a:t>
            </a:r>
            <a:r>
              <a:rPr lang="en-US" dirty="0" err="1"/>
              <a:t>Uluburun</a:t>
            </a:r>
            <a:r>
              <a:rPr lang="en-US" dirty="0"/>
              <a:t> </a:t>
            </a:r>
            <a:r>
              <a:rPr lang="en-US" dirty="0" smtClean="0"/>
              <a:t>shipwreck)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839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86268"/>
            <a:ext cx="8161370" cy="543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6000" y="5909733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Transport: Phoenician merchant ship (based </a:t>
            </a:r>
            <a:r>
              <a:rPr lang="en-US" dirty="0"/>
              <a:t>on </a:t>
            </a:r>
            <a:r>
              <a:rPr lang="en-US" dirty="0" smtClean="0"/>
              <a:t>the Bronze Age </a:t>
            </a:r>
            <a:r>
              <a:rPr lang="en-US" dirty="0" err="1"/>
              <a:t>Uluburun</a:t>
            </a:r>
            <a:r>
              <a:rPr lang="en-US" dirty="0"/>
              <a:t> </a:t>
            </a:r>
            <a:r>
              <a:rPr lang="en-US" dirty="0" smtClean="0"/>
              <a:t>shipwreck)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47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799" y="204192"/>
            <a:ext cx="7645746" cy="57394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6214533"/>
            <a:ext cx="830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Replica of a Greek merchant ship (c. 300s BCE; based on </a:t>
            </a:r>
            <a:r>
              <a:rPr lang="en-US" dirty="0" err="1" smtClean="0"/>
              <a:t>Kyrenia</a:t>
            </a:r>
            <a:r>
              <a:rPr lang="en-US" dirty="0" smtClean="0"/>
              <a:t> shipwreck)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516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30729"/>
            <a:ext cx="8686800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57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4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92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057"/>
            <a:ext cx="9144000" cy="53100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5577" y="6133137"/>
            <a:ext cx="7519050" cy="36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Greece and the Persian Empire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619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83854" y="2540155"/>
            <a:ext cx="1871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Major source (Classical Greece) I: Thrace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847" y="1179693"/>
            <a:ext cx="4803040" cy="480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592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946" y="284096"/>
            <a:ext cx="5827640" cy="51199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8741" y="5922152"/>
            <a:ext cx="7034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Major source (Classical Greece) II: Scythia</a:t>
            </a:r>
          </a:p>
          <a:p>
            <a:r>
              <a:rPr lang="en-US" dirty="0" smtClean="0"/>
              <a:t>(For Scythians as the Athenian police force see </a:t>
            </a:r>
            <a:r>
              <a:rPr lang="en-US" dirty="0" smtClean="0">
                <a:hlinkClick r:id="rId3"/>
              </a:rPr>
              <a:t>here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6964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9204"/>
            <a:ext cx="9144000" cy="39529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069" y="5163867"/>
            <a:ext cx="7234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 of slaves (Classical Greece) III: Phrygia – cf. the name ‘Manes’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828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75" y="762000"/>
            <a:ext cx="3606800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63335" y="1537462"/>
            <a:ext cx="19883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Scythian archer on an Attic red-figure </a:t>
            </a:r>
            <a:r>
              <a:rPr lang="en-US" dirty="0" err="1"/>
              <a:t>k</a:t>
            </a:r>
            <a:r>
              <a:rPr lang="en-US" dirty="0" err="1" smtClean="0"/>
              <a:t>ylix</a:t>
            </a:r>
            <a:r>
              <a:rPr lang="en-US" dirty="0" smtClean="0"/>
              <a:t> (590-490 BCE)</a:t>
            </a:r>
          </a:p>
          <a:p>
            <a:endParaRPr lang="en-US" dirty="0"/>
          </a:p>
          <a:p>
            <a:r>
              <a:rPr lang="en-US" dirty="0" smtClean="0"/>
              <a:t>(more information on the </a:t>
            </a:r>
            <a:r>
              <a:rPr lang="en-US" dirty="0" err="1" smtClean="0"/>
              <a:t>kylix</a:t>
            </a:r>
            <a:r>
              <a:rPr lang="en-US" dirty="0" smtClean="0"/>
              <a:t> can be found </a:t>
            </a:r>
            <a:r>
              <a:rPr lang="en-US" dirty="0" smtClean="0">
                <a:hlinkClick r:id="rId3"/>
              </a:rPr>
              <a:t>here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775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666" y="274908"/>
            <a:ext cx="6871709" cy="55574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852" y="6233406"/>
            <a:ext cx="720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Major source (?) IV: enslavements in war in Greece (Melos  in 416 BCE)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743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</TotalTime>
  <Words>246</Words>
  <Application>Microsoft Macintosh PowerPoint</Application>
  <PresentationFormat>On-screen Show (4:3)</PresentationFormat>
  <Paragraphs>25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Siobhán McElduff</dc:creator>
  <cp:lastModifiedBy>Siobhán McElduff</cp:lastModifiedBy>
  <cp:revision>41</cp:revision>
  <dcterms:created xsi:type="dcterms:W3CDTF">2015-09-07T00:54:57Z</dcterms:created>
  <dcterms:modified xsi:type="dcterms:W3CDTF">2015-09-19T03:08:23Z</dcterms:modified>
</cp:coreProperties>
</file>