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6" r:id="rId3"/>
    <p:sldId id="264" r:id="rId4"/>
    <p:sldId id="267" r:id="rId5"/>
    <p:sldId id="275" r:id="rId6"/>
    <p:sldId id="270" r:id="rId7"/>
    <p:sldId id="269" r:id="rId8"/>
    <p:sldId id="277" r:id="rId9"/>
    <p:sldId id="278" r:id="rId10"/>
    <p:sldId id="257" r:id="rId11"/>
    <p:sldId id="259" r:id="rId12"/>
    <p:sldId id="272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440" y="-6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42F9-48FD-B849-BD68-4727D1ACAC03}" type="datetimeFigureOut">
              <a:rPr lang="en-US" smtClean="0"/>
              <a:t>15-09-23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27-16D5-3348-BDA8-BF066FC37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1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42F9-48FD-B849-BD68-4727D1ACAC03}" type="datetimeFigureOut">
              <a:rPr lang="en-US" smtClean="0"/>
              <a:t>15-09-23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27-16D5-3348-BDA8-BF066FC37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6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42F9-48FD-B849-BD68-4727D1ACAC03}" type="datetimeFigureOut">
              <a:rPr lang="en-US" smtClean="0"/>
              <a:t>15-09-23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27-16D5-3348-BDA8-BF066FC37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3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42F9-48FD-B849-BD68-4727D1ACAC03}" type="datetimeFigureOut">
              <a:rPr lang="en-US" smtClean="0"/>
              <a:t>15-09-23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27-16D5-3348-BDA8-BF066FC37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9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42F9-48FD-B849-BD68-4727D1ACAC03}" type="datetimeFigureOut">
              <a:rPr lang="en-US" smtClean="0"/>
              <a:t>15-09-23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27-16D5-3348-BDA8-BF066FC37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4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42F9-48FD-B849-BD68-4727D1ACAC03}" type="datetimeFigureOut">
              <a:rPr lang="en-US" smtClean="0"/>
              <a:t>15-09-23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27-16D5-3348-BDA8-BF066FC37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98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42F9-48FD-B849-BD68-4727D1ACAC03}" type="datetimeFigureOut">
              <a:rPr lang="en-US" smtClean="0"/>
              <a:t>15-09-23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27-16D5-3348-BDA8-BF066FC37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99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42F9-48FD-B849-BD68-4727D1ACAC03}" type="datetimeFigureOut">
              <a:rPr lang="en-US" smtClean="0"/>
              <a:t>15-09-23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27-16D5-3348-BDA8-BF066FC37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77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42F9-48FD-B849-BD68-4727D1ACAC03}" type="datetimeFigureOut">
              <a:rPr lang="en-US" smtClean="0"/>
              <a:t>15-09-23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27-16D5-3348-BDA8-BF066FC37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0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42F9-48FD-B849-BD68-4727D1ACAC03}" type="datetimeFigureOut">
              <a:rPr lang="en-US" smtClean="0"/>
              <a:t>15-09-23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27-16D5-3348-BDA8-BF066FC37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8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42F9-48FD-B849-BD68-4727D1ACAC03}" type="datetimeFigureOut">
              <a:rPr lang="en-US" smtClean="0"/>
              <a:t>15-09-23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27-16D5-3348-BDA8-BF066FC37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5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C42F9-48FD-B849-BD68-4727D1ACAC03}" type="datetimeFigureOut">
              <a:rPr lang="en-US" smtClean="0"/>
              <a:t>15-09-23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5AC27-16D5-3348-BDA8-BF066FC37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8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hyperlink" Target="http://www.ostia-antica.org/index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commons.wikimedia.org/wiki/Category:Maps_of_Ancient_Epirus%23/media/File:Greece_(ancient)_Epirus.svg" TargetMode="Externa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hyperlink" Target="https://commons.wikimedia.org/wiki/File:Voies-romaines_Empire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8533" y="1134533"/>
            <a:ext cx="63669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many slaves and how many each year?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Sources of Roman slaves (hey! They’re the same as the Greeks!)</a:t>
            </a:r>
          </a:p>
          <a:p>
            <a:endParaRPr lang="en-US" dirty="0"/>
          </a:p>
          <a:p>
            <a:r>
              <a:rPr lang="en-US" dirty="0" smtClean="0"/>
              <a:t>Warfare</a:t>
            </a:r>
          </a:p>
          <a:p>
            <a:r>
              <a:rPr lang="en-US" dirty="0" smtClean="0"/>
              <a:t>Kidnapping/Piracy/Brigandage</a:t>
            </a:r>
          </a:p>
          <a:p>
            <a:r>
              <a:rPr lang="en-US" dirty="0" smtClean="0"/>
              <a:t>Trade</a:t>
            </a:r>
          </a:p>
          <a:p>
            <a:r>
              <a:rPr lang="en-US" dirty="0" smtClean="0"/>
              <a:t>Exposure</a:t>
            </a:r>
          </a:p>
          <a:p>
            <a:r>
              <a:rPr lang="en-US" dirty="0" smtClean="0"/>
              <a:t>Birth</a:t>
            </a:r>
          </a:p>
          <a:p>
            <a:r>
              <a:rPr lang="en-US" dirty="0" smtClean="0"/>
              <a:t>Self</a:t>
            </a:r>
            <a:r>
              <a:rPr lang="en-US" smtClean="0"/>
              <a:t>-enslavement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18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8426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2667" y="6112933"/>
            <a:ext cx="736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Importation of slaves: trade routes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519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17" y="552824"/>
            <a:ext cx="8120530" cy="48723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1295" y="5808241"/>
            <a:ext cx="7306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Importation of slaves: Asian trade routes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635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254000"/>
            <a:ext cx="6350000" cy="553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733" y="6062133"/>
            <a:ext cx="7425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Ostia: Rome’s port (mosaic of ships and </a:t>
            </a:r>
            <a:r>
              <a:rPr lang="en-US" dirty="0" err="1" smtClean="0"/>
              <a:t>habour</a:t>
            </a:r>
            <a:r>
              <a:rPr lang="en-US" dirty="0" smtClean="0"/>
              <a:t> tower from Ostia (for more information on the site see </a:t>
            </a:r>
            <a:r>
              <a:rPr lang="en-US" dirty="0" smtClean="0">
                <a:hlinkClick r:id="rId3"/>
              </a:rPr>
              <a:t>here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583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812800"/>
            <a:ext cx="65701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Birth: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Gender balance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Reproductive rates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Child mortality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Expense vs. exposure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Slave resistance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How typical is US slavery?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25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1733" y="1354667"/>
            <a:ext cx="67902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Reported enslavements through war 297-167 BCE</a:t>
            </a:r>
          </a:p>
          <a:p>
            <a:endParaRPr lang="en-US" dirty="0"/>
          </a:p>
          <a:p>
            <a:r>
              <a:rPr lang="en-US" dirty="0" smtClean="0"/>
              <a:t>Third Samnite War (297-293) 	58.000-77,000</a:t>
            </a:r>
          </a:p>
          <a:p>
            <a:r>
              <a:rPr lang="en-US" dirty="0" smtClean="0"/>
              <a:t>First Punic War (264-241)		107,000-133,000</a:t>
            </a:r>
          </a:p>
          <a:p>
            <a:r>
              <a:rPr lang="en-US" dirty="0" smtClean="0"/>
              <a:t>Gallic War (225-222)			32,000</a:t>
            </a:r>
          </a:p>
          <a:p>
            <a:r>
              <a:rPr lang="en-US" dirty="0" smtClean="0"/>
              <a:t>Second  Punic War (218-202)		172,000-186,000</a:t>
            </a:r>
          </a:p>
          <a:p>
            <a:r>
              <a:rPr lang="en-US" dirty="0" smtClean="0"/>
              <a:t>Sack of Epirus (167)				150,000</a:t>
            </a:r>
          </a:p>
          <a:p>
            <a:r>
              <a:rPr lang="en-US" dirty="0" smtClean="0"/>
              <a:t>Other wars (201-168)			153,000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619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9499" y="6125633"/>
            <a:ext cx="677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Enslavement through War: Epirus 167 BCE (Image </a:t>
            </a:r>
            <a:r>
              <a:rPr lang="en-US" dirty="0" smtClean="0">
                <a:hlinkClick r:id="rId2"/>
              </a:rPr>
              <a:t>source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423" y="254000"/>
            <a:ext cx="5565913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4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99" y="292563"/>
            <a:ext cx="7857067" cy="5378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3599" y="6079067"/>
            <a:ext cx="6824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Enslavement through piracy: Cilicia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652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76" y="0"/>
            <a:ext cx="56007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98235" y="1658471"/>
            <a:ext cx="17481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Slavery through kidnapping: Roman </a:t>
            </a:r>
            <a:r>
              <a:rPr lang="en-US" dirty="0" err="1" smtClean="0"/>
              <a:t>Ergastulum</a:t>
            </a:r>
            <a:r>
              <a:rPr lang="en-US" dirty="0" smtClean="0"/>
              <a:t> in </a:t>
            </a:r>
            <a:r>
              <a:rPr lang="en-US" dirty="0" err="1" smtClean="0"/>
              <a:t>Astorga</a:t>
            </a:r>
            <a:r>
              <a:rPr lang="en-US" dirty="0" smtClean="0"/>
              <a:t>, Spain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146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32" y="330294"/>
            <a:ext cx="7907867" cy="55794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400" y="6333067"/>
            <a:ext cx="7230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Trading in slaves: marks (urban </a:t>
            </a:r>
            <a:r>
              <a:rPr lang="en-US" dirty="0" err="1" smtClean="0"/>
              <a:t>centres</a:t>
            </a:r>
            <a:r>
              <a:rPr lang="en-US" dirty="0" smtClean="0"/>
              <a:t> in the Roman Empire)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59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65" y="0"/>
            <a:ext cx="8466667" cy="58373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3467" y="6248400"/>
            <a:ext cx="6688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Trading in slaves: Imperial fleets and some major 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53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36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266"/>
            <a:ext cx="9144000" cy="59382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5067" y="6451600"/>
            <a:ext cx="684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road routes within the Roman empire (image</a:t>
            </a:r>
            <a:r>
              <a:rPr lang="en-US" dirty="0" smtClean="0">
                <a:hlinkClick r:id="rId3"/>
              </a:rPr>
              <a:t> source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158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2270</TotalTime>
  <Words>168</Words>
  <Application>Microsoft Macintosh PowerPoint</Application>
  <PresentationFormat>On-screen Show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Siobhán McElduff</dc:creator>
  <cp:lastModifiedBy>Siobhán McElduff</cp:lastModifiedBy>
  <cp:revision>41</cp:revision>
  <dcterms:created xsi:type="dcterms:W3CDTF">2015-09-07T00:54:57Z</dcterms:created>
  <dcterms:modified xsi:type="dcterms:W3CDTF">2015-09-23T15:31:14Z</dcterms:modified>
</cp:coreProperties>
</file>