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D06C-60CE-6146-9C7A-06F1CA0D7830}" type="datetimeFigureOut">
              <a:rPr lang="en-US" smtClean="0"/>
              <a:t>15-10-06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BC5B-26C4-F946-8C73-4C9FBE115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718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D06C-60CE-6146-9C7A-06F1CA0D7830}" type="datetimeFigureOut">
              <a:rPr lang="en-US" smtClean="0"/>
              <a:t>15-10-06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BC5B-26C4-F946-8C73-4C9FBE115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5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D06C-60CE-6146-9C7A-06F1CA0D7830}" type="datetimeFigureOut">
              <a:rPr lang="en-US" smtClean="0"/>
              <a:t>15-10-06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BC5B-26C4-F946-8C73-4C9FBE115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757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D06C-60CE-6146-9C7A-06F1CA0D7830}" type="datetimeFigureOut">
              <a:rPr lang="en-US" smtClean="0"/>
              <a:t>15-10-06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BC5B-26C4-F946-8C73-4C9FBE115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03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D06C-60CE-6146-9C7A-06F1CA0D7830}" type="datetimeFigureOut">
              <a:rPr lang="en-US" smtClean="0"/>
              <a:t>15-10-06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BC5B-26C4-F946-8C73-4C9FBE115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5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D06C-60CE-6146-9C7A-06F1CA0D7830}" type="datetimeFigureOut">
              <a:rPr lang="en-US" smtClean="0"/>
              <a:t>15-10-06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BC5B-26C4-F946-8C73-4C9FBE115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5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D06C-60CE-6146-9C7A-06F1CA0D7830}" type="datetimeFigureOut">
              <a:rPr lang="en-US" smtClean="0"/>
              <a:t>15-10-06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BC5B-26C4-F946-8C73-4C9FBE115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7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D06C-60CE-6146-9C7A-06F1CA0D7830}" type="datetimeFigureOut">
              <a:rPr lang="en-US" smtClean="0"/>
              <a:t>15-10-06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BC5B-26C4-F946-8C73-4C9FBE115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37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D06C-60CE-6146-9C7A-06F1CA0D7830}" type="datetimeFigureOut">
              <a:rPr lang="en-US" smtClean="0"/>
              <a:t>15-10-06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BC5B-26C4-F946-8C73-4C9FBE115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96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D06C-60CE-6146-9C7A-06F1CA0D7830}" type="datetimeFigureOut">
              <a:rPr lang="en-US" smtClean="0"/>
              <a:t>15-10-06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BC5B-26C4-F946-8C73-4C9FBE115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1D06C-60CE-6146-9C7A-06F1CA0D7830}" type="datetimeFigureOut">
              <a:rPr lang="en-US" smtClean="0"/>
              <a:t>15-10-06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9BC5B-26C4-F946-8C73-4C9FBE115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4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1D06C-60CE-6146-9C7A-06F1CA0D7830}" type="datetimeFigureOut">
              <a:rPr lang="en-US" smtClean="0"/>
              <a:t>15-10-06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9BC5B-26C4-F946-8C73-4C9FBE115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45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6500" y="793750"/>
            <a:ext cx="6064250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Roman laws and law codes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Twelve Tables (450s BCE)</a:t>
            </a:r>
          </a:p>
          <a:p>
            <a:endParaRPr lang="en-US" dirty="0"/>
          </a:p>
          <a:p>
            <a:r>
              <a:rPr lang="en-US" dirty="0" smtClean="0"/>
              <a:t>Body of laws produced during the Republic </a:t>
            </a:r>
          </a:p>
          <a:p>
            <a:endParaRPr lang="en-US" dirty="0"/>
          </a:p>
          <a:p>
            <a:r>
              <a:rPr lang="en-US" dirty="0" smtClean="0"/>
              <a:t>Various edicts by Praetors and Aediles </a:t>
            </a:r>
          </a:p>
          <a:p>
            <a:endParaRPr lang="en-US" dirty="0"/>
          </a:p>
          <a:p>
            <a:r>
              <a:rPr lang="en-US" dirty="0" smtClean="0"/>
              <a:t>Body of laws produced during the Empire (especially by Augustus: Julian</a:t>
            </a:r>
            <a:r>
              <a:rPr lang="en-US" smtClean="0"/>
              <a:t>, Flavian </a:t>
            </a:r>
            <a:r>
              <a:rPr lang="en-US" dirty="0" smtClean="0"/>
              <a:t>laws)</a:t>
            </a:r>
          </a:p>
          <a:p>
            <a:endParaRPr lang="en-US" dirty="0"/>
          </a:p>
          <a:p>
            <a:r>
              <a:rPr lang="en-US" i="1" dirty="0" smtClean="0"/>
              <a:t>Institutes</a:t>
            </a:r>
            <a:r>
              <a:rPr lang="en-US" dirty="0" smtClean="0"/>
              <a:t> of Gaius (2</a:t>
            </a:r>
            <a:r>
              <a:rPr lang="en-US" baseline="30000" dirty="0" smtClean="0"/>
              <a:t>nd</a:t>
            </a:r>
            <a:r>
              <a:rPr lang="en-US" dirty="0" smtClean="0"/>
              <a:t> century CE;</a:t>
            </a:r>
            <a:r>
              <a:rPr lang="en-US" dirty="0"/>
              <a:t> </a:t>
            </a:r>
            <a:r>
              <a:rPr lang="en-US" dirty="0" smtClean="0"/>
              <a:t>c. 170)</a:t>
            </a:r>
          </a:p>
          <a:p>
            <a:endParaRPr lang="en-US" dirty="0"/>
          </a:p>
          <a:p>
            <a:r>
              <a:rPr lang="en-US" i="1" dirty="0" smtClean="0"/>
              <a:t>Digest</a:t>
            </a:r>
            <a:r>
              <a:rPr lang="en-US" dirty="0" smtClean="0"/>
              <a:t> (of Justinian) 533 CE</a:t>
            </a:r>
          </a:p>
          <a:p>
            <a:r>
              <a:rPr lang="en-US" dirty="0"/>
              <a:t>	</a:t>
            </a:r>
            <a:r>
              <a:rPr lang="en-GB" dirty="0" err="1" smtClean="0"/>
              <a:t>Tribonianus</a:t>
            </a:r>
            <a:r>
              <a:rPr lang="en-US" dirty="0" smtClean="0"/>
              <a:t> and the body of 16 men</a:t>
            </a:r>
          </a:p>
          <a:p>
            <a:r>
              <a:rPr lang="en-US" dirty="0"/>
              <a:t>	</a:t>
            </a:r>
            <a:r>
              <a:rPr lang="en-US" dirty="0" smtClean="0"/>
              <a:t>50 books</a:t>
            </a:r>
          </a:p>
          <a:p>
            <a:pPr marL="0" lvl="1"/>
            <a:r>
              <a:rPr lang="en-US" dirty="0"/>
              <a:t>	</a:t>
            </a:r>
            <a:r>
              <a:rPr lang="en-US" dirty="0" smtClean="0"/>
              <a:t>Cites: </a:t>
            </a:r>
            <a:r>
              <a:rPr lang="en-GB" dirty="0" smtClean="0"/>
              <a:t>Ulpian; Paulus</a:t>
            </a:r>
            <a:r>
              <a:rPr lang="en-GB" dirty="0"/>
              <a:t>, </a:t>
            </a:r>
            <a:r>
              <a:rPr lang="en-GB" dirty="0" err="1"/>
              <a:t>Papinian</a:t>
            </a:r>
            <a:r>
              <a:rPr lang="en-GB" dirty="0"/>
              <a:t>, </a:t>
            </a:r>
            <a:r>
              <a:rPr lang="en-GB" dirty="0" err="1"/>
              <a:t>Julianus</a:t>
            </a:r>
            <a:r>
              <a:rPr lang="en-GB" dirty="0"/>
              <a:t>, Pomponius, </a:t>
            </a:r>
            <a:r>
              <a:rPr lang="en-GB" dirty="0" smtClean="0"/>
              <a:t>	Q</a:t>
            </a:r>
            <a:r>
              <a:rPr lang="en-GB" dirty="0"/>
              <a:t>. </a:t>
            </a:r>
            <a:r>
              <a:rPr lang="en-GB" dirty="0" err="1"/>
              <a:t>Cervidius</a:t>
            </a:r>
            <a:r>
              <a:rPr lang="en-GB" dirty="0"/>
              <a:t> Scaevola, and </a:t>
            </a:r>
            <a:r>
              <a:rPr lang="en-GB" dirty="0" smtClean="0"/>
              <a:t>Gaius. </a:t>
            </a:r>
            <a:endParaRPr lang="en-CA" dirty="0"/>
          </a:p>
          <a:p>
            <a:endParaRPr lang="en-US" dirty="0"/>
          </a:p>
          <a:p>
            <a:r>
              <a:rPr lang="en-US" i="1" dirty="0" smtClean="0"/>
              <a:t>Institutes</a:t>
            </a:r>
            <a:r>
              <a:rPr lang="en-US" dirty="0" smtClean="0"/>
              <a:t> (of Justinian) 533 CE</a:t>
            </a:r>
          </a:p>
          <a:p>
            <a:r>
              <a:rPr lang="en-US" dirty="0"/>
              <a:t>	</a:t>
            </a:r>
            <a:r>
              <a:rPr lang="en-GB" dirty="0" err="1"/>
              <a:t>Tribonianus</a:t>
            </a:r>
            <a:r>
              <a:rPr lang="en-CA" dirty="0"/>
              <a:t> </a:t>
            </a:r>
            <a:r>
              <a:rPr lang="en-CA" dirty="0" smtClean="0"/>
              <a:t>+ 2 other</a:t>
            </a:r>
            <a:r>
              <a:rPr lang="en-US" dirty="0"/>
              <a:t>s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661380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9999" y="968375"/>
            <a:ext cx="68421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Slavery is not natural, but it is the common law of all nations</a:t>
            </a:r>
          </a:p>
          <a:p>
            <a:endParaRPr lang="en-US" dirty="0"/>
          </a:p>
          <a:p>
            <a:r>
              <a:rPr lang="en-US" dirty="0" smtClean="0"/>
              <a:t>Reading 1:  “Slavery is an institution of the </a:t>
            </a:r>
            <a:r>
              <a:rPr lang="en-US" i="1" dirty="0" err="1" smtClean="0"/>
              <a:t>ius</a:t>
            </a:r>
            <a:r>
              <a:rPr lang="en-US" i="1" dirty="0" smtClean="0"/>
              <a:t> </a:t>
            </a:r>
            <a:r>
              <a:rPr lang="en-US" i="1" dirty="0" err="1" smtClean="0"/>
              <a:t>gentium</a:t>
            </a:r>
            <a:r>
              <a:rPr lang="en-US" i="1" dirty="0" smtClean="0"/>
              <a:t>, </a:t>
            </a:r>
            <a:r>
              <a:rPr lang="en-US" dirty="0" smtClean="0"/>
              <a:t>by which a person is put into the </a:t>
            </a:r>
            <a:r>
              <a:rPr lang="en-US" i="1" dirty="0" smtClean="0"/>
              <a:t>dominium </a:t>
            </a:r>
            <a:r>
              <a:rPr lang="en-US" dirty="0" smtClean="0"/>
              <a:t>of someone, contrary to the natural order”</a:t>
            </a:r>
          </a:p>
          <a:p>
            <a:endParaRPr lang="en-US" dirty="0"/>
          </a:p>
          <a:p>
            <a:r>
              <a:rPr lang="en-US" dirty="0" smtClean="0"/>
              <a:t>							</a:t>
            </a:r>
            <a:r>
              <a:rPr lang="en-US" i="1" dirty="0" smtClean="0"/>
              <a:t>Digest</a:t>
            </a:r>
            <a:r>
              <a:rPr lang="en-US" dirty="0" smtClean="0"/>
              <a:t> 1.5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33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3125" y="1016000"/>
            <a:ext cx="63341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slave as </a:t>
            </a:r>
            <a:r>
              <a:rPr lang="en-US" i="1" dirty="0" smtClean="0"/>
              <a:t>res </a:t>
            </a:r>
            <a:r>
              <a:rPr lang="en-US" dirty="0" smtClean="0"/>
              <a:t>(</a:t>
            </a:r>
            <a:r>
              <a:rPr lang="en-US" dirty="0" err="1" smtClean="0"/>
              <a:t>mancipati</a:t>
            </a:r>
            <a:r>
              <a:rPr lang="en-US" dirty="0" smtClean="0"/>
              <a:t>)</a:t>
            </a:r>
            <a:r>
              <a:rPr lang="en-US" i="1" dirty="0" smtClean="0"/>
              <a:t>:</a:t>
            </a:r>
          </a:p>
          <a:p>
            <a:endParaRPr lang="en-US" i="1" dirty="0"/>
          </a:p>
          <a:p>
            <a:r>
              <a:rPr lang="en-US" i="1" dirty="0" smtClean="0"/>
              <a:t>Res </a:t>
            </a:r>
            <a:r>
              <a:rPr lang="en-US" dirty="0" smtClean="0"/>
              <a:t>are </a:t>
            </a:r>
            <a:r>
              <a:rPr lang="en-US" dirty="0"/>
              <a:t>either </a:t>
            </a:r>
            <a:r>
              <a:rPr lang="en-US" i="1" dirty="0" smtClean="0"/>
              <a:t>res </a:t>
            </a:r>
            <a:r>
              <a:rPr lang="en-US" i="1" dirty="0" err="1" smtClean="0"/>
              <a:t>mancipi</a:t>
            </a:r>
            <a:r>
              <a:rPr lang="en-US" i="1" dirty="0" smtClean="0"/>
              <a:t> </a:t>
            </a:r>
            <a:r>
              <a:rPr lang="en-US" dirty="0" smtClean="0"/>
              <a:t>or not </a:t>
            </a:r>
            <a:r>
              <a:rPr lang="en-US" i="1" dirty="0" smtClean="0"/>
              <a:t>res </a:t>
            </a:r>
            <a:r>
              <a:rPr lang="en-US" i="1" dirty="0" err="1" smtClean="0"/>
              <a:t>mancipi</a:t>
            </a:r>
            <a:r>
              <a:rPr lang="en-US" dirty="0" smtClean="0"/>
              <a:t>. </a:t>
            </a:r>
            <a:r>
              <a:rPr lang="en-US" dirty="0"/>
              <a:t>Those </a:t>
            </a:r>
            <a:r>
              <a:rPr lang="en-US" dirty="0" smtClean="0"/>
              <a:t>who are sold by </a:t>
            </a:r>
            <a:r>
              <a:rPr lang="en-US" i="1" dirty="0" err="1" smtClean="0"/>
              <a:t>mancipatio</a:t>
            </a:r>
            <a:r>
              <a:rPr lang="en-US" dirty="0" smtClean="0"/>
              <a:t> </a:t>
            </a:r>
            <a:r>
              <a:rPr lang="en-US" dirty="0"/>
              <a:t>are lands and houses in Italy, slaves, domestic animals and rustic servitudes; but servitudes attached to urban estates are not thus </a:t>
            </a:r>
            <a:r>
              <a:rPr lang="en-US" dirty="0" smtClean="0"/>
              <a:t>sold in this way.</a:t>
            </a:r>
          </a:p>
          <a:p>
            <a:endParaRPr lang="en-US" dirty="0"/>
          </a:p>
          <a:p>
            <a:r>
              <a:rPr lang="en-US" dirty="0" smtClean="0"/>
              <a:t>					Gaius, </a:t>
            </a:r>
            <a:r>
              <a:rPr lang="en-US" i="1" dirty="0" smtClean="0"/>
              <a:t>Institutes </a:t>
            </a:r>
            <a:r>
              <a:rPr lang="en-US" dirty="0" smtClean="0"/>
              <a:t>2.14a</a:t>
            </a:r>
          </a:p>
          <a:p>
            <a:endParaRPr lang="en-US" i="1" dirty="0"/>
          </a:p>
          <a:p>
            <a:r>
              <a:rPr lang="en-US" dirty="0" smtClean="0"/>
              <a:t>Servitudes ≠ slaves.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i="1" dirty="0" smtClean="0"/>
          </a:p>
          <a:p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418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2052</TotalTime>
  <Words>158</Words>
  <Application>Microsoft Macintosh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Siobhán McElduff</dc:creator>
  <cp:lastModifiedBy>Siobhán McElduff</cp:lastModifiedBy>
  <cp:revision>17</cp:revision>
  <dcterms:created xsi:type="dcterms:W3CDTF">2015-10-05T05:51:34Z</dcterms:created>
  <dcterms:modified xsi:type="dcterms:W3CDTF">2015-10-07T01:39:45Z</dcterms:modified>
</cp:coreProperties>
</file>