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9" r:id="rId3"/>
    <p:sldId id="258" r:id="rId4"/>
    <p:sldId id="264" r:id="rId5"/>
    <p:sldId id="261" r:id="rId6"/>
    <p:sldId id="263" r:id="rId7"/>
    <p:sldId id="262" r:id="rId8"/>
    <p:sldId id="266" r:id="rId9"/>
    <p:sldId id="267" r:id="rId10"/>
    <p:sldId id="268" r:id="rId11"/>
    <p:sldId id="25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0925-C1C2-B847-B85D-ABE03F4634B1}" type="datetimeFigureOut">
              <a:rPr lang="en-US" smtClean="0"/>
              <a:t>15-10-03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3C21-45F7-534D-AD63-A8A5AD8F4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0925-C1C2-B847-B85D-ABE03F4634B1}" type="datetimeFigureOut">
              <a:rPr lang="en-US" smtClean="0"/>
              <a:t>15-10-03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3C21-45F7-534D-AD63-A8A5AD8F4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4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0925-C1C2-B847-B85D-ABE03F4634B1}" type="datetimeFigureOut">
              <a:rPr lang="en-US" smtClean="0"/>
              <a:t>15-10-03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3C21-45F7-534D-AD63-A8A5AD8F4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0925-C1C2-B847-B85D-ABE03F4634B1}" type="datetimeFigureOut">
              <a:rPr lang="en-US" smtClean="0"/>
              <a:t>15-10-03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3C21-45F7-534D-AD63-A8A5AD8F4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2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0925-C1C2-B847-B85D-ABE03F4634B1}" type="datetimeFigureOut">
              <a:rPr lang="en-US" smtClean="0"/>
              <a:t>15-10-03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3C21-45F7-534D-AD63-A8A5AD8F4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8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0925-C1C2-B847-B85D-ABE03F4634B1}" type="datetimeFigureOut">
              <a:rPr lang="en-US" smtClean="0"/>
              <a:t>15-10-03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3C21-45F7-534D-AD63-A8A5AD8F4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0925-C1C2-B847-B85D-ABE03F4634B1}" type="datetimeFigureOut">
              <a:rPr lang="en-US" smtClean="0"/>
              <a:t>15-10-03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3C21-45F7-534D-AD63-A8A5AD8F4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2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0925-C1C2-B847-B85D-ABE03F4634B1}" type="datetimeFigureOut">
              <a:rPr lang="en-US" smtClean="0"/>
              <a:t>15-10-03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3C21-45F7-534D-AD63-A8A5AD8F4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9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0925-C1C2-B847-B85D-ABE03F4634B1}" type="datetimeFigureOut">
              <a:rPr lang="en-US" smtClean="0"/>
              <a:t>15-10-03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3C21-45F7-534D-AD63-A8A5AD8F4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9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0925-C1C2-B847-B85D-ABE03F4634B1}" type="datetimeFigureOut">
              <a:rPr lang="en-US" smtClean="0"/>
              <a:t>15-10-03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3C21-45F7-534D-AD63-A8A5AD8F4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0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0925-C1C2-B847-B85D-ABE03F4634B1}" type="datetimeFigureOut">
              <a:rPr lang="en-US" smtClean="0"/>
              <a:t>15-10-03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3C21-45F7-534D-AD63-A8A5AD8F4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1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50925-C1C2-B847-B85D-ABE03F4634B1}" type="datetimeFigureOut">
              <a:rPr lang="en-US" smtClean="0"/>
              <a:t>15-10-03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D3C21-45F7-534D-AD63-A8A5AD8F4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4706" y="791882"/>
            <a:ext cx="63201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Slaves and Greek law</a:t>
            </a:r>
          </a:p>
          <a:p>
            <a:endParaRPr lang="en-US" dirty="0"/>
          </a:p>
          <a:p>
            <a:r>
              <a:rPr lang="en-US" dirty="0" smtClean="0"/>
              <a:t>Multiple city-states (</a:t>
            </a:r>
            <a:r>
              <a:rPr lang="en-US" i="1" dirty="0" smtClean="0"/>
              <a:t>poleis</a:t>
            </a:r>
            <a:r>
              <a:rPr lang="en-US" dirty="0" smtClean="0"/>
              <a:t>) = multiple legal systems</a:t>
            </a:r>
          </a:p>
          <a:p>
            <a:endParaRPr lang="en-US" dirty="0"/>
          </a:p>
          <a:p>
            <a:r>
              <a:rPr lang="en-US" dirty="0" err="1" smtClean="0"/>
              <a:t>Gortyn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serfs or slaves? </a:t>
            </a:r>
          </a:p>
          <a:p>
            <a:r>
              <a:rPr lang="en-US" dirty="0"/>
              <a:t>	</a:t>
            </a:r>
            <a:r>
              <a:rPr lang="en-US" dirty="0" smtClean="0"/>
              <a:t>two terms: </a:t>
            </a:r>
            <a:r>
              <a:rPr lang="en-GB" i="1" dirty="0" err="1" smtClean="0"/>
              <a:t>dolos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i="1" dirty="0" err="1"/>
              <a:t>woikeus</a:t>
            </a:r>
            <a:r>
              <a:rPr lang="en-CA" i="1" dirty="0"/>
              <a:t> 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3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412" y="821765"/>
            <a:ext cx="66488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Manumission</a:t>
            </a:r>
          </a:p>
          <a:p>
            <a:endParaRPr lang="en-US" dirty="0" smtClean="0"/>
          </a:p>
          <a:p>
            <a:r>
              <a:rPr lang="en-US" dirty="0" smtClean="0"/>
              <a:t>Purchasing manumission</a:t>
            </a:r>
            <a:endParaRPr lang="en-US" dirty="0"/>
          </a:p>
          <a:p>
            <a:r>
              <a:rPr lang="en-US" dirty="0" smtClean="0"/>
              <a:t>	- fictive religious sale</a:t>
            </a:r>
          </a:p>
          <a:p>
            <a:r>
              <a:rPr lang="en-US" dirty="0"/>
              <a:t>	</a:t>
            </a:r>
            <a:r>
              <a:rPr lang="en-US" dirty="0" smtClean="0"/>
              <a:t>- fictive private sale</a:t>
            </a:r>
          </a:p>
          <a:p>
            <a:r>
              <a:rPr lang="en-US" dirty="0"/>
              <a:t>	</a:t>
            </a:r>
            <a:r>
              <a:rPr lang="en-US" dirty="0" smtClean="0"/>
              <a:t>- gender imbalance in ability to earn money for freedom</a:t>
            </a:r>
          </a:p>
          <a:p>
            <a:r>
              <a:rPr lang="en-US" dirty="0"/>
              <a:t>	</a:t>
            </a:r>
            <a:r>
              <a:rPr lang="en-US" dirty="0" smtClean="0"/>
              <a:t>- freedom grows more expensive over time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869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48" y="317746"/>
            <a:ext cx="7159410" cy="5369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072" y="5932852"/>
            <a:ext cx="775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Paranome</a:t>
            </a:r>
            <a:r>
              <a:rPr lang="en-US" dirty="0" smtClean="0"/>
              <a:t>: wall </a:t>
            </a:r>
            <a:r>
              <a:rPr lang="en-US" dirty="0" smtClean="0"/>
              <a:t>in Delphi, with inscriptions recording the manumission  of slaves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7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059" y="911412"/>
            <a:ext cx="65741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Paranome</a:t>
            </a:r>
            <a:r>
              <a:rPr lang="en-US" dirty="0" smtClean="0"/>
              <a:t> agreements: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Function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Locations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Changes over time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Challenges after freedom</a:t>
            </a:r>
          </a:p>
          <a:p>
            <a:endParaRPr lang="en-US" dirty="0" smtClean="0"/>
          </a:p>
          <a:p>
            <a:r>
              <a:rPr lang="en-US" i="1" dirty="0" err="1" smtClean="0"/>
              <a:t>Apostaiou</a:t>
            </a:r>
            <a:r>
              <a:rPr lang="en-US" i="1" dirty="0" smtClean="0"/>
              <a:t>: </a:t>
            </a:r>
            <a:r>
              <a:rPr lang="en-US" dirty="0" smtClean="0"/>
              <a:t>a civil action allowed to patrons against their freedmen, if they cease to </a:t>
            </a:r>
            <a:r>
              <a:rPr lang="en-US" dirty="0" err="1" smtClean="0"/>
              <a:t>recognise</a:t>
            </a:r>
            <a:r>
              <a:rPr lang="en-US" dirty="0" smtClean="0"/>
              <a:t> them or seek legal protection from someone else or fail to do the other things required by the laws. Those found guilty have to become slaves </a:t>
            </a:r>
            <a:r>
              <a:rPr lang="en-US" dirty="0" err="1" smtClean="0"/>
              <a:t>oncemore</a:t>
            </a:r>
            <a:r>
              <a:rPr lang="en-US" dirty="0" smtClean="0"/>
              <a:t>, and those acquitted become absolutely free. (Reading 27, </a:t>
            </a:r>
            <a:r>
              <a:rPr lang="en-US" dirty="0" err="1" smtClean="0"/>
              <a:t>Wiedmann</a:t>
            </a:r>
            <a:r>
              <a:rPr lang="en-US" dirty="0" smtClean="0"/>
              <a:t>)</a:t>
            </a:r>
            <a:endParaRPr lang="en-US" i="1" dirty="0"/>
          </a:p>
          <a:p>
            <a:pPr lvl="1"/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8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529" y="764241"/>
            <a:ext cx="63500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8353" y="5707529"/>
            <a:ext cx="543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Gortyn</a:t>
            </a:r>
            <a:r>
              <a:rPr lang="en-US" dirty="0" smtClean="0"/>
              <a:t> law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4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460575"/>
            <a:ext cx="7270376" cy="5168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706" y="6140824"/>
            <a:ext cx="808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Gortyn</a:t>
            </a:r>
            <a:r>
              <a:rPr lang="en-US" dirty="0" smtClean="0"/>
              <a:t> law code (photo taken before 1900</a:t>
            </a:r>
            <a:r>
              <a:rPr lang="en-US" dirty="0"/>
              <a:t>; </a:t>
            </a:r>
            <a:r>
              <a:rPr lang="en-US" dirty="0" smtClean="0"/>
              <a:t>shows Federico </a:t>
            </a:r>
            <a:r>
              <a:rPr lang="en-US" dirty="0" err="1"/>
              <a:t>Halbherr</a:t>
            </a:r>
            <a:r>
              <a:rPr lang="en-US" dirty="0"/>
              <a:t> (1857-1930</a:t>
            </a:r>
            <a:r>
              <a:rPr lang="en-US" dirty="0" smtClean="0"/>
              <a:t>) the discoverer of much of the code)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2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235" y="986118"/>
            <a:ext cx="706717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Gortyn</a:t>
            </a:r>
            <a:r>
              <a:rPr lang="en-US" dirty="0" smtClean="0"/>
              <a:t> law code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Reading 3, </a:t>
            </a:r>
            <a:r>
              <a:rPr lang="en-US" dirty="0" err="1" smtClean="0"/>
              <a:t>Wiedemann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Anyone who initiates proceedings concerning </a:t>
            </a:r>
            <a:r>
              <a:rPr lang="en-US" b="1" dirty="0" smtClean="0"/>
              <a:t>a free man or a slave </a:t>
            </a:r>
            <a:r>
              <a:rPr lang="en-US" dirty="0" smtClean="0"/>
              <a:t>is not to lead the person off before the trial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529" y="1120588"/>
            <a:ext cx="726141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Gortyn</a:t>
            </a:r>
            <a:r>
              <a:rPr lang="en-US" b="1" dirty="0" smtClean="0"/>
              <a:t> law code: beyond </a:t>
            </a:r>
            <a:r>
              <a:rPr lang="en-US" b="1" dirty="0" err="1" smtClean="0"/>
              <a:t>Wiedemann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If someone rapes a </a:t>
            </a:r>
            <a:r>
              <a:rPr lang="en-US" dirty="0"/>
              <a:t>free man or woman, he shall pay 100 </a:t>
            </a:r>
            <a:r>
              <a:rPr lang="en-US" dirty="0" err="1"/>
              <a:t>staters</a:t>
            </a:r>
            <a:r>
              <a:rPr lang="en-US" dirty="0"/>
              <a:t>, and if on the son or daughter of an </a:t>
            </a:r>
            <a:r>
              <a:rPr lang="en-US" dirty="0" err="1" smtClean="0"/>
              <a:t>apetairos</a:t>
            </a:r>
            <a:r>
              <a:rPr lang="en-US" dirty="0" smtClean="0"/>
              <a:t> [resident alien] </a:t>
            </a:r>
            <a:r>
              <a:rPr lang="en-US" dirty="0"/>
              <a:t>ten, and if a </a:t>
            </a:r>
            <a:r>
              <a:rPr lang="en-US" dirty="0" smtClean="0"/>
              <a:t>slave </a:t>
            </a:r>
            <a:r>
              <a:rPr lang="en-US" dirty="0"/>
              <a:t>a free man or woman, he shall pay double, and if a free </a:t>
            </a:r>
            <a:r>
              <a:rPr lang="en-US" dirty="0" smtClean="0"/>
              <a:t>man </a:t>
            </a:r>
            <a:r>
              <a:rPr lang="en-US" dirty="0"/>
              <a:t>a male or female </a:t>
            </a:r>
            <a:r>
              <a:rPr lang="en-US" dirty="0" smtClean="0"/>
              <a:t>slave </a:t>
            </a:r>
            <a:r>
              <a:rPr lang="en-US" dirty="0"/>
              <a:t>five drachmas, and if a </a:t>
            </a:r>
            <a:r>
              <a:rPr lang="en-US" dirty="0" smtClean="0"/>
              <a:t>slave </a:t>
            </a:r>
            <a:r>
              <a:rPr lang="en-US" dirty="0"/>
              <a:t>a male or female </a:t>
            </a:r>
            <a:r>
              <a:rPr lang="en-US" dirty="0" smtClean="0"/>
              <a:t>slave, </a:t>
            </a:r>
            <a:r>
              <a:rPr lang="en-US" dirty="0"/>
              <a:t>five </a:t>
            </a:r>
            <a:r>
              <a:rPr lang="en-US" dirty="0" err="1"/>
              <a:t>staters</a:t>
            </a:r>
            <a:r>
              <a:rPr lang="en-US" dirty="0"/>
              <a:t>. If one </a:t>
            </a:r>
            <a:r>
              <a:rPr lang="en-US" dirty="0" smtClean="0"/>
              <a:t>deflower </a:t>
            </a:r>
            <a:r>
              <a:rPr lang="en-US" dirty="0"/>
              <a:t>a female house-slave by force he shall pay two </a:t>
            </a:r>
            <a:r>
              <a:rPr lang="en-US" dirty="0" err="1"/>
              <a:t>staters</a:t>
            </a:r>
            <a:r>
              <a:rPr lang="en-US" dirty="0"/>
              <a:t>, but if s</a:t>
            </a:r>
            <a:r>
              <a:rPr lang="en-US" dirty="0" smtClean="0"/>
              <a:t>he is not a virgin, </a:t>
            </a:r>
            <a:r>
              <a:rPr lang="en-US" dirty="0"/>
              <a:t>in the daytime, an </a:t>
            </a:r>
            <a:r>
              <a:rPr lang="en-US" dirty="0" err="1"/>
              <a:t>obol</a:t>
            </a:r>
            <a:r>
              <a:rPr lang="en-US" dirty="0"/>
              <a:t>, but if at night, two </a:t>
            </a:r>
            <a:r>
              <a:rPr lang="en-US" dirty="0" err="1" smtClean="0"/>
              <a:t>obols</a:t>
            </a:r>
            <a:r>
              <a:rPr lang="en-US" dirty="0" smtClean="0"/>
              <a:t>…If </a:t>
            </a:r>
            <a:r>
              <a:rPr lang="en-US" dirty="0"/>
              <a:t>someone is taken in adultery with a free woman in her father's house, or her brother's or her husband's, he is to pay 10 </a:t>
            </a:r>
            <a:r>
              <a:rPr lang="en-US" dirty="0" err="1"/>
              <a:t>staters</a:t>
            </a:r>
            <a:r>
              <a:rPr lang="en-US" dirty="0"/>
              <a:t>; if in another man's house, 50 </a:t>
            </a:r>
            <a:r>
              <a:rPr lang="en-US" dirty="0" err="1"/>
              <a:t>staters</a:t>
            </a:r>
            <a:r>
              <a:rPr lang="en-US" dirty="0"/>
              <a:t>; if with the wife of an </a:t>
            </a:r>
            <a:r>
              <a:rPr lang="en-US" dirty="0" err="1"/>
              <a:t>apetairos</a:t>
            </a:r>
            <a:r>
              <a:rPr lang="en-US" dirty="0"/>
              <a:t>, 10 </a:t>
            </a:r>
            <a:r>
              <a:rPr lang="en-US" dirty="0" err="1"/>
              <a:t>staters</a:t>
            </a:r>
            <a:r>
              <a:rPr lang="en-US" dirty="0"/>
              <a:t>. But if a slave is taken in adultery with a free woman, he must pay double. If a slave is taken in adultery with a slave, 5 </a:t>
            </a:r>
            <a:r>
              <a:rPr lang="en-US" dirty="0" err="1"/>
              <a:t>staters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4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117" y="1090707"/>
            <a:ext cx="7859059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Gortyn</a:t>
            </a:r>
            <a:r>
              <a:rPr lang="en-US" b="1" dirty="0"/>
              <a:t> law </a:t>
            </a:r>
            <a:r>
              <a:rPr lang="en-US" b="1" dirty="0" smtClean="0"/>
              <a:t>code: </a:t>
            </a:r>
            <a:r>
              <a:rPr lang="en-US" b="1" dirty="0"/>
              <a:t>slave </a:t>
            </a:r>
            <a:r>
              <a:rPr lang="en-US" b="1" dirty="0" smtClean="0"/>
              <a:t>property?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a female </a:t>
            </a:r>
            <a:r>
              <a:rPr lang="en-US" dirty="0" smtClean="0"/>
              <a:t>slave be </a:t>
            </a:r>
            <a:r>
              <a:rPr lang="en-US" dirty="0"/>
              <a:t>separated from a male </a:t>
            </a:r>
            <a:r>
              <a:rPr lang="en-US" dirty="0" smtClean="0"/>
              <a:t>slave </a:t>
            </a:r>
            <a:r>
              <a:rPr lang="en-US" dirty="0"/>
              <a:t>while alive or in case of his death, </a:t>
            </a:r>
            <a:r>
              <a:rPr lang="en-US" b="1" dirty="0"/>
              <a:t>she shall have her own property</a:t>
            </a:r>
            <a:r>
              <a:rPr lang="en-US" dirty="0"/>
              <a:t>, but if she carry away anything else she shall be </a:t>
            </a:r>
            <a:r>
              <a:rPr lang="en-US" dirty="0" smtClean="0"/>
              <a:t>answerable….</a:t>
            </a:r>
          </a:p>
          <a:p>
            <a:endParaRPr lang="en-US" dirty="0" smtClean="0"/>
          </a:p>
          <a:p>
            <a:pPr algn="ctr"/>
            <a:r>
              <a:rPr lang="en-US" b="1" dirty="0" smtClean="0"/>
              <a:t>Living apart from masters:</a:t>
            </a:r>
          </a:p>
          <a:p>
            <a:pPr algn="ctr"/>
            <a:endParaRPr lang="en-US" b="1" dirty="0" smtClean="0"/>
          </a:p>
          <a:p>
            <a:r>
              <a:rPr lang="en-US" dirty="0"/>
              <a:t>If a divorced woman should expose her child before presenting it according to the law, she shall pay 50 </a:t>
            </a:r>
            <a:r>
              <a:rPr lang="en-US" dirty="0" err="1"/>
              <a:t>staters</a:t>
            </a:r>
            <a:r>
              <a:rPr lang="en-US" dirty="0"/>
              <a:t> for a free child, and 5 for a slave, if she is convicted. If the man to whom she brings the child has no house, or she does not see him, she shall not pay a penalty if she exposes the </a:t>
            </a:r>
            <a:r>
              <a:rPr lang="en-US" dirty="0" smtClean="0"/>
              <a:t>child…</a:t>
            </a:r>
          </a:p>
          <a:p>
            <a:endParaRPr lang="en-US" dirty="0"/>
          </a:p>
          <a:p>
            <a:pPr algn="ctr"/>
            <a:r>
              <a:rPr lang="en-US" b="1" dirty="0" smtClean="0"/>
              <a:t>Slave families and parents</a:t>
            </a:r>
          </a:p>
          <a:p>
            <a:endParaRPr lang="en-US" dirty="0"/>
          </a:p>
          <a:p>
            <a:r>
              <a:rPr lang="en-US" dirty="0" smtClean="0"/>
              <a:t>If an unmarried female slave conceives </a:t>
            </a:r>
            <a:r>
              <a:rPr lang="en-US" dirty="0"/>
              <a:t>and bears a child, the child shall belong to the master of </a:t>
            </a:r>
            <a:r>
              <a:rPr lang="en-US" b="1" dirty="0"/>
              <a:t>her father</a:t>
            </a:r>
            <a:r>
              <a:rPr lang="en-US" dirty="0"/>
              <a:t>. If the father is not alive then to the masters of her </a:t>
            </a:r>
            <a:r>
              <a:rPr lang="en-US" b="1" dirty="0" smtClean="0"/>
              <a:t>brothers</a:t>
            </a:r>
            <a:r>
              <a:rPr lang="en-US" dirty="0" smtClean="0"/>
              <a:t>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1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470" y="762000"/>
            <a:ext cx="67235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Gortyn</a:t>
            </a:r>
            <a:r>
              <a:rPr lang="en-US" b="1" dirty="0"/>
              <a:t> law </a:t>
            </a:r>
            <a:r>
              <a:rPr lang="en-US" b="1" dirty="0" smtClean="0"/>
              <a:t>code: slave and free unions: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a slave </a:t>
            </a:r>
            <a:r>
              <a:rPr lang="en-US" dirty="0" smtClean="0"/>
              <a:t>lives with a </a:t>
            </a:r>
            <a:r>
              <a:rPr lang="en-US" dirty="0"/>
              <a:t>free woman </a:t>
            </a:r>
            <a:r>
              <a:rPr lang="en-US" dirty="0" smtClean="0"/>
              <a:t>marries her</a:t>
            </a:r>
            <a:r>
              <a:rPr lang="en-US" dirty="0"/>
              <a:t>, the children shall be free; but if the free woman </a:t>
            </a:r>
            <a:r>
              <a:rPr lang="en-US" dirty="0" smtClean="0"/>
              <a:t>lives with a </a:t>
            </a:r>
            <a:r>
              <a:rPr lang="en-US" dirty="0"/>
              <a:t>slave, the children shall be slaves; and if from the same mother free and slave children be born, if the mother die and there be property, the free children shall have it; otherwise her free relatives shall succeed to it. </a:t>
            </a:r>
          </a:p>
        </p:txBody>
      </p:sp>
    </p:spTree>
    <p:extLst>
      <p:ext uri="{BB962C8B-B14F-4D97-AF65-F5344CB8AC3E}">
        <p14:creationId xmlns:p14="http://schemas.microsoft.com/office/powerpoint/2010/main" val="73867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5529" y="986118"/>
            <a:ext cx="6798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Athens</a:t>
            </a:r>
          </a:p>
          <a:p>
            <a:r>
              <a:rPr lang="en-US" dirty="0"/>
              <a:t>		</a:t>
            </a:r>
            <a:r>
              <a:rPr lang="en-US" dirty="0" smtClean="0"/>
              <a:t>the law on </a:t>
            </a:r>
            <a:r>
              <a:rPr lang="en-US" i="1" dirty="0" smtClean="0"/>
              <a:t>hubris </a:t>
            </a:r>
            <a:r>
              <a:rPr lang="en-US" dirty="0" smtClean="0"/>
              <a:t>(reading 183)</a:t>
            </a:r>
          </a:p>
          <a:p>
            <a:r>
              <a:rPr lang="en-US" dirty="0"/>
              <a:t>		Antiphon (reading 181)</a:t>
            </a:r>
          </a:p>
          <a:p>
            <a:r>
              <a:rPr lang="en-US" dirty="0"/>
              <a:t>		</a:t>
            </a:r>
            <a:r>
              <a:rPr lang="en-GB" dirty="0"/>
              <a:t>Court of the </a:t>
            </a:r>
            <a:r>
              <a:rPr lang="en-GB" dirty="0" err="1" smtClean="0"/>
              <a:t>Ephetae</a:t>
            </a:r>
            <a:endParaRPr lang="en-GB" dirty="0"/>
          </a:p>
          <a:p>
            <a:r>
              <a:rPr lang="en-GB" dirty="0" smtClean="0"/>
              <a:t>		Asylum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4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529" y="5978569"/>
            <a:ext cx="7978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Asylum: </a:t>
            </a:r>
            <a:r>
              <a:rPr lang="en-GB" dirty="0" err="1" smtClean="0"/>
              <a:t>Theseum</a:t>
            </a:r>
            <a:r>
              <a:rPr lang="en-GB" dirty="0"/>
              <a:t>/Temple of Hephaestus </a:t>
            </a:r>
            <a:r>
              <a:rPr lang="en-GB" dirty="0" smtClean="0"/>
              <a:t>and Sanctuary of the </a:t>
            </a:r>
            <a:r>
              <a:rPr lang="en-GB" dirty="0" err="1" smtClean="0"/>
              <a:t>Eumenidies</a:t>
            </a:r>
            <a:r>
              <a:rPr lang="en-GB" dirty="0" smtClean="0"/>
              <a:t>/Furies on the Areopagus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8" y="495156"/>
            <a:ext cx="6947646" cy="521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75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615</Words>
  <Application>Microsoft Macintosh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Siobhán McElduff</dc:creator>
  <cp:lastModifiedBy>Siobhán McElduff</cp:lastModifiedBy>
  <cp:revision>48</cp:revision>
  <dcterms:created xsi:type="dcterms:W3CDTF">2015-09-21T05:23:22Z</dcterms:created>
  <dcterms:modified xsi:type="dcterms:W3CDTF">2015-10-05T04:17:39Z</dcterms:modified>
</cp:coreProperties>
</file>