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5" r:id="rId2"/>
    <p:sldId id="270" r:id="rId3"/>
    <p:sldId id="271" r:id="rId4"/>
    <p:sldId id="274" r:id="rId5"/>
    <p:sldId id="266" r:id="rId6"/>
    <p:sldId id="267" r:id="rId7"/>
    <p:sldId id="258" r:id="rId8"/>
    <p:sldId id="256" r:id="rId9"/>
    <p:sldId id="260" r:id="rId10"/>
    <p:sldId id="261" r:id="rId11"/>
    <p:sldId id="262" r:id="rId12"/>
    <p:sldId id="263" r:id="rId13"/>
    <p:sldId id="264" r:id="rId14"/>
    <p:sldId id="275" r:id="rId15"/>
    <p:sldId id="276" r:id="rId16"/>
    <p:sldId id="277" r:id="rId17"/>
    <p:sldId id="268" r:id="rId18"/>
    <p:sldId id="269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B93D1-9C13-7848-B8DC-E1DC31F2050A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AB7C3-7816-4048-8DA7-BEB91BDF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in Getty</a:t>
            </a:r>
            <a:r>
              <a:rPr lang="en-US" baseline="0" dirty="0" smtClean="0"/>
              <a:t> (87.AC.143). Described as “</a:t>
            </a:r>
            <a:r>
              <a:rPr lang="en-US" dirty="0" err="1" smtClean="0"/>
              <a:t>Thymiaterion</a:t>
            </a:r>
            <a:r>
              <a:rPr lang="en-US" dirty="0" smtClean="0"/>
              <a:t> in the Form of a Comic Actor Seated on an Altar and a Separate Theatrical Wig.”  Have to get to second alternative title to see that this is a comic actor dressed</a:t>
            </a:r>
            <a:r>
              <a:rPr lang="en-US" baseline="0" dirty="0" smtClean="0"/>
              <a:t> as a slave (therefore likely a slave playing a slave on top of an altar which sets fire to his </a:t>
            </a:r>
            <a:r>
              <a:rPr lang="en-US" baseline="0" dirty="0" err="1" smtClean="0"/>
              <a:t>arse</a:t>
            </a:r>
            <a:r>
              <a:rPr lang="en-US" baseline="0" dirty="0" smtClean="0"/>
              <a:t> and then blows the smoke out his mouth. Not subtle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0D4C7-9AF8-3443-88AB-4EA78B026E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0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4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3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6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4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4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AA3B9-2649-1D48-AFEA-B84DC3659AC4}" type="datetimeFigureOut">
              <a:rPr lang="en-US" smtClean="0"/>
              <a:t>15-10-29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45508-D4C5-1345-82B7-1883A257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465" y="582158"/>
            <a:ext cx="643850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Greece:</a:t>
            </a:r>
          </a:p>
          <a:p>
            <a:endParaRPr lang="en-US" dirty="0"/>
          </a:p>
          <a:p>
            <a:r>
              <a:rPr lang="en-US" dirty="0" err="1" smtClean="0"/>
              <a:t>Hetaira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 </a:t>
            </a:r>
            <a:r>
              <a:rPr lang="en-US" dirty="0" smtClean="0"/>
              <a:t>	</a:t>
            </a:r>
            <a:r>
              <a:rPr lang="en-US" dirty="0" err="1" smtClean="0"/>
              <a:t>Porne</a:t>
            </a:r>
            <a:r>
              <a:rPr lang="en-US" dirty="0" smtClean="0"/>
              <a:t>		</a:t>
            </a:r>
            <a:r>
              <a:rPr lang="en-US" dirty="0" smtClean="0"/>
              <a:t>Symposium</a:t>
            </a:r>
          </a:p>
          <a:p>
            <a:endParaRPr lang="en-US" dirty="0" smtClean="0"/>
          </a:p>
          <a:p>
            <a:r>
              <a:rPr lang="en-US" dirty="0" err="1" smtClean="0"/>
              <a:t>Pornoboscos</a:t>
            </a:r>
            <a:r>
              <a:rPr lang="en-US" dirty="0" smtClean="0"/>
              <a:t>/</a:t>
            </a:r>
            <a:r>
              <a:rPr lang="en-US" dirty="0" err="1" smtClean="0"/>
              <a:t>Pornoboscus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Rome: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Atellan Farce</a:t>
            </a: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/>
              <a:t>Mime (masked and unmasked)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Infamis/</a:t>
            </a:r>
            <a:r>
              <a:rPr lang="en-US" dirty="0" err="1" smtClean="0"/>
              <a:t>infamia</a:t>
            </a:r>
            <a:r>
              <a:rPr lang="en-US" dirty="0" smtClean="0"/>
              <a:t> 	</a:t>
            </a:r>
            <a:r>
              <a:rPr lang="en-US" dirty="0" err="1" smtClean="0"/>
              <a:t>Dediticii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Charioteers	Gladiators	Venatores</a:t>
            </a:r>
          </a:p>
          <a:p>
            <a:endParaRPr lang="en-US" dirty="0"/>
          </a:p>
          <a:p>
            <a:r>
              <a:rPr lang="en-US" dirty="0" smtClean="0"/>
              <a:t>Leno</a:t>
            </a:r>
          </a:p>
          <a:p>
            <a:endParaRPr lang="en-US" dirty="0"/>
          </a:p>
          <a:p>
            <a:r>
              <a:rPr lang="en-US" dirty="0" err="1" smtClean="0"/>
              <a:t>Cytheris</a:t>
            </a:r>
            <a:r>
              <a:rPr lang="en-US" dirty="0" smtClean="0"/>
              <a:t>	Theodora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323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704617"/>
            <a:ext cx="26035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3309" y="1188242"/>
            <a:ext cx="3380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mime artist</a:t>
            </a:r>
          </a:p>
          <a:p>
            <a:endParaRPr lang="en-US" dirty="0"/>
          </a:p>
          <a:p>
            <a:r>
              <a:rPr lang="en-US" dirty="0" smtClean="0"/>
              <a:t>(3</a:t>
            </a:r>
            <a:r>
              <a:rPr lang="en-US" baseline="30000" dirty="0" smtClean="0"/>
              <a:t>rd</a:t>
            </a:r>
            <a:r>
              <a:rPr lang="en-US" dirty="0" smtClean="0"/>
              <a:t>-4</a:t>
            </a:r>
            <a:r>
              <a:rPr lang="en-US" baseline="30000" dirty="0" smtClean="0"/>
              <a:t>th</a:t>
            </a:r>
            <a:r>
              <a:rPr lang="en-US" dirty="0" smtClean="0"/>
              <a:t> century CE)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91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5875"/>
            <a:ext cx="76200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572445"/>
            <a:ext cx="716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Mime artists (3 figures on the right; Roman 1</a:t>
            </a:r>
            <a:r>
              <a:rPr lang="en-US" baseline="30000" dirty="0" smtClean="0"/>
              <a:t>st</a:t>
            </a:r>
            <a:r>
              <a:rPr lang="en-US" dirty="0" smtClean="0"/>
              <a:t> century CE)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5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33" y="723900"/>
            <a:ext cx="26797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3309" y="1106294"/>
            <a:ext cx="33390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Gaius </a:t>
            </a:r>
            <a:r>
              <a:rPr lang="en-US" dirty="0" err="1" smtClean="0"/>
              <a:t>Fundilius</a:t>
            </a:r>
            <a:r>
              <a:rPr lang="en-US" dirty="0" smtClean="0"/>
              <a:t> </a:t>
            </a:r>
            <a:r>
              <a:rPr lang="en-US" dirty="0" err="1" smtClean="0"/>
              <a:t>Doctus</a:t>
            </a:r>
            <a:endParaRPr lang="en-US" dirty="0" smtClean="0"/>
          </a:p>
          <a:p>
            <a:endParaRPr lang="en-US" b="1" dirty="0" smtClean="0"/>
          </a:p>
          <a:p>
            <a:r>
              <a:rPr lang="en-US" dirty="0" smtClean="0"/>
              <a:t>Mime artist; 1</a:t>
            </a:r>
            <a:r>
              <a:rPr lang="en-US" baseline="30000" dirty="0" smtClean="0"/>
              <a:t>st</a:t>
            </a:r>
            <a:r>
              <a:rPr lang="en-US" dirty="0" smtClean="0"/>
              <a:t> century CE; freedman of </a:t>
            </a:r>
            <a:r>
              <a:rPr lang="en-US" dirty="0" err="1" smtClean="0"/>
              <a:t>Fundillia</a:t>
            </a:r>
            <a:r>
              <a:rPr lang="en-US" dirty="0" smtClean="0"/>
              <a:t> for whom he set up a companion statue</a:t>
            </a:r>
          </a:p>
          <a:p>
            <a:endParaRPr lang="en-US" dirty="0"/>
          </a:p>
          <a:p>
            <a:r>
              <a:rPr lang="en-US" dirty="0" smtClean="0"/>
              <a:t>Both found in the sanctuary of Diana at </a:t>
            </a:r>
            <a:r>
              <a:rPr lang="en-US" dirty="0" err="1" smtClean="0"/>
              <a:t>Nemi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1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09473"/>
            <a:ext cx="5080000" cy="430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537" y="5242198"/>
            <a:ext cx="683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Relief for two female gladiators commemorating being </a:t>
            </a:r>
            <a:r>
              <a:rPr lang="en-US" i="1" dirty="0" err="1" smtClean="0"/>
              <a:t>stantes</a:t>
            </a:r>
            <a:r>
              <a:rPr lang="en-US" i="1" dirty="0" smtClean="0"/>
              <a:t> </a:t>
            </a:r>
            <a:r>
              <a:rPr lang="en-US" i="1" dirty="0" err="1" smtClean="0"/>
              <a:t>missae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(from Halicarnassus  (Turkey), 1/2</a:t>
            </a:r>
            <a:r>
              <a:rPr lang="en-US" baseline="30000" dirty="0" smtClean="0"/>
              <a:t>nd</a:t>
            </a:r>
            <a:r>
              <a:rPr lang="en-US" dirty="0" smtClean="0"/>
              <a:t> century 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28" y="730147"/>
            <a:ext cx="5454324" cy="4812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1983" y="1270163"/>
            <a:ext cx="1693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Capua: </a:t>
            </a:r>
            <a:r>
              <a:rPr lang="en-US" dirty="0" err="1" smtClean="0"/>
              <a:t>centre</a:t>
            </a:r>
            <a:r>
              <a:rPr lang="en-US" dirty="0" smtClean="0"/>
              <a:t> for gladiatorial skills in Republic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0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599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2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5" y="162506"/>
            <a:ext cx="8597168" cy="5717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795" y="6333176"/>
            <a:ext cx="800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Ludus Magnus, Rome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3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156" y="5671003"/>
            <a:ext cx="711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Mosaic from </a:t>
            </a:r>
            <a:r>
              <a:rPr lang="en-US" dirty="0" err="1" smtClean="0"/>
              <a:t>Zliten</a:t>
            </a:r>
            <a:r>
              <a:rPr lang="en-US" dirty="0" smtClean="0"/>
              <a:t>, Libya, 200 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0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0"/>
            <a:ext cx="8313737" cy="59436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57350" y="6173788"/>
            <a:ext cx="620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Mosaic of </a:t>
            </a:r>
            <a:r>
              <a:rPr lang="en-US" dirty="0" err="1">
                <a:solidFill>
                  <a:srgbClr val="000000"/>
                </a:solidFill>
              </a:rPr>
              <a:t>Magerius</a:t>
            </a:r>
            <a:r>
              <a:rPr lang="en-US" dirty="0">
                <a:solidFill>
                  <a:srgbClr val="000000"/>
                </a:solidFill>
              </a:rPr>
              <a:t> from </a:t>
            </a:r>
            <a:r>
              <a:rPr lang="en-US" dirty="0" err="1">
                <a:solidFill>
                  <a:srgbClr val="000000"/>
                </a:solidFill>
              </a:rPr>
              <a:t>Smirat</a:t>
            </a:r>
            <a:r>
              <a:rPr lang="en-US" dirty="0">
                <a:solidFill>
                  <a:srgbClr val="000000"/>
                </a:solidFill>
              </a:rPr>
              <a:t>, 3</a:t>
            </a:r>
            <a:r>
              <a:rPr lang="en-US" baseline="30000" dirty="0">
                <a:solidFill>
                  <a:srgbClr val="000000"/>
                </a:solidFill>
              </a:rPr>
              <a:t>rd</a:t>
            </a:r>
            <a:r>
              <a:rPr lang="en-US" dirty="0">
                <a:solidFill>
                  <a:srgbClr val="000000"/>
                </a:solidFill>
              </a:rPr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4241429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667" y="321993"/>
            <a:ext cx="4381351" cy="4425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682" y="5169774"/>
            <a:ext cx="6921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Mosaic showing all 4 factions (</a:t>
            </a:r>
            <a:r>
              <a:rPr lang="en-US" dirty="0"/>
              <a:t>Roman first half of the 3rd century CE. From the Villa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 smtClean="0"/>
              <a:t>Severi</a:t>
            </a:r>
            <a:r>
              <a:rPr lang="en-US" dirty="0" smtClean="0"/>
              <a:t> (the imperial villa of the </a:t>
            </a:r>
            <a:r>
              <a:rPr lang="en-US" dirty="0" err="1" smtClean="0"/>
              <a:t>Severan</a:t>
            </a:r>
            <a:r>
              <a:rPr lang="en-US" dirty="0" smtClean="0"/>
              <a:t> dynasty) </a:t>
            </a:r>
            <a:r>
              <a:rPr lang="en-US" dirty="0"/>
              <a:t>at </a:t>
            </a:r>
            <a:r>
              <a:rPr lang="en-US" dirty="0" err="1"/>
              <a:t>Baccano</a:t>
            </a:r>
            <a:r>
              <a:rPr lang="en-US" dirty="0"/>
              <a:t>, 16 miles from the Via </a:t>
            </a:r>
            <a:r>
              <a:rPr lang="en-US" dirty="0" err="1" smtClean="0"/>
              <a:t>Appia</a:t>
            </a:r>
            <a:r>
              <a:rPr lang="en-US" dirty="0" smtClean="0"/>
              <a:t> in Rome).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8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62" y="130142"/>
            <a:ext cx="6031433" cy="516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559" y="5951599"/>
            <a:ext cx="812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Panathenaic</a:t>
            </a:r>
            <a:r>
              <a:rPr lang="en-US" dirty="0"/>
              <a:t> amphora. Side B: Chariot. </a:t>
            </a:r>
            <a:r>
              <a:rPr lang="en-US" dirty="0" smtClean="0"/>
              <a:t>C.550-540</a:t>
            </a:r>
            <a:r>
              <a:rPr lang="en-US" dirty="0"/>
              <a:t> </a:t>
            </a:r>
            <a:r>
              <a:rPr lang="en-US" dirty="0" smtClean="0"/>
              <a:t>BCE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97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63" y="393547"/>
            <a:ext cx="4918043" cy="4740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453" y="5670651"/>
            <a:ext cx="785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Mosaic showing </a:t>
            </a:r>
            <a:r>
              <a:rPr lang="en-US" dirty="0" err="1" smtClean="0"/>
              <a:t>Polydus</a:t>
            </a:r>
            <a:r>
              <a:rPr lang="en-US" dirty="0" smtClean="0"/>
              <a:t>, charioteer for the Red faction, with his horse Compressor (Trier, mid third century CE: found in the bath complex)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34" y="273006"/>
            <a:ext cx="7106258" cy="532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2" y="5966368"/>
            <a:ext cx="85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Artemision</a:t>
            </a:r>
            <a:r>
              <a:rPr lang="en-US" dirty="0" smtClean="0"/>
              <a:t> jockey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32" y="301625"/>
            <a:ext cx="5342194" cy="5175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921375"/>
            <a:ext cx="83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Flute player at symposium (</a:t>
            </a:r>
            <a:r>
              <a:rPr lang="en-US" i="1" dirty="0" smtClean="0"/>
              <a:t>kalos</a:t>
            </a:r>
            <a:r>
              <a:rPr lang="en-US" dirty="0" smtClean="0"/>
              <a:t> inscription </a:t>
            </a:r>
            <a:r>
              <a:rPr lang="en-US" dirty="0" err="1"/>
              <a:t>t</a:t>
            </a:r>
            <a:r>
              <a:rPr lang="en-US" dirty="0" err="1" smtClean="0"/>
              <a:t>ondo</a:t>
            </a:r>
            <a:r>
              <a:rPr lang="en-US" dirty="0" smtClean="0"/>
              <a:t> </a:t>
            </a:r>
            <a:r>
              <a:rPr lang="en-US" dirty="0" smtClean="0"/>
              <a:t>from an Attic red-figure cup, ca. 490 BCE. Found in </a:t>
            </a:r>
            <a:r>
              <a:rPr lang="en-US" dirty="0" err="1" smtClean="0"/>
              <a:t>Vulci</a:t>
            </a:r>
            <a:r>
              <a:rPr lang="en-US" dirty="0" smtClean="0"/>
              <a:t>, S. Italy.)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7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0" y="0"/>
            <a:ext cx="58422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9498" y="1076111"/>
            <a:ext cx="14640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sympotic scene</a:t>
            </a:r>
          </a:p>
          <a:p>
            <a:endParaRPr lang="en-US" dirty="0"/>
          </a:p>
          <a:p>
            <a:r>
              <a:rPr lang="en-US" dirty="0" smtClean="0"/>
              <a:t>(there are a </a:t>
            </a:r>
            <a:r>
              <a:rPr lang="en-US" b="1" dirty="0" smtClean="0"/>
              <a:t>lot </a:t>
            </a:r>
            <a:r>
              <a:rPr lang="en-US" dirty="0" smtClean="0"/>
              <a:t>of them)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7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25" y="0"/>
            <a:ext cx="5254337" cy="518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229" y="5698094"/>
            <a:ext cx="777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Lyre player supports a drunken </a:t>
            </a:r>
            <a:r>
              <a:rPr lang="en-US" dirty="0" err="1" smtClean="0"/>
              <a:t>symposiast</a:t>
            </a:r>
            <a:r>
              <a:rPr lang="en-US" dirty="0"/>
              <a:t> (Attic red-figure </a:t>
            </a:r>
            <a:r>
              <a:rPr lang="en-US" dirty="0" err="1"/>
              <a:t>kylix</a:t>
            </a:r>
            <a:r>
              <a:rPr lang="en-US" dirty="0"/>
              <a:t>, c. 510 </a:t>
            </a:r>
            <a:r>
              <a:rPr lang="en-US" dirty="0" smtClean="0"/>
              <a:t>BCE)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0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4759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99" y="5635625"/>
            <a:ext cx="766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young man throws up at a symposium as a </a:t>
            </a:r>
            <a:r>
              <a:rPr lang="en-US" dirty="0" err="1" smtClean="0"/>
              <a:t>hetaira</a:t>
            </a:r>
            <a:r>
              <a:rPr lang="en-US" dirty="0" smtClean="0"/>
              <a:t> holds his head (Attic </a:t>
            </a:r>
            <a:r>
              <a:rPr lang="en-US" dirty="0" err="1" smtClean="0"/>
              <a:t>Kylix</a:t>
            </a:r>
            <a:r>
              <a:rPr lang="en-US" dirty="0" smtClean="0"/>
              <a:t> </a:t>
            </a:r>
            <a:r>
              <a:rPr lang="en-US" dirty="0" smtClean="0"/>
              <a:t>by </a:t>
            </a:r>
            <a:r>
              <a:rPr lang="en-US" dirty="0" smtClean="0"/>
              <a:t>the </a:t>
            </a:r>
            <a:r>
              <a:rPr lang="en-US" dirty="0" err="1" smtClean="0"/>
              <a:t>Brygos</a:t>
            </a:r>
            <a:r>
              <a:rPr lang="en-US" dirty="0" smtClean="0"/>
              <a:t> painter c. 480 BCE; Martin von Wagner Museum </a:t>
            </a:r>
            <a:r>
              <a:rPr lang="en-US" dirty="0" err="1" smtClean="0"/>
              <a:t>Würzburg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367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92" y="0"/>
            <a:ext cx="5693458" cy="5622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0749" y="5842000"/>
            <a:ext cx="801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actors and musician from a fresco from Pompeii (From the House of the Tragic Poet)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2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" y="635000"/>
            <a:ext cx="3721100" cy="557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0" y="904875"/>
            <a:ext cx="33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Incense burner in the form of a comic actor</a:t>
            </a:r>
          </a:p>
          <a:p>
            <a:endParaRPr lang="en-US" dirty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century CE; Roman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93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404</Words>
  <Application>Microsoft Macintosh PowerPoint</Application>
  <PresentationFormat>On-screen Show (4:3)</PresentationFormat>
  <Paragraphs>49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Siobhán McElduff</dc:creator>
  <cp:lastModifiedBy>Siobhán McElduff</cp:lastModifiedBy>
  <cp:revision>24</cp:revision>
  <dcterms:created xsi:type="dcterms:W3CDTF">2015-10-26T04:45:16Z</dcterms:created>
  <dcterms:modified xsi:type="dcterms:W3CDTF">2015-10-30T04:29:33Z</dcterms:modified>
</cp:coreProperties>
</file>