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0" name="Shape 10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ection Title"/>
          <p:cNvSpPr txBox="1"/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lIns="25400" tIns="25400" rIns="25400" bIns="25400"/>
          <a:lstStyle>
            <a:lvl1pPr defTabSz="1219169">
              <a:lnSpc>
                <a:spcPct val="80000"/>
              </a:lnSpc>
              <a:defRPr spc="-116" sz="58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3" name="Slide Number"/>
          <p:cNvSpPr txBox="1"/>
          <p:nvPr>
            <p:ph type="sldNum" sz="quarter" idx="2"/>
          </p:nvPr>
        </p:nvSpPr>
        <p:spPr>
          <a:xfrm>
            <a:off x="5997574" y="6542616"/>
            <a:ext cx="190603" cy="187301"/>
          </a:xfrm>
          <a:prstGeom prst="rect">
            <a:avLst/>
          </a:prstGeom>
        </p:spPr>
        <p:txBody>
          <a:bodyPr lIns="25400" tIns="25400" rIns="25400" bIns="25400" anchor="b"/>
          <a:lstStyle>
            <a:lvl1pPr algn="ctr" defTabSz="292100">
              <a:defRPr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Lab 7</a:t>
            </a:r>
          </a:p>
        </p:txBody>
      </p:sp>
      <p:sp>
        <p:nvSpPr>
          <p:cNvPr id="103" name="Subtitle 2"/>
          <p:cNvSpPr txBox="1"/>
          <p:nvPr>
            <p:ph type="subTitle" sz="quarter" idx="1"/>
          </p:nvPr>
        </p:nvSpPr>
        <p:spPr>
          <a:xfrm>
            <a:off x="1524000" y="3602037"/>
            <a:ext cx="9144000" cy="1655762"/>
          </a:xfrm>
          <a:prstGeom prst="rect">
            <a:avLst/>
          </a:prstGeom>
        </p:spPr>
        <p:txBody>
          <a:bodyPr/>
          <a:lstStyle/>
          <a:p>
            <a:pPr/>
            <a:r>
              <a:t>Creating your robot - part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Robot Tournament</a:t>
            </a:r>
          </a:p>
        </p:txBody>
      </p:sp>
      <p:sp>
        <p:nvSpPr>
          <p:cNvPr id="106" name="Content Placeholder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>
              <a:defRPr b="1" sz="3200"/>
            </a:pPr>
            <a:r>
              <a:t>Challenge: </a:t>
            </a:r>
          </a:p>
          <a:p>
            <a:pPr lvl="1" marL="685800" indent="-228600">
              <a:spcBef>
                <a:spcPts val="500"/>
              </a:spcBef>
            </a:pPr>
            <a:r>
              <a:t>Using ML Agents in Unity, create a robot which can beat everyone else in the class</a:t>
            </a:r>
            <a:endParaRPr sz="2400"/>
          </a:p>
          <a:p>
            <a:pPr lvl="1" marL="685800" indent="-228600">
              <a:spcBef>
                <a:spcPts val="500"/>
              </a:spcBef>
            </a:pPr>
            <a:r>
              <a:t>Competition will be held on Dec 3 (Thurs of last week of class)</a:t>
            </a:r>
            <a:endParaRPr sz="2400"/>
          </a:p>
          <a:p>
            <a:pPr/>
            <a:r>
              <a:t>Grading Rubric: Coming soon (this week)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Robot Abilities</a:t>
            </a:r>
          </a:p>
        </p:txBody>
      </p:sp>
      <p:sp>
        <p:nvSpPr>
          <p:cNvPr id="109" name="Content Placeholder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217170" indent="-217170" defTabSz="868680">
              <a:lnSpc>
                <a:spcPct val="72000"/>
              </a:lnSpc>
              <a:spcBef>
                <a:spcPts val="900"/>
              </a:spcBef>
              <a:defRPr sz="1235"/>
            </a:pPr>
            <a:r>
              <a:t>Movement:</a:t>
            </a:r>
          </a:p>
          <a:p>
            <a:pPr lvl="1" marL="651509" indent="-217170" defTabSz="868680">
              <a:lnSpc>
                <a:spcPct val="72000"/>
              </a:lnSpc>
              <a:spcBef>
                <a:spcPts val="400"/>
              </a:spcBef>
              <a:defRPr sz="1045"/>
            </a:pPr>
            <a:r>
              <a:t>Robot can move anywhere in the x,z plane</a:t>
            </a:r>
          </a:p>
          <a:p>
            <a:pPr lvl="2" marL="1085850" indent="-217170" defTabSz="868680">
              <a:lnSpc>
                <a:spcPct val="72000"/>
              </a:lnSpc>
              <a:spcBef>
                <a:spcPts val="400"/>
              </a:spcBef>
              <a:defRPr sz="855"/>
            </a:pPr>
            <a:r>
              <a:t>Move by changing dirToGo variable</a:t>
            </a:r>
          </a:p>
          <a:p>
            <a:pPr lvl="2" marL="1085850" indent="-217170" defTabSz="868680">
              <a:lnSpc>
                <a:spcPct val="72000"/>
              </a:lnSpc>
              <a:spcBef>
                <a:spcPts val="400"/>
              </a:spcBef>
              <a:defRPr sz="855"/>
            </a:pPr>
            <a:r>
              <a:t>No changing the y coordinate of your robot (no jumping)</a:t>
            </a:r>
          </a:p>
          <a:p>
            <a:pPr lvl="1" marL="651509" indent="-217170" defTabSz="868680">
              <a:lnSpc>
                <a:spcPct val="72000"/>
              </a:lnSpc>
              <a:spcBef>
                <a:spcPts val="400"/>
              </a:spcBef>
              <a:defRPr sz="1045"/>
            </a:pPr>
            <a:r>
              <a:t>Robot can rotate only around the y axis</a:t>
            </a:r>
          </a:p>
          <a:p>
            <a:pPr lvl="2" marL="1085850" indent="-217170" defTabSz="868680">
              <a:lnSpc>
                <a:spcPct val="72000"/>
              </a:lnSpc>
              <a:spcBef>
                <a:spcPts val="400"/>
              </a:spcBef>
              <a:defRPr sz="855"/>
            </a:pPr>
            <a:r>
              <a:t>Rotate by changing the rotateDir variable</a:t>
            </a:r>
          </a:p>
          <a:p>
            <a:pPr lvl="2" marL="1085850" indent="-217170" defTabSz="868680">
              <a:lnSpc>
                <a:spcPct val="72000"/>
              </a:lnSpc>
              <a:spcBef>
                <a:spcPts val="400"/>
              </a:spcBef>
              <a:defRPr sz="855"/>
            </a:pPr>
            <a:r>
              <a:t>Robot moves in fixed update and has a built-in max travel speed and max rotate speed</a:t>
            </a:r>
          </a:p>
          <a:p>
            <a:pPr marL="217170" indent="-217170" defTabSz="868680">
              <a:lnSpc>
                <a:spcPct val="72000"/>
              </a:lnSpc>
              <a:spcBef>
                <a:spcPts val="900"/>
              </a:spcBef>
              <a:defRPr sz="1235"/>
            </a:pPr>
            <a:r>
              <a:t>Sensing</a:t>
            </a:r>
          </a:p>
          <a:p>
            <a:pPr lvl="1" marL="651509" indent="-217170" defTabSz="868680">
              <a:lnSpc>
                <a:spcPct val="72000"/>
              </a:lnSpc>
              <a:spcBef>
                <a:spcPts val="400"/>
              </a:spcBef>
              <a:defRPr sz="1045"/>
            </a:pPr>
            <a:r>
              <a:t>Robot can look in any direction at any distance</a:t>
            </a:r>
          </a:p>
          <a:p>
            <a:pPr lvl="2" marL="1085850" indent="-217170" defTabSz="868680">
              <a:lnSpc>
                <a:spcPct val="72000"/>
              </a:lnSpc>
              <a:spcBef>
                <a:spcPts val="400"/>
              </a:spcBef>
              <a:defRPr sz="855"/>
            </a:pPr>
            <a:r>
              <a:t>Use Raycasts </a:t>
            </a:r>
          </a:p>
          <a:p>
            <a:pPr lvl="3" marL="1520189" indent="-217170" defTabSz="868680">
              <a:lnSpc>
                <a:spcPct val="72000"/>
              </a:lnSpc>
              <a:spcBef>
                <a:spcPts val="400"/>
              </a:spcBef>
              <a:defRPr sz="760"/>
            </a:pPr>
            <a:r>
              <a:t>Feel free to add what you want (any direction, any distance)</a:t>
            </a:r>
          </a:p>
          <a:p>
            <a:pPr lvl="3" marL="1520189" indent="-217170" defTabSz="868680">
              <a:lnSpc>
                <a:spcPct val="72000"/>
              </a:lnSpc>
              <a:spcBef>
                <a:spcPts val="400"/>
              </a:spcBef>
              <a:defRPr sz="760"/>
            </a:pPr>
            <a:r>
              <a:t>There is a builtin one for unity ML that we will be showing you (RayPerceptionSensor3D), which will add the result directly to your network observation</a:t>
            </a:r>
          </a:p>
          <a:p>
            <a:pPr lvl="1" marL="651509" indent="-217170" defTabSz="868680">
              <a:lnSpc>
                <a:spcPct val="72000"/>
              </a:lnSpc>
              <a:spcBef>
                <a:spcPts val="400"/>
              </a:spcBef>
              <a:defRPr sz="1045"/>
            </a:pPr>
            <a:r>
              <a:t>Able to observe any variable you have access to</a:t>
            </a:r>
          </a:p>
          <a:p>
            <a:pPr lvl="2" marL="1085850" indent="-217170" defTabSz="868680">
              <a:lnSpc>
                <a:spcPct val="72000"/>
              </a:lnSpc>
              <a:spcBef>
                <a:spcPts val="400"/>
              </a:spcBef>
              <a:defRPr sz="855"/>
            </a:pPr>
            <a:r>
              <a:t>Sensor.AddObservation() -&gt; Acts as inputs to your network</a:t>
            </a:r>
          </a:p>
          <a:p>
            <a:pPr marL="217170" indent="-217170" defTabSz="868680">
              <a:lnSpc>
                <a:spcPct val="72000"/>
              </a:lnSpc>
              <a:spcBef>
                <a:spcPts val="900"/>
              </a:spcBef>
              <a:defRPr sz="1235"/>
            </a:pPr>
            <a:r>
              <a:t>Shooting</a:t>
            </a:r>
          </a:p>
          <a:p>
            <a:pPr lvl="1" marL="651509" indent="-217170" defTabSz="868680">
              <a:lnSpc>
                <a:spcPct val="72000"/>
              </a:lnSpc>
              <a:spcBef>
                <a:spcPts val="400"/>
              </a:spcBef>
              <a:defRPr sz="1045"/>
            </a:pPr>
            <a:r>
              <a:t>Use the built in setLaser() function</a:t>
            </a:r>
          </a:p>
          <a:p>
            <a:pPr lvl="2" marL="1085850" indent="-217170" defTabSz="868680">
              <a:lnSpc>
                <a:spcPct val="72000"/>
              </a:lnSpc>
              <a:spcBef>
                <a:spcPts val="400"/>
              </a:spcBef>
              <a:defRPr sz="855"/>
            </a:pPr>
            <a:r>
              <a:t>Distance is automatic</a:t>
            </a:r>
          </a:p>
          <a:p>
            <a:pPr lvl="1" marL="651509" indent="-217170" defTabSz="868680">
              <a:lnSpc>
                <a:spcPct val="72000"/>
              </a:lnSpc>
              <a:spcBef>
                <a:spcPts val="400"/>
              </a:spcBef>
              <a:defRPr sz="1045"/>
            </a:pPr>
            <a:r>
              <a:t>Shoots in the direction you are facing (transform.forward)</a:t>
            </a:r>
          </a:p>
          <a:p>
            <a:pPr lvl="1" marL="651509" indent="-217170" defTabSz="868680">
              <a:lnSpc>
                <a:spcPct val="72000"/>
              </a:lnSpc>
              <a:spcBef>
                <a:spcPts val="400"/>
              </a:spcBef>
              <a:defRPr sz="1045"/>
            </a:pPr>
            <a:r>
              <a:t>While shooting you cannot move</a:t>
            </a:r>
          </a:p>
          <a:p>
            <a:pPr lvl="1" marL="651509" indent="-217170" defTabSz="868680">
              <a:lnSpc>
                <a:spcPct val="72000"/>
              </a:lnSpc>
              <a:spcBef>
                <a:spcPts val="400"/>
              </a:spcBef>
              <a:defRPr sz="1045"/>
            </a:pPr>
            <a:r>
              <a:t>Freezes the enemy when it hits them</a:t>
            </a:r>
          </a:p>
          <a:p>
            <a:pPr marL="217170" indent="-217170" defTabSz="868680">
              <a:lnSpc>
                <a:spcPct val="72000"/>
              </a:lnSpc>
              <a:spcBef>
                <a:spcPts val="900"/>
              </a:spcBef>
              <a:defRPr sz="1235"/>
            </a:pPr>
            <a:r>
              <a:t>Frozen </a:t>
            </a:r>
          </a:p>
          <a:p>
            <a:pPr lvl="1" marL="651509" indent="-217170" defTabSz="868680">
              <a:lnSpc>
                <a:spcPct val="72000"/>
              </a:lnSpc>
              <a:spcBef>
                <a:spcPts val="400"/>
              </a:spcBef>
              <a:defRPr sz="1045"/>
            </a:pPr>
            <a:r>
              <a:t>Cannot move or shoot for 3 seconds after being hit by laser</a:t>
            </a:r>
          </a:p>
          <a:p>
            <a:pPr lvl="1" marL="651509" indent="-217170" defTabSz="868680">
              <a:lnSpc>
                <a:spcPct val="72000"/>
              </a:lnSpc>
              <a:spcBef>
                <a:spcPts val="400"/>
              </a:spcBef>
              <a:defRPr sz="1045"/>
            </a:pPr>
            <a:r>
              <a:t>Invincible for 1 second after becoming unfrozen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Robot Tournament Coding Rules</a:t>
            </a:r>
          </a:p>
        </p:txBody>
      </p:sp>
      <p:sp>
        <p:nvSpPr>
          <p:cNvPr id="112" name="Content Placeholder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</a:pPr>
            <a:r>
              <a:t>Only change the code in the “YourGroupName.cs” file</a:t>
            </a:r>
          </a:p>
          <a:p>
            <a:pPr>
              <a:lnSpc>
                <a:spcPct val="81000"/>
              </a:lnSpc>
            </a:pPr>
            <a:r>
              <a:t>All other files are </a:t>
            </a:r>
            <a:r>
              <a:rPr i="1"/>
              <a:t>read only </a:t>
            </a:r>
            <a:r>
              <a:t>(not enforced by code)</a:t>
            </a:r>
          </a:p>
          <a:p>
            <a:pPr lvl="1" marL="685800" indent="-228600">
              <a:lnSpc>
                <a:spcPct val="81000"/>
              </a:lnSpc>
              <a:spcBef>
                <a:spcPts val="500"/>
              </a:spcBef>
              <a:defRPr sz="2400"/>
            </a:pPr>
            <a:r>
              <a:t>Ex: You can </a:t>
            </a:r>
            <a:r>
              <a:rPr i="1"/>
              <a:t>read </a:t>
            </a:r>
            <a:r>
              <a:t>the info about where a target is -&gt; don’t change it</a:t>
            </a:r>
          </a:p>
          <a:p>
            <a:pPr>
              <a:lnSpc>
                <a:spcPct val="81000"/>
              </a:lnSpc>
            </a:pPr>
            <a:r>
              <a:t>You will be handing in “YourGroupName” </a:t>
            </a:r>
            <a:r>
              <a:rPr i="1"/>
              <a:t>folder</a:t>
            </a:r>
            <a:r>
              <a:t>. </a:t>
            </a:r>
          </a:p>
          <a:p>
            <a:pPr lvl="1" marL="685800" indent="-228600">
              <a:lnSpc>
                <a:spcPct val="81000"/>
              </a:lnSpc>
              <a:spcBef>
                <a:spcPts val="500"/>
              </a:spcBef>
              <a:defRPr sz="2400"/>
            </a:pPr>
            <a:r>
              <a:t>Put everything you need (code, materials, robot costume, etc…) inside it</a:t>
            </a:r>
          </a:p>
          <a:p>
            <a:pPr>
              <a:lnSpc>
                <a:spcPct val="81000"/>
              </a:lnSpc>
            </a:pPr>
            <a:r>
              <a:t>NO CHEATING</a:t>
            </a:r>
          </a:p>
          <a:p>
            <a:pPr lvl="1" marL="685800" indent="-228600">
              <a:lnSpc>
                <a:spcPct val="81000"/>
              </a:lnSpc>
              <a:spcBef>
                <a:spcPts val="500"/>
              </a:spcBef>
              <a:defRPr sz="2400"/>
            </a:pPr>
            <a:r>
              <a:t>If it feels like cheating, it’s probably cheating. If you are unsure about something, feel free to ask on piazza</a:t>
            </a:r>
          </a:p>
          <a:p>
            <a:pPr>
              <a:lnSpc>
                <a:spcPct val="81000"/>
              </a:lnSpc>
            </a:pPr>
            <a:r>
              <a:t>Don’t change our movement script in fixedUpdate</a:t>
            </a:r>
          </a:p>
          <a:p>
            <a:pPr lvl="1" marL="685800" indent="-228600">
              <a:lnSpc>
                <a:spcPct val="81000"/>
              </a:lnSpc>
              <a:spcBef>
                <a:spcPts val="500"/>
              </a:spcBef>
              <a:defRPr sz="2400"/>
            </a:pPr>
            <a:r>
              <a:t>Move by changing dirToGo and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70181" y="550569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Title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ML  Agents</a:t>
            </a:r>
          </a:p>
        </p:txBody>
      </p:sp>
      <p:sp>
        <p:nvSpPr>
          <p:cNvPr id="116" name="TextBox 4"/>
          <p:cNvSpPr txBox="1"/>
          <p:nvPr/>
        </p:nvSpPr>
        <p:spPr>
          <a:xfrm>
            <a:off x="3425240" y="1719920"/>
            <a:ext cx="2160943" cy="300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CollectObservations()</a:t>
            </a:r>
          </a:p>
        </p:txBody>
      </p:sp>
      <p:sp>
        <p:nvSpPr>
          <p:cNvPr id="117" name="TextBox 6"/>
          <p:cNvSpPr txBox="1"/>
          <p:nvPr/>
        </p:nvSpPr>
        <p:spPr>
          <a:xfrm>
            <a:off x="6278286" y="1689142"/>
            <a:ext cx="216094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OnActionReceived</a:t>
            </a:r>
            <a:r>
              <a:rPr b="0" sz="1800"/>
              <a:t>()</a:t>
            </a:r>
          </a:p>
        </p:txBody>
      </p:sp>
      <p:pic>
        <p:nvPicPr>
          <p:cNvPr id="118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678633" y="2665117"/>
            <a:ext cx="2011949" cy="2114701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TextBox 10"/>
          <p:cNvSpPr txBox="1"/>
          <p:nvPr/>
        </p:nvSpPr>
        <p:spPr>
          <a:xfrm>
            <a:off x="8708184" y="1723856"/>
            <a:ext cx="2160943" cy="300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MovePlayer()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0" t="23267" r="1" b="0"/>
          <a:stretch>
            <a:fillRect/>
          </a:stretch>
        </p:blipFill>
        <p:spPr>
          <a:xfrm>
            <a:off x="3648460" y="2823837"/>
            <a:ext cx="4769932" cy="3535838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Title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Today’s Lab</a:t>
            </a:r>
          </a:p>
        </p:txBody>
      </p:sp>
      <p:pic>
        <p:nvPicPr>
          <p:cNvPr id="123" name="Picture 3" descr="Picture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24567" y="2886696"/>
            <a:ext cx="2300424" cy="2417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Graphic 6" descr="Graphic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17847" y="3296954"/>
            <a:ext cx="1517464" cy="1517464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TextBox 16"/>
          <p:cNvSpPr txBox="1"/>
          <p:nvPr/>
        </p:nvSpPr>
        <p:spPr>
          <a:xfrm>
            <a:off x="2264402" y="1948576"/>
            <a:ext cx="1648297" cy="300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Heuristic()</a:t>
            </a:r>
          </a:p>
        </p:txBody>
      </p:sp>
      <p:pic>
        <p:nvPicPr>
          <p:cNvPr id="126" name="Picture 21" descr="Picture 21"/>
          <p:cNvPicPr>
            <a:picLocks noChangeAspect="1"/>
          </p:cNvPicPr>
          <p:nvPr/>
        </p:nvPicPr>
        <p:blipFill>
          <a:blip r:embed="rId5">
            <a:extLst/>
          </a:blip>
          <a:srcRect l="26395" t="0" r="0" b="0"/>
          <a:stretch>
            <a:fillRect/>
          </a:stretch>
        </p:blipFill>
        <p:spPr>
          <a:xfrm>
            <a:off x="7624567" y="2341147"/>
            <a:ext cx="1633532" cy="452348"/>
          </a:xfrm>
          <a:prstGeom prst="rect">
            <a:avLst/>
          </a:prstGeom>
          <a:ln w="12700">
            <a:miter lim="400000"/>
          </a:ln>
        </p:spPr>
      </p:pic>
      <p:sp>
        <p:nvSpPr>
          <p:cNvPr id="127" name="Rectangle 22"/>
          <p:cNvSpPr/>
          <p:nvPr/>
        </p:nvSpPr>
        <p:spPr>
          <a:xfrm>
            <a:off x="4064573" y="2944366"/>
            <a:ext cx="2421433" cy="2232213"/>
          </a:xfrm>
          <a:prstGeom prst="rect">
            <a:avLst/>
          </a:prstGeom>
          <a:solidFill>
            <a:srgbClr val="000000">
              <a:alpha val="50195"/>
            </a:srgbClr>
          </a:solidFill>
          <a:ln w="12700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8" name="TextBox 27"/>
          <p:cNvSpPr txBox="1"/>
          <p:nvPr/>
        </p:nvSpPr>
        <p:spPr>
          <a:xfrm>
            <a:off x="1837485" y="2433640"/>
            <a:ext cx="1739734" cy="300594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KEYBOARD INPUT</a:t>
            </a:r>
          </a:p>
        </p:txBody>
      </p:sp>
      <p:sp>
        <p:nvSpPr>
          <p:cNvPr id="129" name="TextBox 28"/>
          <p:cNvSpPr txBox="1"/>
          <p:nvPr/>
        </p:nvSpPr>
        <p:spPr>
          <a:xfrm>
            <a:off x="4541399" y="2413216"/>
            <a:ext cx="1739734" cy="300594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OUTPUT/ACTION</a:t>
            </a:r>
          </a:p>
        </p:txBody>
      </p:sp>
      <p:sp>
        <p:nvSpPr>
          <p:cNvPr id="130" name="TextBox 29"/>
          <p:cNvSpPr txBox="1"/>
          <p:nvPr/>
        </p:nvSpPr>
        <p:spPr>
          <a:xfrm>
            <a:off x="7713719" y="2413216"/>
            <a:ext cx="1323491" cy="300594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600"/>
            </a:lvl1pPr>
          </a:lstStyle>
          <a:p>
            <a:pPr/>
            <a:r>
              <a:t>CONDITIONS</a:t>
            </a:r>
          </a:p>
        </p:txBody>
      </p:sp>
      <p:sp>
        <p:nvSpPr>
          <p:cNvPr id="131" name="Arrow: Right 31"/>
          <p:cNvSpPr/>
          <p:nvPr/>
        </p:nvSpPr>
        <p:spPr>
          <a:xfrm>
            <a:off x="3667847" y="3827086"/>
            <a:ext cx="2015861" cy="45720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38100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2" name="TextBox 33"/>
          <p:cNvSpPr txBox="1"/>
          <p:nvPr/>
        </p:nvSpPr>
        <p:spPr>
          <a:xfrm>
            <a:off x="4536253" y="1931004"/>
            <a:ext cx="2160944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OnActionReceived</a:t>
            </a:r>
            <a:r>
              <a:rPr b="0" sz="1800"/>
              <a:t>()</a:t>
            </a:r>
          </a:p>
        </p:txBody>
      </p:sp>
      <p:sp>
        <p:nvSpPr>
          <p:cNvPr id="133" name="TextBox 34"/>
          <p:cNvSpPr txBox="1"/>
          <p:nvPr/>
        </p:nvSpPr>
        <p:spPr>
          <a:xfrm>
            <a:off x="7766654" y="1930525"/>
            <a:ext cx="2160943" cy="300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MovePlayer()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