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32764413" cy="43565763"/>
  <p:notesSz cx="6858000" cy="9144000"/>
  <p:defaultTextStyle>
    <a:defPPr>
      <a:defRPr lang="en-US"/>
    </a:defPPr>
    <a:lvl1pPr marL="0" algn="l" defTabSz="436168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80844" algn="l" defTabSz="436168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61688" algn="l" defTabSz="436168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42532" algn="l" defTabSz="436168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23376" algn="l" defTabSz="436168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04220" algn="l" defTabSz="436168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085064" algn="l" defTabSz="436168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265908" algn="l" defTabSz="436168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446752" algn="l" defTabSz="4361688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54A8"/>
    <a:srgbClr val="0066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33" d="100"/>
          <a:sy n="33" d="100"/>
        </p:scale>
        <p:origin x="-1452" y="1920"/>
      </p:cViewPr>
      <p:guideLst>
        <p:guide orient="horz" pos="13721"/>
        <p:guide pos="10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7331" y="13533627"/>
            <a:ext cx="27849751" cy="93384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4662" y="24687266"/>
            <a:ext cx="22935089" cy="111334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8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61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23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04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0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265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446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881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9571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754199" y="1744654"/>
            <a:ext cx="7371993" cy="3717208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38221" y="1744654"/>
            <a:ext cx="21569905" cy="371720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75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94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163" y="27995040"/>
            <a:ext cx="27849751" cy="8652645"/>
          </a:xfrm>
        </p:spPr>
        <p:txBody>
          <a:bodyPr anchor="t"/>
          <a:lstStyle>
            <a:lvl1pPr algn="l">
              <a:defRPr sz="191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163" y="18465033"/>
            <a:ext cx="27849751" cy="9530007"/>
          </a:xfrm>
        </p:spPr>
        <p:txBody>
          <a:bodyPr anchor="b"/>
          <a:lstStyle>
            <a:lvl1pPr marL="0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1pPr>
            <a:lvl2pPr marL="2180844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61688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3pPr>
            <a:lvl4pPr marL="6542532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23376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042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08506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265908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446752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43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8221" y="10165348"/>
            <a:ext cx="14470949" cy="28751390"/>
          </a:xfrm>
        </p:spPr>
        <p:txBody>
          <a:bodyPr/>
          <a:lstStyle>
            <a:lvl1pPr>
              <a:defRPr sz="13400"/>
            </a:lvl1pPr>
            <a:lvl2pPr>
              <a:defRPr sz="11400"/>
            </a:lvl2pPr>
            <a:lvl3pPr>
              <a:defRPr sz="95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55243" y="10165348"/>
            <a:ext cx="14470949" cy="28751390"/>
          </a:xfrm>
        </p:spPr>
        <p:txBody>
          <a:bodyPr/>
          <a:lstStyle>
            <a:lvl1pPr>
              <a:defRPr sz="13400"/>
            </a:lvl1pPr>
            <a:lvl2pPr>
              <a:defRPr sz="11400"/>
            </a:lvl2pPr>
            <a:lvl3pPr>
              <a:defRPr sz="95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050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8221" y="9751876"/>
            <a:ext cx="14476639" cy="4064118"/>
          </a:xfrm>
        </p:spPr>
        <p:txBody>
          <a:bodyPr anchor="b"/>
          <a:lstStyle>
            <a:lvl1pPr marL="0" indent="0">
              <a:buNone/>
              <a:defRPr sz="11400" b="1"/>
            </a:lvl1pPr>
            <a:lvl2pPr marL="2180844" indent="0">
              <a:buNone/>
              <a:defRPr sz="9500" b="1"/>
            </a:lvl2pPr>
            <a:lvl3pPr marL="4361688" indent="0">
              <a:buNone/>
              <a:defRPr sz="8600" b="1"/>
            </a:lvl3pPr>
            <a:lvl4pPr marL="6542532" indent="0">
              <a:buNone/>
              <a:defRPr sz="7600" b="1"/>
            </a:lvl4pPr>
            <a:lvl5pPr marL="8723376" indent="0">
              <a:buNone/>
              <a:defRPr sz="7600" b="1"/>
            </a:lvl5pPr>
            <a:lvl6pPr marL="10904220" indent="0">
              <a:buNone/>
              <a:defRPr sz="7600" b="1"/>
            </a:lvl6pPr>
            <a:lvl7pPr marL="13085064" indent="0">
              <a:buNone/>
              <a:defRPr sz="7600" b="1"/>
            </a:lvl7pPr>
            <a:lvl8pPr marL="15265908" indent="0">
              <a:buNone/>
              <a:defRPr sz="7600" b="1"/>
            </a:lvl8pPr>
            <a:lvl9pPr marL="17446752" indent="0">
              <a:buNone/>
              <a:defRPr sz="7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8221" y="13815994"/>
            <a:ext cx="14476639" cy="25100740"/>
          </a:xfrm>
        </p:spPr>
        <p:txBody>
          <a:bodyPr/>
          <a:lstStyle>
            <a:lvl1pPr>
              <a:defRPr sz="11400"/>
            </a:lvl1pPr>
            <a:lvl2pPr>
              <a:defRPr sz="9500"/>
            </a:lvl2pPr>
            <a:lvl3pPr>
              <a:defRPr sz="86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43868" y="9751876"/>
            <a:ext cx="14482326" cy="4064118"/>
          </a:xfrm>
        </p:spPr>
        <p:txBody>
          <a:bodyPr anchor="b"/>
          <a:lstStyle>
            <a:lvl1pPr marL="0" indent="0">
              <a:buNone/>
              <a:defRPr sz="11400" b="1"/>
            </a:lvl1pPr>
            <a:lvl2pPr marL="2180844" indent="0">
              <a:buNone/>
              <a:defRPr sz="9500" b="1"/>
            </a:lvl2pPr>
            <a:lvl3pPr marL="4361688" indent="0">
              <a:buNone/>
              <a:defRPr sz="8600" b="1"/>
            </a:lvl3pPr>
            <a:lvl4pPr marL="6542532" indent="0">
              <a:buNone/>
              <a:defRPr sz="7600" b="1"/>
            </a:lvl4pPr>
            <a:lvl5pPr marL="8723376" indent="0">
              <a:buNone/>
              <a:defRPr sz="7600" b="1"/>
            </a:lvl5pPr>
            <a:lvl6pPr marL="10904220" indent="0">
              <a:buNone/>
              <a:defRPr sz="7600" b="1"/>
            </a:lvl6pPr>
            <a:lvl7pPr marL="13085064" indent="0">
              <a:buNone/>
              <a:defRPr sz="7600" b="1"/>
            </a:lvl7pPr>
            <a:lvl8pPr marL="15265908" indent="0">
              <a:buNone/>
              <a:defRPr sz="7600" b="1"/>
            </a:lvl8pPr>
            <a:lvl9pPr marL="17446752" indent="0">
              <a:buNone/>
              <a:defRPr sz="7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43868" y="13815994"/>
            <a:ext cx="14482326" cy="25100740"/>
          </a:xfrm>
        </p:spPr>
        <p:txBody>
          <a:bodyPr/>
          <a:lstStyle>
            <a:lvl1pPr>
              <a:defRPr sz="11400"/>
            </a:lvl1pPr>
            <a:lvl2pPr>
              <a:defRPr sz="9500"/>
            </a:lvl2pPr>
            <a:lvl3pPr>
              <a:defRPr sz="86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91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48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29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223" y="1734563"/>
            <a:ext cx="10779266" cy="7381977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9975" y="1734566"/>
            <a:ext cx="18316217" cy="37182172"/>
          </a:xfrm>
        </p:spPr>
        <p:txBody>
          <a:bodyPr/>
          <a:lstStyle>
            <a:lvl1pPr>
              <a:defRPr sz="15300"/>
            </a:lvl1pPr>
            <a:lvl2pPr>
              <a:defRPr sz="13400"/>
            </a:lvl2pPr>
            <a:lvl3pPr>
              <a:defRPr sz="114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8223" y="9116543"/>
            <a:ext cx="10779266" cy="29800195"/>
          </a:xfrm>
        </p:spPr>
        <p:txBody>
          <a:bodyPr/>
          <a:lstStyle>
            <a:lvl1pPr marL="0" indent="0">
              <a:buNone/>
              <a:defRPr sz="6700"/>
            </a:lvl1pPr>
            <a:lvl2pPr marL="2180844" indent="0">
              <a:buNone/>
              <a:defRPr sz="5700"/>
            </a:lvl2pPr>
            <a:lvl3pPr marL="4361688" indent="0">
              <a:buNone/>
              <a:defRPr sz="4800"/>
            </a:lvl3pPr>
            <a:lvl4pPr marL="6542532" indent="0">
              <a:buNone/>
              <a:defRPr sz="4300"/>
            </a:lvl4pPr>
            <a:lvl5pPr marL="8723376" indent="0">
              <a:buNone/>
              <a:defRPr sz="4300"/>
            </a:lvl5pPr>
            <a:lvl6pPr marL="10904220" indent="0">
              <a:buNone/>
              <a:defRPr sz="4300"/>
            </a:lvl6pPr>
            <a:lvl7pPr marL="13085064" indent="0">
              <a:buNone/>
              <a:defRPr sz="4300"/>
            </a:lvl7pPr>
            <a:lvl8pPr marL="15265908" indent="0">
              <a:buNone/>
              <a:defRPr sz="4300"/>
            </a:lvl8pPr>
            <a:lvl9pPr marL="17446752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604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054" y="30496034"/>
            <a:ext cx="19658648" cy="3600229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22054" y="3892682"/>
            <a:ext cx="19658648" cy="26139458"/>
          </a:xfrm>
        </p:spPr>
        <p:txBody>
          <a:bodyPr/>
          <a:lstStyle>
            <a:lvl1pPr marL="0" indent="0">
              <a:buNone/>
              <a:defRPr sz="15300"/>
            </a:lvl1pPr>
            <a:lvl2pPr marL="2180844" indent="0">
              <a:buNone/>
              <a:defRPr sz="13400"/>
            </a:lvl2pPr>
            <a:lvl3pPr marL="4361688" indent="0">
              <a:buNone/>
              <a:defRPr sz="11400"/>
            </a:lvl3pPr>
            <a:lvl4pPr marL="6542532" indent="0">
              <a:buNone/>
              <a:defRPr sz="9500"/>
            </a:lvl4pPr>
            <a:lvl5pPr marL="8723376" indent="0">
              <a:buNone/>
              <a:defRPr sz="9500"/>
            </a:lvl5pPr>
            <a:lvl6pPr marL="10904220" indent="0">
              <a:buNone/>
              <a:defRPr sz="9500"/>
            </a:lvl6pPr>
            <a:lvl7pPr marL="13085064" indent="0">
              <a:buNone/>
              <a:defRPr sz="9500"/>
            </a:lvl7pPr>
            <a:lvl8pPr marL="15265908" indent="0">
              <a:buNone/>
              <a:defRPr sz="9500"/>
            </a:lvl8pPr>
            <a:lvl9pPr marL="17446752" indent="0">
              <a:buNone/>
              <a:defRPr sz="95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2054" y="34096264"/>
            <a:ext cx="19658648" cy="5112923"/>
          </a:xfrm>
        </p:spPr>
        <p:txBody>
          <a:bodyPr/>
          <a:lstStyle>
            <a:lvl1pPr marL="0" indent="0">
              <a:buNone/>
              <a:defRPr sz="6700"/>
            </a:lvl1pPr>
            <a:lvl2pPr marL="2180844" indent="0">
              <a:buNone/>
              <a:defRPr sz="5700"/>
            </a:lvl2pPr>
            <a:lvl3pPr marL="4361688" indent="0">
              <a:buNone/>
              <a:defRPr sz="4800"/>
            </a:lvl3pPr>
            <a:lvl4pPr marL="6542532" indent="0">
              <a:buNone/>
              <a:defRPr sz="4300"/>
            </a:lvl4pPr>
            <a:lvl5pPr marL="8723376" indent="0">
              <a:buNone/>
              <a:defRPr sz="4300"/>
            </a:lvl5pPr>
            <a:lvl6pPr marL="10904220" indent="0">
              <a:buNone/>
              <a:defRPr sz="4300"/>
            </a:lvl6pPr>
            <a:lvl7pPr marL="13085064" indent="0">
              <a:buNone/>
              <a:defRPr sz="4300"/>
            </a:lvl7pPr>
            <a:lvl8pPr marL="15265908" indent="0">
              <a:buNone/>
              <a:defRPr sz="4300"/>
            </a:lvl8pPr>
            <a:lvl9pPr marL="17446752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921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8221" y="1744650"/>
            <a:ext cx="29487972" cy="7260961"/>
          </a:xfrm>
          <a:prstGeom prst="rect">
            <a:avLst/>
          </a:prstGeom>
        </p:spPr>
        <p:txBody>
          <a:bodyPr vert="horz" lIns="436169" tIns="218084" rIns="436169" bIns="2180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8221" y="10165348"/>
            <a:ext cx="29487972" cy="28751390"/>
          </a:xfrm>
          <a:prstGeom prst="rect">
            <a:avLst/>
          </a:prstGeom>
        </p:spPr>
        <p:txBody>
          <a:bodyPr vert="horz" lIns="436169" tIns="218084" rIns="436169" bIns="21808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38220" y="40379012"/>
            <a:ext cx="7645030" cy="2319473"/>
          </a:xfrm>
          <a:prstGeom prst="rect">
            <a:avLst/>
          </a:prstGeom>
        </p:spPr>
        <p:txBody>
          <a:bodyPr vert="horz" lIns="436169" tIns="218084" rIns="436169" bIns="218084" rtlCol="0" anchor="ctr"/>
          <a:lstStyle>
            <a:lvl1pPr algn="l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9EAAC-7FC6-4078-8291-3553228860BE}" type="datetimeFigureOut">
              <a:rPr lang="en-CA" smtClean="0"/>
              <a:t>04/10/2013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94508" y="40379012"/>
            <a:ext cx="10375397" cy="2319473"/>
          </a:xfrm>
          <a:prstGeom prst="rect">
            <a:avLst/>
          </a:prstGeom>
        </p:spPr>
        <p:txBody>
          <a:bodyPr vert="horz" lIns="436169" tIns="218084" rIns="436169" bIns="218084" rtlCol="0" anchor="ctr"/>
          <a:lstStyle>
            <a:lvl1pPr algn="ct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481163" y="40379012"/>
            <a:ext cx="7645030" cy="2319473"/>
          </a:xfrm>
          <a:prstGeom prst="rect">
            <a:avLst/>
          </a:prstGeom>
        </p:spPr>
        <p:txBody>
          <a:bodyPr vert="horz" lIns="436169" tIns="218084" rIns="436169" bIns="218084" rtlCol="0" anchor="ctr"/>
          <a:lstStyle>
            <a:lvl1pPr algn="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09662-549D-4B41-A27C-3252A13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717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61688" rtl="0" eaLnBrk="1" latinLnBrk="0" hangingPunct="1">
        <a:spcBef>
          <a:spcPct val="0"/>
        </a:spcBef>
        <a:buNone/>
        <a:defRPr sz="2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5633" indent="-1635633" algn="l" defTabSz="4361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00" kern="1200">
          <a:solidFill>
            <a:schemeClr val="tx1"/>
          </a:solidFill>
          <a:latin typeface="+mn-lt"/>
          <a:ea typeface="+mn-ea"/>
          <a:cs typeface="+mn-cs"/>
        </a:defRPr>
      </a:lvl1pPr>
      <a:lvl2pPr marL="3543872" indent="-1363028" algn="l" defTabSz="4361688" rtl="0" eaLnBrk="1" latinLnBrk="0" hangingPunct="1">
        <a:spcBef>
          <a:spcPct val="20000"/>
        </a:spcBef>
        <a:buFont typeface="Arial" panose="020B0604020202020204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52110" indent="-1090422" algn="l" defTabSz="4361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1400" kern="1200">
          <a:solidFill>
            <a:schemeClr val="tx1"/>
          </a:solidFill>
          <a:latin typeface="+mn-lt"/>
          <a:ea typeface="+mn-ea"/>
          <a:cs typeface="+mn-cs"/>
        </a:defRPr>
      </a:lvl3pPr>
      <a:lvl4pPr marL="7632954" indent="-1090422" algn="l" defTabSz="4361688" rtl="0" eaLnBrk="1" latinLnBrk="0" hangingPunct="1">
        <a:spcBef>
          <a:spcPct val="20000"/>
        </a:spcBef>
        <a:buFont typeface="Arial" panose="020B0604020202020204" pitchFamily="34" charset="0"/>
        <a:buChar char="–"/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813798" indent="-1090422" algn="l" defTabSz="4361688" rtl="0" eaLnBrk="1" latinLnBrk="0" hangingPunct="1">
        <a:spcBef>
          <a:spcPct val="20000"/>
        </a:spcBef>
        <a:buFont typeface="Arial" panose="020B0604020202020204" pitchFamily="34" charset="0"/>
        <a:buChar char="»"/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1994642" indent="-1090422" algn="l" defTabSz="4361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175486" indent="-1090422" algn="l" defTabSz="4361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356330" indent="-1090422" algn="l" defTabSz="4361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8537174" indent="-1090422" algn="l" defTabSz="4361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6168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80844" algn="l" defTabSz="436168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61688" algn="l" defTabSz="436168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42532" algn="l" defTabSz="436168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23376" algn="l" defTabSz="436168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04220" algn="l" defTabSz="436168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085064" algn="l" defTabSz="436168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265908" algn="l" defTabSz="436168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446752" algn="l" defTabSz="4361688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tiff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1871" y="3233392"/>
            <a:ext cx="15510295" cy="871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16713671" y="3233392"/>
            <a:ext cx="15510295" cy="871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41240" y="108473"/>
            <a:ext cx="31683520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1952031" y="252489"/>
            <a:ext cx="2880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Developing Bamboo as an Alternative Feedstock for 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Bio-products</a:t>
            </a:r>
            <a:endParaRPr kumimoji="0" lang="en-CA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680" y="1476625"/>
            <a:ext cx="2627834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4389120"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Nuwan S. Kapu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1,2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Zhaoyang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Yuan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1,2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lang="en-US" sz="2800" b="1" kern="0" dirty="0" err="1">
                <a:solidFill>
                  <a:prstClr val="black"/>
                </a:solidFill>
              </a:rPr>
              <a:t>Xufeng</a:t>
            </a:r>
            <a:r>
              <a:rPr lang="en-US" sz="2800" b="1" kern="0" dirty="0">
                <a:solidFill>
                  <a:prstClr val="black"/>
                </a:solidFill>
              </a:rPr>
              <a:t> Cheng</a:t>
            </a:r>
            <a:r>
              <a:rPr lang="en-US" sz="2800" b="1" kern="0" baseline="30000" dirty="0">
                <a:solidFill>
                  <a:prstClr val="black"/>
                </a:solidFill>
              </a:rPr>
              <a:t>1,4</a:t>
            </a:r>
            <a:r>
              <a:rPr lang="en-US" sz="2800" b="1" kern="0" dirty="0">
                <a:solidFill>
                  <a:prstClr val="black"/>
                </a:solidFill>
              </a:rPr>
              <a:t>, </a:t>
            </a:r>
            <a:r>
              <a:rPr lang="en-US" sz="2800" b="1" kern="0" dirty="0" err="1">
                <a:solidFill>
                  <a:prstClr val="black"/>
                </a:solidFill>
              </a:rPr>
              <a:t>Lingfeng</a:t>
            </a:r>
            <a:r>
              <a:rPr lang="en-US" sz="2800" b="1" kern="0" dirty="0">
                <a:solidFill>
                  <a:prstClr val="black"/>
                </a:solidFill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Zhao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1,2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Colby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Song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1,2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Joel Kumlin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David Houghton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James Olson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2,3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Mark Martinez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1,2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Rodger Beatson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1,2,4</a:t>
            </a:r>
          </a:p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Dept. of Chemical &amp; Biological Engineering,  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Pulp &amp; Paper Center, 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Dept. of Mechanical Engineering, Univ. of British Columbia; 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Chemical &amp; Environmental Technology, British Columbia Institute of Technology,</a:t>
            </a:r>
          </a:p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Vancouver, Canada </a:t>
            </a: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4" y="108473"/>
            <a:ext cx="21602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590" y="779183"/>
            <a:ext cx="3157340" cy="170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69021" y="3305400"/>
            <a:ext cx="15409712" cy="11521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/>
          <p:cNvSpPr txBox="1"/>
          <p:nvPr/>
        </p:nvSpPr>
        <p:spPr>
          <a:xfrm>
            <a:off x="6661126" y="3521424"/>
            <a:ext cx="270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4000" b="1" dirty="0" smtClean="0"/>
              <a:t>Background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6470" y="4457528"/>
            <a:ext cx="144285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A" sz="4000" b="1" dirty="0" smtClean="0"/>
              <a:t>Vision: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CA" sz="3600" dirty="0" smtClean="0"/>
              <a:t>Develop cost effective pulping schemes to produce high quality dissolving pulp </a:t>
            </a:r>
            <a:r>
              <a:rPr lang="en-CA" sz="3600" dirty="0" smtClean="0"/>
              <a:t>and other products from </a:t>
            </a:r>
            <a:r>
              <a:rPr lang="en-CA" sz="3600" dirty="0" smtClean="0"/>
              <a:t>bamboo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CA" sz="3600" dirty="0" smtClean="0"/>
              <a:t>Characteristics of dissolving pulp</a:t>
            </a:r>
            <a:r>
              <a:rPr lang="en-CA" sz="3600" baseline="30000" dirty="0" smtClean="0"/>
              <a:t>1</a:t>
            </a:r>
          </a:p>
          <a:p>
            <a:pPr marL="2766060" lvl="1" indent="-571500" algn="just">
              <a:buFont typeface="Wingdings" panose="05000000000000000000" pitchFamily="2" charset="2"/>
              <a:buChar char="Ø"/>
            </a:pPr>
            <a:r>
              <a:rPr lang="en-CA" sz="3600" dirty="0" smtClean="0"/>
              <a:t>&gt;94% </a:t>
            </a:r>
            <a:r>
              <a:rPr lang="el-GR" sz="3600" dirty="0" smtClean="0"/>
              <a:t>α-</a:t>
            </a:r>
            <a:r>
              <a:rPr lang="en-CA" sz="3600" dirty="0"/>
              <a:t>cellulose </a:t>
            </a:r>
            <a:r>
              <a:rPr lang="en-CA" sz="3600" dirty="0" smtClean="0"/>
              <a:t>with uniform molecular weight distribution</a:t>
            </a:r>
          </a:p>
          <a:p>
            <a:pPr marL="2766060" lvl="1" indent="-571500" algn="just">
              <a:buFont typeface="Wingdings" panose="05000000000000000000" pitchFamily="2" charset="2"/>
              <a:buChar char="Ø"/>
            </a:pPr>
            <a:r>
              <a:rPr lang="en-CA" sz="3600" dirty="0" smtClean="0"/>
              <a:t>&lt;3% hemicellulose, &lt;0.5% lignin</a:t>
            </a:r>
          </a:p>
          <a:p>
            <a:pPr marL="2766060" lvl="1" indent="-571500" algn="just">
              <a:buFont typeface="Wingdings" panose="05000000000000000000" pitchFamily="2" charset="2"/>
              <a:buChar char="Ø"/>
            </a:pPr>
            <a:r>
              <a:rPr lang="en-CA" sz="3600" dirty="0" smtClean="0"/>
              <a:t>High chemical reactivity, 90-96% ISO brightness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0550" y="8706000"/>
            <a:ext cx="15087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Opportunity:</a:t>
            </a:r>
          </a:p>
          <a:p>
            <a:pPr>
              <a:buFont typeface="Wingdings" pitchFamily="2" charset="2"/>
              <a:buChar char="Ø"/>
              <a:tabLst>
                <a:tab pos="514350" algn="l"/>
              </a:tabLst>
            </a:pPr>
            <a:r>
              <a:rPr lang="en-US" sz="3600" dirty="0" smtClean="0"/>
              <a:t> Fast growing feedstock ; harvest-ready in about 3 years</a:t>
            </a:r>
          </a:p>
          <a:p>
            <a:pPr>
              <a:buFont typeface="Wingdings" pitchFamily="2" charset="2"/>
              <a:buChar char="Ø"/>
              <a:tabLst>
                <a:tab pos="514350" algn="l"/>
              </a:tabLst>
            </a:pPr>
            <a:r>
              <a:rPr lang="en-US" sz="3600" dirty="0"/>
              <a:t> </a:t>
            </a:r>
            <a:r>
              <a:rPr lang="en-US" sz="3600" dirty="0" smtClean="0"/>
              <a:t>Highly abundant in Asia: 1.5 billion trees harvested </a:t>
            </a:r>
            <a:r>
              <a:rPr lang="en-US" sz="3600" dirty="0"/>
              <a:t>annually</a:t>
            </a:r>
            <a:endParaRPr lang="en-US" sz="3600" dirty="0" smtClean="0"/>
          </a:p>
          <a:p>
            <a:pPr>
              <a:buFont typeface="Wingdings" pitchFamily="2" charset="2"/>
              <a:buChar char="Ø"/>
              <a:tabLst>
                <a:tab pos="514350" algn="l"/>
              </a:tabLst>
            </a:pPr>
            <a:r>
              <a:rPr lang="en-US" sz="3600" dirty="0"/>
              <a:t> </a:t>
            </a:r>
            <a:r>
              <a:rPr lang="en-US" sz="3600" dirty="0" smtClean="0"/>
              <a:t>Composition comparable to that of softwoods and hardwoods</a:t>
            </a:r>
          </a:p>
          <a:p>
            <a:pPr>
              <a:buFont typeface="Wingdings" pitchFamily="2" charset="2"/>
              <a:buChar char="Ø"/>
              <a:tabLst>
                <a:tab pos="514350" algn="l"/>
              </a:tabLst>
            </a:pPr>
            <a:r>
              <a:rPr lang="en-US" sz="3600" dirty="0"/>
              <a:t> </a:t>
            </a:r>
            <a:r>
              <a:rPr lang="en-US" sz="3600" dirty="0" smtClean="0"/>
              <a:t>Liquid streams of the pulping scheme are rich raw materials for bio-products</a:t>
            </a:r>
            <a:endParaRPr lang="en-CA" sz="3600" dirty="0" smtClean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16410"/>
              </p:ext>
            </p:extLst>
          </p:nvPr>
        </p:nvGraphicFramePr>
        <p:xfrm>
          <a:off x="17197388" y="4542439"/>
          <a:ext cx="14354900" cy="34137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870980"/>
                <a:gridCol w="2782470"/>
                <a:gridCol w="3200400"/>
                <a:gridCol w="2630070"/>
                <a:gridCol w="2870980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solidFill>
                            <a:schemeClr val="tx1"/>
                          </a:solidFill>
                        </a:rPr>
                        <a:t>Feedstock  </a:t>
                      </a:r>
                      <a:endParaRPr lang="en-C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Cellulose</a:t>
                      </a:r>
                    </a:p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C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</a:rPr>
                        <a:t>Hemicellulose</a:t>
                      </a:r>
                      <a:endParaRPr lang="en-US" sz="4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C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Lignin</a:t>
                      </a:r>
                    </a:p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C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</a:rPr>
                        <a:t>Extractives and ash (%) </a:t>
                      </a:r>
                      <a:endParaRPr lang="en-CA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Bamboo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40-50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20-25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11-28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1-5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Hardwood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40-55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20-35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20-25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1-4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Softwood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40-55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25-30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28-32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1-3</a:t>
                      </a:r>
                      <a:endParaRPr lang="en-CA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8974494" y="3881464"/>
            <a:ext cx="10792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Comparative composition of bamboo and other types of wood</a:t>
            </a:r>
            <a:r>
              <a:rPr lang="en-CA" sz="3200" baseline="30000" dirty="0" smtClean="0"/>
              <a:t>2</a:t>
            </a:r>
            <a:endParaRPr lang="en-CA" sz="32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17268006" y="8684509"/>
            <a:ext cx="1245232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/>
              <a:t>Challenges</a:t>
            </a:r>
            <a:r>
              <a:rPr lang="en-CA" sz="4000" b="1" dirty="0" smtClean="0"/>
              <a:t>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CA" sz="3600" dirty="0" smtClean="0"/>
              <a:t>High </a:t>
            </a:r>
            <a:r>
              <a:rPr lang="en-CA" sz="3600" dirty="0"/>
              <a:t>ash </a:t>
            </a:r>
            <a:r>
              <a:rPr lang="en-CA" sz="3600" dirty="0" smtClean="0"/>
              <a:t>content; silica content can be as high as 5% by weight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CA" sz="3600" dirty="0" smtClean="0"/>
              <a:t>Low </a:t>
            </a:r>
            <a:r>
              <a:rPr lang="en-CA" sz="3600" dirty="0"/>
              <a:t>chemical </a:t>
            </a:r>
            <a:r>
              <a:rPr lang="en-CA" sz="3600" dirty="0" smtClean="0"/>
              <a:t>penetrability </a:t>
            </a:r>
            <a:endParaRPr lang="en-CA" sz="36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CA" sz="3600" dirty="0" smtClean="0"/>
              <a:t>High feedstock variability depending on species and age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CA" sz="3600" dirty="0" smtClean="0"/>
              <a:t>Not </a:t>
            </a:r>
            <a:r>
              <a:rPr lang="en-CA" sz="3600" dirty="0"/>
              <a:t>extensively </a:t>
            </a:r>
            <a:r>
              <a:rPr lang="en-CA" sz="3600" dirty="0" smtClean="0"/>
              <a:t>studied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CA" sz="3600" dirty="0"/>
          </a:p>
        </p:txBody>
      </p:sp>
      <p:sp>
        <p:nvSpPr>
          <p:cNvPr id="12" name="Rectangle 11"/>
          <p:cNvSpPr/>
          <p:nvPr/>
        </p:nvSpPr>
        <p:spPr>
          <a:xfrm>
            <a:off x="511871" y="12205817"/>
            <a:ext cx="31683520" cy="11203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7" r="7556" b="16113"/>
          <a:stretch/>
        </p:blipFill>
        <p:spPr>
          <a:xfrm>
            <a:off x="714374" y="13613457"/>
            <a:ext cx="4146551" cy="4858402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75" name="Picture 74" descr="image (1).jpeg"/>
          <p:cNvPicPr>
            <a:picLocks noChangeAspect="1"/>
          </p:cNvPicPr>
          <p:nvPr/>
        </p:nvPicPr>
        <p:blipFill>
          <a:blip r:embed="rId5" cstate="print"/>
          <a:srcRect r="27132"/>
          <a:stretch>
            <a:fillRect/>
          </a:stretch>
        </p:blipFill>
        <p:spPr>
          <a:xfrm>
            <a:off x="19618847" y="14594532"/>
            <a:ext cx="3521860" cy="3609975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76" name="Picture 75" descr="image (2).jpeg"/>
          <p:cNvPicPr>
            <a:picLocks noChangeAspect="1"/>
          </p:cNvPicPr>
          <p:nvPr/>
        </p:nvPicPr>
        <p:blipFill>
          <a:blip r:embed="rId6" cstate="print"/>
          <a:srcRect l="18518" t="19318" r="21528"/>
          <a:stretch>
            <a:fillRect/>
          </a:stretch>
        </p:blipFill>
        <p:spPr>
          <a:xfrm>
            <a:off x="13141846" y="14575482"/>
            <a:ext cx="3583742" cy="3602191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77" name="Picture 76" descr="photo.JPG"/>
          <p:cNvPicPr>
            <a:picLocks noChangeAspect="1"/>
          </p:cNvPicPr>
          <p:nvPr/>
        </p:nvPicPr>
        <p:blipFill>
          <a:blip r:embed="rId7" cstate="print"/>
          <a:srcRect l="11806" t="9091" r="37363" b="17149"/>
          <a:stretch>
            <a:fillRect/>
          </a:stretch>
        </p:blipFill>
        <p:spPr>
          <a:xfrm>
            <a:off x="28695574" y="15899457"/>
            <a:ext cx="3374744" cy="3657600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78" name="Picture 77" descr="image.jpeg"/>
          <p:cNvPicPr>
            <a:picLocks noChangeAspect="1"/>
          </p:cNvPicPr>
          <p:nvPr/>
        </p:nvPicPr>
        <p:blipFill>
          <a:blip r:embed="rId8" cstate="print"/>
          <a:srcRect l="25000" r="12731" b="23347"/>
          <a:stretch>
            <a:fillRect/>
          </a:stretch>
        </p:blipFill>
        <p:spPr>
          <a:xfrm>
            <a:off x="26705446" y="12925897"/>
            <a:ext cx="3962401" cy="364324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sp>
        <p:nvSpPr>
          <p:cNvPr id="80" name="Right Arrow 79"/>
          <p:cNvSpPr/>
          <p:nvPr/>
        </p:nvSpPr>
        <p:spPr>
          <a:xfrm>
            <a:off x="5213326" y="16128057"/>
            <a:ext cx="1447800" cy="14478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16997" y="14337357"/>
            <a:ext cx="2012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chipping</a:t>
            </a:r>
            <a:endParaRPr kumimoji="0" lang="en-C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2" name="Right Arrow 81"/>
          <p:cNvSpPr/>
          <p:nvPr/>
        </p:nvSpPr>
        <p:spPr>
          <a:xfrm>
            <a:off x="10712972" y="15947082"/>
            <a:ext cx="2286000" cy="14478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0103372" y="14223057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pre-hydrolysis</a:t>
            </a:r>
            <a:endParaRPr kumimoji="0" lang="en-C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4" name="Right Arrow 83"/>
          <p:cNvSpPr/>
          <p:nvPr/>
        </p:nvSpPr>
        <p:spPr>
          <a:xfrm>
            <a:off x="16951847" y="15975657"/>
            <a:ext cx="2590800" cy="14478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989947" y="14299257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Kraft cooking</a:t>
            </a:r>
            <a:endParaRPr kumimoji="0" lang="en-C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6" name="Right Arrow 85"/>
          <p:cNvSpPr/>
          <p:nvPr/>
        </p:nvSpPr>
        <p:spPr>
          <a:xfrm>
            <a:off x="23543147" y="15928032"/>
            <a:ext cx="2743200" cy="14478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3352647" y="14308782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Delignification &amp; bleaching</a:t>
            </a:r>
            <a:endParaRPr kumimoji="0" lang="en-C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703740" y="17990195"/>
            <a:ext cx="5424755" cy="3657600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sp>
        <p:nvSpPr>
          <p:cNvPr id="89" name="Curved Left Arrow 88"/>
          <p:cNvSpPr/>
          <p:nvPr/>
        </p:nvSpPr>
        <p:spPr>
          <a:xfrm>
            <a:off x="11008247" y="16470957"/>
            <a:ext cx="2209800" cy="3581400"/>
          </a:xfrm>
          <a:prstGeom prst="curvedLeftArrow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6893446" y="21385857"/>
            <a:ext cx="5096271" cy="1981200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453214" y="21683578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biofuels, biofilms, xylitol, furfural etc.</a:t>
            </a:r>
            <a:endParaRPr kumimoji="0" lang="en-CA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9" name="Curved Left Arrow 98"/>
          <p:cNvSpPr/>
          <p:nvPr/>
        </p:nvSpPr>
        <p:spPr>
          <a:xfrm>
            <a:off x="18323447" y="16509057"/>
            <a:ext cx="2209800" cy="3581400"/>
          </a:xfrm>
          <a:prstGeom prst="curvedLeftArrow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5732647" y="19480857"/>
            <a:ext cx="5257800" cy="1371600"/>
          </a:xfrm>
          <a:prstGeom prst="ellipse">
            <a:avLst/>
          </a:prstGeom>
          <a:solidFill>
            <a:srgbClr val="00CC00"/>
          </a:solidFill>
          <a:ln w="25400" cap="flat" cmpd="sng" algn="ctr">
            <a:solidFill>
              <a:srgbClr val="00CC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6113647" y="19595157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black liquor </a:t>
            </a:r>
            <a:r>
              <a:rPr kumimoji="0" lang="en-C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 </a:t>
            </a:r>
            <a:r>
              <a:rPr kumimoji="0" lang="en-C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lignin</a:t>
            </a:r>
            <a:endParaRPr kumimoji="0" lang="en-C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9103247" y="19475177"/>
            <a:ext cx="5257800" cy="1371600"/>
          </a:xfrm>
          <a:prstGeom prst="ellipse">
            <a:avLst/>
          </a:prstGeom>
          <a:solidFill>
            <a:srgbClr val="00CC00"/>
          </a:solidFill>
          <a:ln w="25400" cap="flat" cmpd="sng" algn="ctr">
            <a:solidFill>
              <a:srgbClr val="00CC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484247" y="19357032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liquor </a:t>
            </a:r>
            <a:r>
              <a:rPr kumimoji="0" lang="en-C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 hemicellulose</a:t>
            </a:r>
          </a:p>
        </p:txBody>
      </p:sp>
      <p:sp>
        <p:nvSpPr>
          <p:cNvPr id="106" name="Oval 105"/>
          <p:cNvSpPr/>
          <p:nvPr/>
        </p:nvSpPr>
        <p:spPr>
          <a:xfrm>
            <a:off x="13573894" y="21385857"/>
            <a:ext cx="5535961" cy="1981200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3819422" y="21710873"/>
            <a:ext cx="5127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power, pellets, carbon fiber etc.</a:t>
            </a:r>
            <a:endParaRPr kumimoji="0" lang="en-CA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127622" y="17966457"/>
            <a:ext cx="281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dissolving </a:t>
            </a:r>
            <a:r>
              <a:rPr kumimoji="0" lang="en-CA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pulp</a:t>
            </a:r>
            <a:endParaRPr kumimoji="0" lang="en-CA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2286862" y="19602425"/>
            <a:ext cx="3657600" cy="1676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2839239" y="19790464"/>
            <a:ext cx="2471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textiles</a:t>
            </a:r>
          </a:p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viscose/rayon</a:t>
            </a:r>
            <a:endParaRPr kumimoji="0" lang="en-CA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3847947" y="21690657"/>
            <a:ext cx="3657600" cy="1676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4587577" y="21878696"/>
            <a:ext cx="2173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acetates</a:t>
            </a:r>
          </a:p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LCD screens</a:t>
            </a:r>
            <a:endParaRPr kumimoji="0" lang="en-CA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8038947" y="21338232"/>
            <a:ext cx="4038600" cy="2028825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7724622" y="21490632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microcrystalline cellulose</a:t>
            </a:r>
          </a:p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pharmaceuticals</a:t>
            </a:r>
            <a:endParaRPr kumimoji="0" lang="en-CA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612454" y="12292683"/>
            <a:ext cx="19298144" cy="11521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1" name="TextBox 120"/>
          <p:cNvSpPr txBox="1"/>
          <p:nvPr/>
        </p:nvSpPr>
        <p:spPr>
          <a:xfrm>
            <a:off x="756470" y="12493849"/>
            <a:ext cx="19149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 smtClean="0"/>
              <a:t>Bamboo as an alternative feedstock for dissolving pulp and bio-products: Pulping scheme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1148851" y="23727097"/>
            <a:ext cx="10468297" cy="1800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dirty="0"/>
          </a:p>
        </p:txBody>
      </p:sp>
      <p:sp>
        <p:nvSpPr>
          <p:cNvPr id="125" name="Rectangle 124"/>
          <p:cNvSpPr/>
          <p:nvPr/>
        </p:nvSpPr>
        <p:spPr>
          <a:xfrm>
            <a:off x="540446" y="23727097"/>
            <a:ext cx="10468297" cy="1800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sz="4000" dirty="0">
              <a:solidFill>
                <a:schemeClr val="tx1"/>
              </a:solidFill>
            </a:endParaRPr>
          </a:p>
          <a:p>
            <a:endParaRPr lang="en-CA" sz="4000" dirty="0" smtClean="0">
              <a:solidFill>
                <a:schemeClr val="tx1"/>
              </a:solidFill>
            </a:endParaRPr>
          </a:p>
          <a:p>
            <a:r>
              <a:rPr lang="en-CA" sz="4000" dirty="0" smtClean="0">
                <a:solidFill>
                  <a:schemeClr val="tx1"/>
                </a:solidFill>
              </a:rPr>
              <a:t> </a:t>
            </a:r>
            <a:endParaRPr lang="en-CA" sz="4000" dirty="0">
              <a:solidFill>
                <a:schemeClr val="tx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1770230" y="23727097"/>
            <a:ext cx="10468297" cy="1800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8" name="Rounded Rectangle 127"/>
          <p:cNvSpPr/>
          <p:nvPr/>
        </p:nvSpPr>
        <p:spPr>
          <a:xfrm>
            <a:off x="698179" y="23856255"/>
            <a:ext cx="10225136" cy="11521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 smtClean="0">
                <a:solidFill>
                  <a:schemeClr val="tx1"/>
                </a:solidFill>
              </a:rPr>
              <a:t>Silica in Bamboo</a:t>
            </a:r>
            <a:endParaRPr lang="en-CA" sz="4800" b="1" dirty="0">
              <a:solidFill>
                <a:schemeClr val="tx1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11270432" y="23856255"/>
            <a:ext cx="10225136" cy="11521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 dirty="0">
              <a:solidFill>
                <a:schemeClr val="tx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21883389" y="23843679"/>
            <a:ext cx="10225136" cy="11521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000" b="1" dirty="0">
              <a:solidFill>
                <a:schemeClr val="tx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1350772" y="24001412"/>
            <a:ext cx="1035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Removing Hemicellulose: Pre-hydrolysis</a:t>
            </a:r>
            <a:endParaRPr lang="en-CA" sz="4800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21811381" y="24015129"/>
            <a:ext cx="10572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Removing Hemicellulose: </a:t>
            </a:r>
            <a:r>
              <a:rPr lang="en-US" sz="4800" b="1" dirty="0" smtClean="0"/>
              <a:t>Using </a:t>
            </a:r>
            <a:r>
              <a:rPr lang="en-US" sz="4800" b="1" dirty="0" err="1" smtClean="0"/>
              <a:t>xylanase</a:t>
            </a:r>
            <a:endParaRPr lang="en-CA" sz="48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70187" y="25095249"/>
            <a:ext cx="10225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Silica reduces the efficiency of chemical recovery:</a:t>
            </a:r>
          </a:p>
          <a:p>
            <a:pPr marL="1543050" marR="0" lvl="1" indent="-571500" algn="just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57250" algn="l"/>
              </a:tabLst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forms scale in evaporators</a:t>
            </a:r>
          </a:p>
          <a:p>
            <a:pPr marL="1543050" marR="0" lvl="1" indent="-571500" algn="just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57250" algn="l"/>
              </a:tabLst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reduces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causticizing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efficiency</a:t>
            </a:r>
          </a:p>
          <a:p>
            <a:pPr marL="1543050" marR="0" lvl="1" indent="-571500" algn="just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57250" algn="l"/>
              </a:tabLst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forms glass on lime particles</a:t>
            </a:r>
          </a:p>
          <a:p>
            <a:pPr lvl="0" algn="just" defTabSz="4389120"/>
            <a:r>
              <a:rPr lang="en-US" sz="3600" kern="0" dirty="0" smtClean="0">
                <a:solidFill>
                  <a:prstClr val="black"/>
                </a:solidFill>
              </a:rPr>
              <a:t>Results in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dissolving pulp with poor filterability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754411" y="28136422"/>
            <a:ext cx="100111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Objectives:</a:t>
            </a:r>
          </a:p>
          <a:p>
            <a:pPr marL="571500" marR="0" lvl="0" indent="-57150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Determine the distribution and content of silica in bamboo</a:t>
            </a:r>
          </a:p>
          <a:p>
            <a:pPr marL="571500" marR="0" lvl="0" indent="-57150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Develop methods to remove silica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CA" sz="4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71328" y="30783881"/>
            <a:ext cx="2750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Key results: </a:t>
            </a:r>
            <a:endParaRPr kumimoji="0" lang="en-CA" sz="4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955280"/>
              </p:ext>
            </p:extLst>
          </p:nvPr>
        </p:nvGraphicFramePr>
        <p:xfrm>
          <a:off x="828478" y="32944121"/>
          <a:ext cx="9865096" cy="5120640"/>
        </p:xfrm>
        <a:graphic>
          <a:graphicData uri="http://schemas.openxmlformats.org/drawingml/2006/table">
            <a:tbl>
              <a:tblPr firstRow="1" bandRow="1"/>
              <a:tblGrid>
                <a:gridCol w="2466274"/>
                <a:gridCol w="2466274"/>
                <a:gridCol w="2466274"/>
                <a:gridCol w="2466274"/>
              </a:tblGrid>
              <a:tr h="886780">
                <a:tc rowSpan="2"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Part of the tree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cross sectional layer of stem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Ash content (%)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Silica content (%)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139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1395">
                <a:tc rowSpan="3"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Top part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  <a:p>
                      <a:pPr algn="ctr"/>
                      <a:endParaRPr lang="en-CA" sz="32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outer layer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1.73 ± 0.01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0.98 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139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Middle layer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1.35 ± 0.01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0.19 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139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Inner layer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2.00 ± 0.25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0.52 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1395">
                <a:tc rowSpan="3"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Bottom part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  <a:p>
                      <a:pPr algn="ctr"/>
                      <a:endParaRPr lang="en-CA" sz="3200" b="1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outer layer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2.51± 0.02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0.85</a:t>
                      </a:r>
                      <a:endParaRPr lang="en-CA" sz="3200" b="1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139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Middle layer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2.57± 0.03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0.16</a:t>
                      </a:r>
                      <a:endParaRPr lang="en-CA" sz="3200" b="1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139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Inner layer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3.21± 0.04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218084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436168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654253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8723376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0904220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3085064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15265908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17446752" algn="l" defTabSz="4361688" rtl="0" eaLnBrk="1" latinLnBrk="0" hangingPunct="1">
                        <a:defRPr sz="86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effectLst/>
                          <a:latin typeface="+mn-lt"/>
                          <a:cs typeface="Times New Roman" pitchFamily="18" charset="0"/>
                        </a:rPr>
                        <a:t>0.16</a:t>
                      </a:r>
                      <a:endParaRPr lang="en-CA" sz="3200" b="1" kern="100" dirty="0" smtClean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70" y="38186988"/>
            <a:ext cx="4529138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3" name="Straight Arrow Connector 132"/>
          <p:cNvCxnSpPr/>
          <p:nvPr/>
        </p:nvCxnSpPr>
        <p:spPr>
          <a:xfrm flipH="1">
            <a:off x="4689476" y="38431587"/>
            <a:ext cx="1676400" cy="1219200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134" name="TextBox 133"/>
          <p:cNvSpPr txBox="1"/>
          <p:nvPr/>
        </p:nvSpPr>
        <p:spPr>
          <a:xfrm>
            <a:off x="6301086" y="38114980"/>
            <a:ext cx="1845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epidermis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5436990" y="39699156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SEM-EDX analysis of bamboo stem segments. Green dots represent silica.</a:t>
            </a:r>
            <a:endParaRPr kumimoji="0" lang="en-CA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8478" y="31548674"/>
            <a:ext cx="957706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rgbClr val="0054A8"/>
                </a:solidFill>
              </a:rPr>
              <a:t>Silica is mainly located in the outermost cell layers of the bamboo stem</a:t>
            </a:r>
            <a:endParaRPr lang="en-CA" sz="4000" b="1" dirty="0">
              <a:solidFill>
                <a:srgbClr val="0054A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21" y="21782881"/>
            <a:ext cx="3758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SEM of bamboo stem</a:t>
            </a:r>
            <a:endParaRPr lang="en-CA" sz="3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11196489" y="25124965"/>
            <a:ext cx="10513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levels of hemicellulose in dissolving pulp lead to:</a:t>
            </a:r>
          </a:p>
          <a:p>
            <a:pPr marL="1114425" marR="0" lvl="0" indent="-57150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800100" algn="l"/>
              </a:tabLst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poor filterability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1315700" y="26463401"/>
            <a:ext cx="1039509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Objectives:</a:t>
            </a:r>
          </a:p>
          <a:p>
            <a:pPr marL="571500" marR="0" lvl="0" indent="-57150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Remove greater than 80% of hemicellulose </a:t>
            </a:r>
          </a:p>
          <a:p>
            <a:pPr marL="571500" marR="0" lvl="0" indent="-57150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Develop a kinetic model to predict hemicellulose removal based on pre-hydrolysis process conditions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254" y="29127697"/>
            <a:ext cx="3262312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743" y="29127697"/>
            <a:ext cx="6284912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TextBox 137"/>
          <p:cNvSpPr txBox="1"/>
          <p:nvPr/>
        </p:nvSpPr>
        <p:spPr>
          <a:xfrm>
            <a:off x="13457145" y="32656089"/>
            <a:ext cx="5229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Pre-hydrolysis reactor system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1327929" y="33304161"/>
            <a:ext cx="2750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Key results: </a:t>
            </a:r>
            <a:endParaRPr kumimoji="0" lang="en-CA" sz="4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075" y="35464401"/>
            <a:ext cx="8693571" cy="604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" name="TextBox 139"/>
          <p:cNvSpPr txBox="1"/>
          <p:nvPr/>
        </p:nvSpPr>
        <p:spPr>
          <a:xfrm>
            <a:off x="11396843" y="34024241"/>
            <a:ext cx="9972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rgbClr val="0070C0"/>
                </a:solidFill>
              </a:rPr>
              <a:t>About 80% of the hemicellulose can be removed using acid and/or high temperature</a:t>
            </a:r>
            <a:endParaRPr lang="en-CA" sz="4000" b="1" dirty="0">
              <a:solidFill>
                <a:srgbClr val="0070C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1926822" y="25096390"/>
            <a:ext cx="1028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Hemicellulose in bamboo is mainly </a:t>
            </a:r>
            <a:r>
              <a:rPr kumimoji="0" lang="en-CA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arabinoxylan</a:t>
            </a: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Consequently, treatment of pulps with </a:t>
            </a:r>
            <a:r>
              <a:rPr kumimoji="0" lang="en-CA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xylanase</a:t>
            </a: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may result in: </a:t>
            </a:r>
          </a:p>
          <a:p>
            <a:pPr marL="1114425" marR="0" lvl="0" indent="-57150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hemicellulose removal</a:t>
            </a:r>
          </a:p>
          <a:p>
            <a:pPr marL="1114425" marR="0" lvl="0" indent="-57150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improved brightness of pulp, lower bleaching costs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1998830" y="28551633"/>
            <a:ext cx="10134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Objectives:</a:t>
            </a:r>
          </a:p>
          <a:p>
            <a:pPr marL="571500" marR="0" lvl="0" indent="-57150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Investigate the feasibility of using </a:t>
            </a:r>
            <a:r>
              <a:rPr kumimoji="0" lang="en-CA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xylanase</a:t>
            </a: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remove hemicellulose</a:t>
            </a:r>
          </a:p>
          <a:p>
            <a:pPr marL="571500" marR="0" lvl="0" indent="-57150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Optimize </a:t>
            </a:r>
            <a:r>
              <a:rPr kumimoji="0" lang="en-CA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xylanase</a:t>
            </a:r>
            <a:r>
              <a:rPr kumimoji="0" lang="en-CA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treatment conditions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6"/>
          <a:stretch/>
        </p:blipFill>
        <p:spPr bwMode="auto">
          <a:xfrm>
            <a:off x="26679350" y="31249455"/>
            <a:ext cx="5400600" cy="283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" name="TextBox 142"/>
          <p:cNvSpPr txBox="1"/>
          <p:nvPr/>
        </p:nvSpPr>
        <p:spPr>
          <a:xfrm>
            <a:off x="26219867" y="31215929"/>
            <a:ext cx="622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Xylanase</a:t>
            </a:r>
            <a:r>
              <a:rPr kumimoji="0" lang="en-CA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treatment of chips in a </a:t>
            </a:r>
          </a:p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shaker-water bath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21985113" y="34312273"/>
            <a:ext cx="2750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Key results: </a:t>
            </a:r>
            <a:endParaRPr kumimoji="0" lang="en-CA" sz="4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620" y="31261183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" name="TextBox 145"/>
          <p:cNvSpPr txBox="1"/>
          <p:nvPr/>
        </p:nvSpPr>
        <p:spPr>
          <a:xfrm>
            <a:off x="21581640" y="31778956"/>
            <a:ext cx="2459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Structure </a:t>
            </a:r>
          </a:p>
          <a:p>
            <a:pPr marL="0" marR="0" lvl="0" indent="0" algn="ctr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a fungal </a:t>
            </a:r>
            <a:r>
              <a:rPr kumimoji="0" lang="en-CA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endoxylanase</a:t>
            </a:r>
            <a:endParaRPr kumimoji="0" lang="en-CA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974" y="36112473"/>
            <a:ext cx="764540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" name="TextBox 146"/>
          <p:cNvSpPr txBox="1"/>
          <p:nvPr/>
        </p:nvSpPr>
        <p:spPr>
          <a:xfrm>
            <a:off x="22142846" y="35104361"/>
            <a:ext cx="9972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err="1" smtClean="0">
                <a:solidFill>
                  <a:srgbClr val="0070C0"/>
                </a:solidFill>
              </a:rPr>
              <a:t>Xylanase</a:t>
            </a:r>
            <a:r>
              <a:rPr lang="en-CA" sz="4000" b="1" dirty="0" smtClean="0">
                <a:solidFill>
                  <a:srgbClr val="0070C0"/>
                </a:solidFill>
              </a:rPr>
              <a:t> treatment appears to improve the brightness of </a:t>
            </a:r>
            <a:r>
              <a:rPr lang="en-CA" sz="4000" b="1" dirty="0" err="1" smtClean="0">
                <a:solidFill>
                  <a:srgbClr val="0070C0"/>
                </a:solidFill>
              </a:rPr>
              <a:t>delignified</a:t>
            </a:r>
            <a:r>
              <a:rPr lang="en-CA" sz="4000" b="1" dirty="0" smtClean="0">
                <a:solidFill>
                  <a:srgbClr val="0070C0"/>
                </a:solidFill>
              </a:rPr>
              <a:t> pulp</a:t>
            </a:r>
            <a:endParaRPr lang="en-CA" sz="4000" b="1" dirty="0">
              <a:solidFill>
                <a:srgbClr val="0070C0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21926822" y="33016129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3891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(www.ncbi.nlm.nih.gov)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438" y="42017129"/>
            <a:ext cx="1591640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References: </a:t>
            </a:r>
            <a:endParaRPr lang="en-CA" sz="2800" b="1" dirty="0" smtClean="0"/>
          </a:p>
          <a:p>
            <a:pPr marL="457200" indent="-457200">
              <a:buAutoNum type="arabicPeriod"/>
            </a:pPr>
            <a:r>
              <a:rPr lang="en-CA" sz="2400" dirty="0" err="1"/>
              <a:t>Sixta</a:t>
            </a:r>
            <a:r>
              <a:rPr lang="en-CA" sz="2400" dirty="0"/>
              <a:t> H. 2006. Pulp properties and applications. In: </a:t>
            </a:r>
            <a:r>
              <a:rPr lang="en-CA" sz="2400" dirty="0" err="1"/>
              <a:t>Sixta</a:t>
            </a:r>
            <a:r>
              <a:rPr lang="en-CA" sz="2400" dirty="0"/>
              <a:t> H (</a:t>
            </a:r>
            <a:r>
              <a:rPr lang="en-CA" sz="2400" dirty="0" err="1"/>
              <a:t>ed</a:t>
            </a:r>
            <a:r>
              <a:rPr lang="en-CA" sz="2400" dirty="0"/>
              <a:t>) Handbook of Pulp, </a:t>
            </a:r>
            <a:r>
              <a:rPr lang="en-CA" sz="2400" dirty="0" err="1"/>
              <a:t>Vol</a:t>
            </a:r>
            <a:r>
              <a:rPr lang="en-CA" sz="2400" dirty="0"/>
              <a:t> 2, Wiley-VCH, </a:t>
            </a:r>
            <a:r>
              <a:rPr lang="en-CA" sz="2400" dirty="0" err="1"/>
              <a:t>Weinheim</a:t>
            </a:r>
            <a:r>
              <a:rPr lang="en-CA" sz="2400" dirty="0"/>
              <a:t>, 1009–1069</a:t>
            </a:r>
          </a:p>
          <a:p>
            <a:pPr marL="457200" indent="-457200">
              <a:buAutoNum type="arabicPeriod"/>
            </a:pPr>
            <a:r>
              <a:rPr lang="en-CA" sz="2400" dirty="0" err="1" smtClean="0"/>
              <a:t>Saka</a:t>
            </a:r>
            <a:r>
              <a:rPr lang="en-CA" sz="2400" dirty="0"/>
              <a:t>, S. 2004. </a:t>
            </a:r>
            <a:r>
              <a:rPr lang="en-CA" sz="2400" dirty="0" smtClean="0"/>
              <a:t>Wood </a:t>
            </a:r>
            <a:r>
              <a:rPr lang="en-CA" sz="2400" dirty="0"/>
              <a:t>as natural raw materials for cellulose acetate production</a:t>
            </a:r>
            <a:r>
              <a:rPr lang="en-CA" sz="2400" dirty="0" smtClean="0"/>
              <a:t>. </a:t>
            </a:r>
            <a:r>
              <a:rPr lang="en-CA" sz="2400" dirty="0"/>
              <a:t>Macromolecular Symposia, 208(1):7–28</a:t>
            </a:r>
            <a:r>
              <a:rPr lang="en-CA" sz="2400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26822" y="41801105"/>
            <a:ext cx="81240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 smtClean="0"/>
              <a:t>Acknowledgements: </a:t>
            </a:r>
          </a:p>
          <a:p>
            <a:r>
              <a:rPr lang="en-CA" sz="4800" b="1" dirty="0" smtClean="0"/>
              <a:t>Sponsor: Lee &amp; Man Paper Ltd</a:t>
            </a:r>
            <a:r>
              <a:rPr lang="en-CA" sz="4000" dirty="0" smtClean="0"/>
              <a:t>. </a:t>
            </a:r>
            <a:endParaRPr lang="en-CA" sz="4000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317" y="41498838"/>
            <a:ext cx="2030412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989"/>
          <a:stretch/>
        </p:blipFill>
        <p:spPr>
          <a:xfrm>
            <a:off x="6862293" y="14567223"/>
            <a:ext cx="3481858" cy="352839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49" name="Curved Left Arrow 148"/>
          <p:cNvSpPr/>
          <p:nvPr/>
        </p:nvSpPr>
        <p:spPr>
          <a:xfrm rot="3565103">
            <a:off x="26881637" y="18869161"/>
            <a:ext cx="2448272" cy="3245990"/>
          </a:xfrm>
          <a:prstGeom prst="curved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5527222" y="19838185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cap="all" dirty="0" smtClean="0"/>
              <a:t>starting material for many consumer products</a:t>
            </a:r>
            <a:endParaRPr lang="en-CA" sz="4000" b="1" cap="all" dirty="0"/>
          </a:p>
        </p:txBody>
      </p:sp>
      <p:sp>
        <p:nvSpPr>
          <p:cNvPr id="29" name="Down Arrow 28"/>
          <p:cNvSpPr/>
          <p:nvPr/>
        </p:nvSpPr>
        <p:spPr>
          <a:xfrm>
            <a:off x="10909598" y="20918785"/>
            <a:ext cx="720080" cy="57606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1" name="Down Arrow 150"/>
          <p:cNvSpPr/>
          <p:nvPr/>
        </p:nvSpPr>
        <p:spPr>
          <a:xfrm>
            <a:off x="18038390" y="20990793"/>
            <a:ext cx="720080" cy="57606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29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634</Words>
  <Application>Microsoft Office PowerPoint</Application>
  <PresentationFormat>Custom</PresentationFormat>
  <Paragraphs>133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Nuwan</dc:creator>
  <cp:lastModifiedBy>Nuwan</cp:lastModifiedBy>
  <cp:revision>46</cp:revision>
  <dcterms:created xsi:type="dcterms:W3CDTF">2013-10-03T20:59:36Z</dcterms:created>
  <dcterms:modified xsi:type="dcterms:W3CDTF">2013-10-04T17:57:40Z</dcterms:modified>
</cp:coreProperties>
</file>