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5"/>
  </p:notesMasterIdLst>
  <p:sldIdLst>
    <p:sldId id="256" r:id="rId2"/>
    <p:sldId id="257" r:id="rId3"/>
    <p:sldId id="262" r:id="rId4"/>
    <p:sldId id="258" r:id="rId5"/>
    <p:sldId id="263" r:id="rId6"/>
    <p:sldId id="264" r:id="rId7"/>
    <p:sldId id="270" r:id="rId8"/>
    <p:sldId id="266" r:id="rId9"/>
    <p:sldId id="268" r:id="rId10"/>
    <p:sldId id="269" r:id="rId11"/>
    <p:sldId id="259" r:id="rId12"/>
    <p:sldId id="265"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583" autoAdjust="0"/>
  </p:normalViewPr>
  <p:slideViewPr>
    <p:cSldViewPr>
      <p:cViewPr varScale="1">
        <p:scale>
          <a:sx n="34" d="100"/>
          <a:sy n="34" d="100"/>
        </p:scale>
        <p:origin x="-23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3EF50-CB95-4690-8EBE-06E6282A9B9A}" type="datetimeFigureOut">
              <a:rPr lang="en-CA" smtClean="0"/>
              <a:t>13/10/2015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F80F3-EB31-4DD5-BB96-DFD5EE31E172}" type="slidenum">
              <a:rPr lang="en-CA" smtClean="0"/>
              <a:t>‹#›</a:t>
            </a:fld>
            <a:endParaRPr lang="en-CA"/>
          </a:p>
        </p:txBody>
      </p:sp>
    </p:spTree>
    <p:extLst>
      <p:ext uri="{BB962C8B-B14F-4D97-AF65-F5344CB8AC3E}">
        <p14:creationId xmlns:p14="http://schemas.microsoft.com/office/powerpoint/2010/main" val="206356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2.gov.bc.ca/gov/content/industry/natural-resource-use/land-use/crown-land/crown-land-uses/clean-energy/wind-power"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2.gov.bc.ca/gov/content/industry/natural-resource-use/land-use/crown-land/crown-land-uses/clean-energy/waterpower" TargetMode="External"/><Relationship Id="rId4" Type="http://schemas.openxmlformats.org/officeDocument/2006/relationships/hyperlink" Target="http://www2.gov.bc.ca/gov/content/industry/natural-resource-use/land-use/crown-land/crown-land-uses/clean-energy/ocean-energ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dnc-aandc.gc.ca/eng/1100100021023/11001000210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adnc-aandc.gc.ca/eng/1100100021023/110010002102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aws-lois.justice.gc.ca/eng/Const/page-15.html#h-3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Natural_resource_management" TargetMode="External"/><Relationship Id="rId3" Type="http://schemas.openxmlformats.org/officeDocument/2006/relationships/hyperlink" Target="http://social.un.org/index/IndigenousPeoples/DeclarationontheRightsofIndigenousPeoples.aspx" TargetMode="External"/><Relationship Id="rId7" Type="http://schemas.openxmlformats.org/officeDocument/2006/relationships/hyperlink" Target="https://en.wikipedia.org/wiki/Decision_mak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Participation_(decision_making)" TargetMode="External"/><Relationship Id="rId5" Type="http://schemas.openxmlformats.org/officeDocument/2006/relationships/hyperlink" Target="https://en.wikipedia.org/wiki/Indigenous_peoples" TargetMode="External"/><Relationship Id="rId10" Type="http://schemas.openxmlformats.org/officeDocument/2006/relationships/hyperlink" Target="https://en.wikipedia.org/wiki/Traditional_knowledge" TargetMode="External"/><Relationship Id="rId4" Type="http://schemas.openxmlformats.org/officeDocument/2006/relationships/hyperlink" Target="https://en.wikipedia.org/wiki/Local_communities" TargetMode="External"/><Relationship Id="rId9" Type="http://schemas.openxmlformats.org/officeDocument/2006/relationships/hyperlink" Target="https://en.wikipedia.org/wiki/Economic_develop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Introduce myself</a:t>
            </a:r>
          </a:p>
          <a:p>
            <a:pPr marL="171450" indent="-171450">
              <a:buFont typeface="Arial" panose="020B0604020202020204" pitchFamily="34" charset="0"/>
              <a:buChar char="•"/>
            </a:pPr>
            <a:r>
              <a:rPr lang="en-CA" dirty="0" smtClean="0"/>
              <a:t>Co-instructed pilot</a:t>
            </a:r>
            <a:r>
              <a:rPr lang="en-CA" baseline="0" dirty="0" smtClean="0"/>
              <a:t> of </a:t>
            </a:r>
            <a:r>
              <a:rPr lang="en-CA" baseline="0" dirty="0" err="1" smtClean="0"/>
              <a:t>Comm</a:t>
            </a:r>
            <a:r>
              <a:rPr lang="en-CA" baseline="0" dirty="0" smtClean="0"/>
              <a:t> 390 Aboriginal topics last year</a:t>
            </a:r>
          </a:p>
          <a:p>
            <a:pPr marL="171450" indent="-171450">
              <a:buFont typeface="Arial" panose="020B0604020202020204" pitchFamily="34" charset="0"/>
              <a:buChar char="•"/>
            </a:pPr>
            <a:r>
              <a:rPr lang="en-CA" baseline="0" dirty="0" smtClean="0"/>
              <a:t>Realistic assignments on current topics and issues that could be found in workplace</a:t>
            </a:r>
          </a:p>
          <a:p>
            <a:pPr marL="171450" indent="-171450">
              <a:buFont typeface="Arial" panose="020B0604020202020204" pitchFamily="34" charset="0"/>
              <a:buChar char="•"/>
            </a:pPr>
            <a:r>
              <a:rPr lang="en-CA" baseline="0" dirty="0" smtClean="0"/>
              <a:t>Consultant with close to 20 years of experience working in Aboriginal community at various levels across Canada</a:t>
            </a:r>
          </a:p>
          <a:p>
            <a:pPr marL="171450" indent="-171450">
              <a:buFont typeface="Arial" panose="020B0604020202020204" pitchFamily="34" charset="0"/>
              <a:buChar char="•"/>
            </a:pPr>
            <a:r>
              <a:rPr lang="en-CA" baseline="0" dirty="0" smtClean="0"/>
              <a:t>Associate Director, Ch’nook</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Aboriginal - Metis</a:t>
            </a:r>
            <a:endParaRPr lang="en-CA" dirty="0" smtClean="0"/>
          </a:p>
          <a:p>
            <a:endParaRPr lang="en-CA" dirty="0" smtClean="0"/>
          </a:p>
          <a:p>
            <a:r>
              <a:rPr lang="en-CA" dirty="0" smtClean="0"/>
              <a:t>Nation thanks – Musqueam First Nation whose </a:t>
            </a:r>
            <a:r>
              <a:rPr lang="en-CA" dirty="0" err="1" smtClean="0"/>
              <a:t>unceded</a:t>
            </a:r>
            <a:r>
              <a:rPr lang="en-CA" baseline="0" dirty="0" smtClean="0"/>
              <a:t> land we are meeting on today</a:t>
            </a:r>
            <a:endParaRPr lang="en-CA" dirty="0" smtClean="0"/>
          </a:p>
          <a:p>
            <a:endParaRPr lang="en-CA" dirty="0" smtClean="0"/>
          </a:p>
          <a:p>
            <a:r>
              <a:rPr lang="en-CA" dirty="0" smtClean="0"/>
              <a:t>Goal from today’s lecture and assignment:</a:t>
            </a:r>
          </a:p>
          <a:p>
            <a:r>
              <a:rPr lang="en-CA" dirty="0" smtClean="0"/>
              <a:t>Be sensitive,</a:t>
            </a:r>
            <a:r>
              <a:rPr lang="en-CA" baseline="0" dirty="0" smtClean="0"/>
              <a:t> open and adaptable when dealing with other cultures what you learn here can be applied in other countries </a:t>
            </a:r>
          </a:p>
          <a:p>
            <a:endParaRPr lang="en-CA" baseline="0" dirty="0" smtClean="0"/>
          </a:p>
          <a:p>
            <a:r>
              <a:rPr lang="en-CA" sz="1200" b="1" kern="1200" dirty="0" smtClean="0">
                <a:solidFill>
                  <a:schemeClr val="tx1"/>
                </a:solidFill>
                <a:effectLst/>
                <a:latin typeface="+mn-lt"/>
                <a:ea typeface="+mn-ea"/>
                <a:cs typeface="+mn-cs"/>
              </a:rPr>
              <a:t>Called Tribal Peoples, First Peoples, Native Peoples, Indigenous Peoples constitute about 5% of the world’s population, yet account for about 15% of the world’s poor.</a:t>
            </a:r>
          </a:p>
          <a:p>
            <a:endParaRPr lang="en-CA" dirty="0" smtClean="0">
              <a:effectLst/>
            </a:endParaRPr>
          </a:p>
          <a:p>
            <a:r>
              <a:rPr lang="en-CA" dirty="0" smtClean="0">
                <a:effectLst/>
              </a:rPr>
              <a:t>There are approximately 370 million Indigenous people in the world, belonging to 5,000 different groups, in 90 countries worldwide. </a:t>
            </a:r>
          </a:p>
          <a:p>
            <a:endParaRPr lang="en-CA" dirty="0" smtClean="0">
              <a:effectLst/>
            </a:endParaRPr>
          </a:p>
          <a:p>
            <a:r>
              <a:rPr lang="en-CA" dirty="0" smtClean="0">
                <a:effectLst/>
              </a:rPr>
              <a:t>Indigenous people live in every region of the world, but about 70% of them live in Asia.</a:t>
            </a:r>
          </a:p>
          <a:p>
            <a:endParaRPr lang="en-CA" dirty="0" smtClean="0">
              <a:effectLst/>
            </a:endParaRPr>
          </a:p>
          <a:p>
            <a:r>
              <a:rPr lang="en-CA" dirty="0" smtClean="0">
                <a:effectLst/>
              </a:rPr>
              <a:t>There is no universally accepted definition for “Indigenous,” though there are characteristics that tend to be common among Indigenous Peoples: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They tend to have small populations relative to the dominant culture of their country.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They usually have (or had) their own language. Today, Indigenous people speak some 4,000 languages.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They have distinctive cultural traditions that are still practiced.</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They have (or had) their own land and territory, to which they are tied in myriad ways.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They self-identify as Indigenous.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Examples of Indigenous Peoples include the Inuit of the Arctic, Native Americans, hunter-gatherers in the Amazon, traditional pastoralists like the </a:t>
            </a:r>
            <a:r>
              <a:rPr lang="en-CA" sz="1200" kern="1200" dirty="0" err="1" smtClean="0">
                <a:solidFill>
                  <a:schemeClr val="tx1"/>
                </a:solidFill>
                <a:effectLst/>
                <a:latin typeface="+mn-lt"/>
                <a:ea typeface="+mn-ea"/>
                <a:cs typeface="+mn-cs"/>
              </a:rPr>
              <a:t>Maasai</a:t>
            </a:r>
            <a:r>
              <a:rPr lang="en-CA" sz="1200" kern="1200" dirty="0" smtClean="0">
                <a:solidFill>
                  <a:schemeClr val="tx1"/>
                </a:solidFill>
                <a:effectLst/>
                <a:latin typeface="+mn-lt"/>
                <a:ea typeface="+mn-ea"/>
                <a:cs typeface="+mn-cs"/>
              </a:rPr>
              <a:t> in East Africa, and tribal peoples in the Philippines.</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Indigenous Peoples and the Environment</a:t>
            </a:r>
          </a:p>
          <a:p>
            <a:r>
              <a:rPr lang="en-CA" dirty="0" smtClean="0">
                <a:effectLst/>
              </a:rPr>
              <a:t>Indigenous Peoples are often thought of as the primary stewards of the planet’s biological resources. Their ways of life and </a:t>
            </a:r>
            <a:r>
              <a:rPr lang="en-CA" dirty="0" err="1" smtClean="0">
                <a:effectLst/>
              </a:rPr>
              <a:t>cosmovisions</a:t>
            </a:r>
            <a:r>
              <a:rPr lang="en-CA" dirty="0" smtClean="0">
                <a:effectLst/>
              </a:rPr>
              <a:t> have contributed to the protection of the natural environment on which they depend on.  </a:t>
            </a:r>
          </a:p>
          <a:p>
            <a:r>
              <a:rPr lang="en-CA" dirty="0" smtClean="0">
                <a:effectLst/>
              </a:rPr>
              <a:t>Indigenous communities and the environments they maintain are increasingly deal with mining, oil, dam building, logging, and agro-industrial projects.</a:t>
            </a:r>
          </a:p>
          <a:p>
            <a:r>
              <a:rPr lang="en-CA" dirty="0" smtClean="0">
                <a:effectLst/>
              </a:rPr>
              <a:t>Indigenous communities resist this invasion with tremendous courage and skill, but their protests are too often ignored by governments and corporations.</a:t>
            </a:r>
          </a:p>
          <a:p>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1</a:t>
            </a:fld>
            <a:endParaRPr lang="en-CA"/>
          </a:p>
        </p:txBody>
      </p:sp>
    </p:spTree>
    <p:extLst>
      <p:ext uri="{BB962C8B-B14F-4D97-AF65-F5344CB8AC3E}">
        <p14:creationId xmlns:p14="http://schemas.microsoft.com/office/powerpoint/2010/main" val="88822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Aboriginal consultation policies</a:t>
            </a:r>
            <a:r>
              <a:rPr lang="en-CA" baseline="0" dirty="0" smtClean="0"/>
              <a:t> are usually written by government officials and tend to focus more on process management issues like jurisdiction, due diligence, timelines</a:t>
            </a:r>
          </a:p>
          <a:p>
            <a:endParaRPr lang="en-CA" baseline="0" dirty="0" smtClean="0"/>
          </a:p>
          <a:p>
            <a:r>
              <a:rPr lang="en-CA" baseline="0" dirty="0" smtClean="0"/>
              <a:t>BC Environmental Assessment Process</a:t>
            </a:r>
          </a:p>
          <a:p>
            <a:r>
              <a:rPr lang="en-CA" b="1" dirty="0" smtClean="0"/>
              <a:t>Wind Energy Project Environmental Assessment </a:t>
            </a:r>
          </a:p>
          <a:p>
            <a:r>
              <a:rPr lang="en-CA" dirty="0" smtClean="0"/>
              <a:t>The environmental assessment (EA) in British Columbia is a comprehensive process that helps to predict any environmental effects of the proposed projects prior to beginning construction. With the assessment, we then have the opportunity to eliminate or reduce any potential environmental impacts. While wind farms use the boundless natural wind resources to deliver energy to transmission lines, there is no waste, air pollution, or greenhouse gases that are produced. In fact, wind energy can contribute to preventing further climate change and wind farms are one of the most environmentally friendly energy initiatives in the world.</a:t>
            </a:r>
          </a:p>
          <a:p>
            <a:endParaRPr lang="en-CA" baseline="0" dirty="0" smtClean="0"/>
          </a:p>
          <a:p>
            <a:endParaRPr lang="en-CA" baseline="0" dirty="0" smtClean="0"/>
          </a:p>
          <a:p>
            <a:r>
              <a:rPr lang="en-CA" baseline="0" dirty="0" smtClean="0"/>
              <a:t>Whereas Aboriginal consultation would focus more on relationship building issues like recognition, values and priorities and consensus</a:t>
            </a:r>
          </a:p>
          <a:p>
            <a:endParaRPr lang="en-CA" baseline="0" dirty="0" smtClean="0"/>
          </a:p>
          <a:p>
            <a:r>
              <a:rPr lang="en-CA" baseline="0" dirty="0" smtClean="0"/>
              <a:t>Early on in the process</a:t>
            </a:r>
          </a:p>
          <a:p>
            <a:endParaRPr lang="en-CA" baseline="0" dirty="0" smtClean="0"/>
          </a:p>
          <a:p>
            <a:r>
              <a:rPr lang="en-CA" baseline="0" dirty="0" smtClean="0"/>
              <a:t>Aboriginal people: pro-development or pro-conservation</a:t>
            </a:r>
          </a:p>
          <a:p>
            <a:r>
              <a:rPr lang="en-CA" baseline="0" dirty="0" smtClean="0"/>
              <a:t>It depends on belief structures and socioeconomic conditions</a:t>
            </a:r>
          </a:p>
          <a:p>
            <a:endParaRPr lang="en-CA" baseline="0" dirty="0" smtClean="0"/>
          </a:p>
          <a:p>
            <a:r>
              <a:rPr lang="en-CA" baseline="0" dirty="0" smtClean="0"/>
              <a:t>Creation – lands were to be used and protected for the Aboriginal peoples benefit and required for their long term cultural survival  for the next 10, 000 years and beyond. Suggests a pro-conservation belief. </a:t>
            </a:r>
          </a:p>
          <a:p>
            <a:endParaRPr lang="en-CA" baseline="0" dirty="0" smtClean="0"/>
          </a:p>
          <a:p>
            <a:r>
              <a:rPr lang="en-CA" baseline="0" dirty="0" smtClean="0"/>
              <a:t>Other considerations:</a:t>
            </a:r>
          </a:p>
          <a:p>
            <a:r>
              <a:rPr lang="en-CA" baseline="0" dirty="0" smtClean="0"/>
              <a:t>High unemployment</a:t>
            </a:r>
          </a:p>
          <a:p>
            <a:r>
              <a:rPr lang="en-CA" baseline="0" dirty="0" smtClean="0"/>
              <a:t>High rates of suicide and violence because of a lack of economic opportunities?</a:t>
            </a:r>
          </a:p>
          <a:p>
            <a:r>
              <a:rPr lang="en-CA" baseline="0" dirty="0" smtClean="0"/>
              <a:t>If a community has poor socioeconomic conditions, may be more inclined to address short term socioeconomic issues through natural resource or other development. </a:t>
            </a:r>
          </a:p>
          <a:p>
            <a:endParaRPr lang="en-CA" baseline="0" dirty="0" smtClean="0"/>
          </a:p>
          <a:p>
            <a:r>
              <a:rPr lang="en-CA" b="1" i="0" u="sng" baseline="0" dirty="0" smtClean="0"/>
              <a:t>Resource Development Chronology</a:t>
            </a:r>
          </a:p>
          <a:p>
            <a:r>
              <a:rPr lang="en-CA" baseline="0" dirty="0" smtClean="0"/>
              <a:t>Idea</a:t>
            </a:r>
          </a:p>
          <a:p>
            <a:r>
              <a:rPr lang="en-CA" baseline="0" dirty="0" smtClean="0"/>
              <a:t>Due diligence and initial investment</a:t>
            </a:r>
          </a:p>
          <a:p>
            <a:r>
              <a:rPr lang="en-CA" baseline="0" dirty="0" smtClean="0"/>
              <a:t>Permitting </a:t>
            </a:r>
          </a:p>
          <a:p>
            <a:r>
              <a:rPr lang="en-CA" baseline="0" dirty="0" smtClean="0"/>
              <a:t>Proving resource</a:t>
            </a:r>
          </a:p>
          <a:p>
            <a:r>
              <a:rPr lang="en-CA" baseline="0" dirty="0" smtClean="0"/>
              <a:t>Feasibility study and project design</a:t>
            </a:r>
          </a:p>
          <a:p>
            <a:r>
              <a:rPr lang="en-CA" baseline="0" dirty="0" smtClean="0"/>
              <a:t>EA Development permitting</a:t>
            </a:r>
          </a:p>
          <a:p>
            <a:r>
              <a:rPr lang="en-CA" baseline="0" dirty="0" smtClean="0"/>
              <a:t>Final investment decision</a:t>
            </a:r>
          </a:p>
          <a:p>
            <a:r>
              <a:rPr lang="en-CA" baseline="0" dirty="0" smtClean="0"/>
              <a:t>Development construction</a:t>
            </a:r>
          </a:p>
          <a:p>
            <a:r>
              <a:rPr lang="en-CA" baseline="0" dirty="0" smtClean="0"/>
              <a:t>Completion</a:t>
            </a:r>
          </a:p>
          <a:p>
            <a:r>
              <a:rPr lang="en-CA" baseline="0" dirty="0" smtClean="0"/>
              <a:t>Operation/monitoring/mitigation</a:t>
            </a:r>
          </a:p>
          <a:p>
            <a:endParaRPr lang="en-CA" baseline="0" dirty="0" smtClean="0"/>
          </a:p>
          <a:p>
            <a:r>
              <a:rPr lang="en-CA" baseline="0" dirty="0" smtClean="0"/>
              <a:t>Risks for not consulting:</a:t>
            </a:r>
          </a:p>
          <a:p>
            <a:r>
              <a:rPr lang="en-CA" baseline="0" dirty="0" smtClean="0"/>
              <a:t>Legal liabilities or penalties from deficiencies</a:t>
            </a:r>
          </a:p>
          <a:p>
            <a:r>
              <a:rPr lang="en-CA" baseline="0" dirty="0" smtClean="0"/>
              <a:t>Delays in processing of application for regulatory approval</a:t>
            </a:r>
          </a:p>
          <a:p>
            <a:r>
              <a:rPr lang="en-CA" baseline="0" dirty="0" smtClean="0"/>
              <a:t>Reputation damage – negative publicity, blockades and boycotts</a:t>
            </a:r>
          </a:p>
          <a:p>
            <a:endParaRPr lang="en-CA" baseline="0" dirty="0" smtClean="0"/>
          </a:p>
          <a:p>
            <a:r>
              <a:rPr lang="en-CA" baseline="0" dirty="0" smtClean="0"/>
              <a:t>Better FN relations can mean</a:t>
            </a:r>
          </a:p>
          <a:p>
            <a:r>
              <a:rPr lang="en-CA" baseline="0" dirty="0" smtClean="0"/>
              <a:t>Greater direct access to new development</a:t>
            </a:r>
          </a:p>
          <a:p>
            <a:r>
              <a:rPr lang="en-CA" baseline="0" dirty="0" smtClean="0"/>
              <a:t>Access by referrals and testimonials</a:t>
            </a:r>
          </a:p>
          <a:p>
            <a:r>
              <a:rPr lang="en-CA" baseline="0" dirty="0" smtClean="0"/>
              <a:t>Credibility with lenders and regulators</a:t>
            </a:r>
          </a:p>
          <a:p>
            <a:endParaRPr lang="en-CA" baseline="0" dirty="0" smtClean="0"/>
          </a:p>
          <a:p>
            <a:r>
              <a:rPr lang="en-CA" baseline="0" dirty="0" smtClean="0"/>
              <a:t>Corporate social responsibility – doing the right thing. Its about pursuing a broader and more inclusive approach to business practices and performance measurement and placing environmental and social standards alongside rather than beneath financial indicators. </a:t>
            </a:r>
          </a:p>
          <a:p>
            <a:r>
              <a:rPr lang="en-CA" baseline="0" dirty="0" smtClean="0"/>
              <a:t>Investors and markets will reward values-based business practices. </a:t>
            </a:r>
          </a:p>
          <a:p>
            <a:endParaRPr lang="en-CA" baseline="0" dirty="0" smtClean="0"/>
          </a:p>
          <a:p>
            <a:r>
              <a:rPr lang="en-CA" baseline="0" dirty="0" smtClean="0"/>
              <a:t>If government does the consultation well then no risk to industry – risks the project can be delayed. Don’t consider as the sole responsibility of government take as opportunity to build relationships. Think and act proactively. </a:t>
            </a:r>
          </a:p>
          <a:p>
            <a:endParaRPr lang="en-CA" baseline="0" dirty="0" smtClean="0"/>
          </a:p>
          <a:p>
            <a:r>
              <a:rPr lang="en-CA" baseline="0" dirty="0" smtClean="0"/>
              <a:t>A process of consultation and accommodation that is fair and meaningful from (the perspective of Aboriginal peoples) can go a long way toward managing risk. </a:t>
            </a:r>
          </a:p>
          <a:p>
            <a:endParaRPr lang="en-CA" baseline="0" dirty="0" smtClean="0"/>
          </a:p>
          <a:p>
            <a:r>
              <a:rPr lang="en-CA" baseline="0" dirty="0" smtClean="0"/>
              <a:t>Regulatory requirements – monitor the operations of such bodies and processes in your area of business to avoid consequences. </a:t>
            </a:r>
          </a:p>
          <a:p>
            <a:endParaRPr lang="en-CA" baseline="0" dirty="0" smtClean="0"/>
          </a:p>
          <a:p>
            <a:r>
              <a:rPr lang="en-CA" baseline="0" dirty="0" smtClean="0"/>
              <a:t>Nation to Nation treaty arrangements – section 35 of the Canadian constitution. Industry should follow the progress of land claims and treaty negotiations. </a:t>
            </a:r>
          </a:p>
          <a:p>
            <a:endParaRPr lang="en-CA" baseline="0" dirty="0" smtClean="0"/>
          </a:p>
          <a:p>
            <a:r>
              <a:rPr lang="en-CA" baseline="0" dirty="0" smtClean="0"/>
              <a:t>Rewards:</a:t>
            </a:r>
          </a:p>
          <a:p>
            <a:r>
              <a:rPr lang="en-CA" baseline="0" dirty="0" smtClean="0"/>
              <a:t>Move ahead with development objectives</a:t>
            </a:r>
          </a:p>
          <a:p>
            <a:r>
              <a:rPr lang="en-CA" baseline="0" dirty="0" smtClean="0"/>
              <a:t>Address long term employment challenges</a:t>
            </a:r>
          </a:p>
          <a:p>
            <a:endParaRPr lang="en-CA" baseline="0" dirty="0" smtClean="0"/>
          </a:p>
          <a:p>
            <a:r>
              <a:rPr lang="en-CA" baseline="0" dirty="0" smtClean="0"/>
              <a:t>Some strategies:</a:t>
            </a:r>
          </a:p>
          <a:p>
            <a:pPr marL="171450" indent="-171450">
              <a:buFont typeface="Arial" panose="020B0604020202020204" pitchFamily="34" charset="0"/>
              <a:buChar char="•"/>
            </a:pPr>
            <a:r>
              <a:rPr lang="en-CA" baseline="0" dirty="0" smtClean="0"/>
              <a:t>Develop and implement consultation programs that focus on needs of Aboriginal community rather than blindly following the government</a:t>
            </a:r>
          </a:p>
          <a:p>
            <a:pPr marL="171450" indent="-171450">
              <a:buFont typeface="Arial" panose="020B0604020202020204" pitchFamily="34" charset="0"/>
              <a:buChar char="•"/>
            </a:pPr>
            <a:r>
              <a:rPr lang="en-CA" baseline="0" dirty="0" smtClean="0"/>
              <a:t>Provide training to employees to help them work effectively with Aboriginal people</a:t>
            </a:r>
          </a:p>
          <a:p>
            <a:pPr marL="171450" indent="-171450">
              <a:buFont typeface="Arial" panose="020B0604020202020204" pitchFamily="34" charset="0"/>
              <a:buChar char="•"/>
            </a:pPr>
            <a:r>
              <a:rPr lang="en-CA" baseline="0" dirty="0" smtClean="0"/>
              <a:t>Build capacity within Aboriginal communities to help them work more effectively with you</a:t>
            </a:r>
          </a:p>
          <a:p>
            <a:pPr marL="171450" indent="-171450">
              <a:buFont typeface="Arial" panose="020B0604020202020204" pitchFamily="34" charset="0"/>
              <a:buChar char="•"/>
            </a:pPr>
            <a:r>
              <a:rPr lang="en-CA" baseline="0" dirty="0" smtClean="0"/>
              <a:t>Make business development with Aboriginal communities a priority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Make workforce development with Aboriginal communities a priority</a:t>
            </a:r>
          </a:p>
          <a:p>
            <a:pPr marL="171450" indent="-171450">
              <a:buFont typeface="Arial" panose="020B0604020202020204" pitchFamily="34" charset="0"/>
              <a:buChar char="•"/>
            </a:pPr>
            <a:r>
              <a:rPr lang="en-CA" baseline="0" dirty="0" smtClean="0"/>
              <a:t>Engage in co-management work that blends western science with traditional ecological knowledge to make decisions about land use</a:t>
            </a:r>
          </a:p>
          <a:p>
            <a:pPr marL="171450" indent="-171450">
              <a:buFont typeface="Arial" panose="020B0604020202020204" pitchFamily="34" charset="0"/>
              <a:buChar char="•"/>
            </a:pPr>
            <a:r>
              <a:rPr lang="en-CA" baseline="0" dirty="0" smtClean="0"/>
              <a:t>Engage in revenue sharing and co-management activities with Aboriginal communities</a:t>
            </a:r>
          </a:p>
          <a:p>
            <a:pPr marL="171450" indent="-171450">
              <a:buFont typeface="Arial" panose="020B0604020202020204" pitchFamily="34" charset="0"/>
              <a:buChar char="•"/>
            </a:pPr>
            <a:r>
              <a:rPr lang="en-CA" baseline="0" dirty="0" smtClean="0"/>
              <a:t>Seek to form equity position partnerships with Aboriginal communities on new developments</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Some questions:</a:t>
            </a:r>
          </a:p>
          <a:p>
            <a:pPr marL="0" indent="0">
              <a:buFont typeface="Arial" panose="020B0604020202020204" pitchFamily="34" charset="0"/>
              <a:buNone/>
            </a:pPr>
            <a:r>
              <a:rPr lang="en-CA" baseline="0" dirty="0" smtClean="0"/>
              <a:t>Have blockades been an issue?</a:t>
            </a:r>
          </a:p>
          <a:p>
            <a:pPr marL="0" indent="0">
              <a:buFont typeface="Arial" panose="020B0604020202020204" pitchFamily="34" charset="0"/>
              <a:buNone/>
            </a:pPr>
            <a:r>
              <a:rPr lang="en-CA" baseline="0" dirty="0" smtClean="0"/>
              <a:t>How often are band council elections?</a:t>
            </a:r>
          </a:p>
          <a:p>
            <a:pPr marL="0" indent="0">
              <a:buFont typeface="Arial" panose="020B0604020202020204" pitchFamily="34" charset="0"/>
              <a:buNone/>
            </a:pPr>
            <a:r>
              <a:rPr lang="en-CA" baseline="0" dirty="0" smtClean="0"/>
              <a:t>Consult widely – elected, hereditary, elders and the rest of the community</a:t>
            </a:r>
          </a:p>
          <a:p>
            <a:pPr marL="0" indent="0">
              <a:buFont typeface="Arial" panose="020B0604020202020204" pitchFamily="34" charset="0"/>
              <a:buNone/>
            </a:pPr>
            <a:r>
              <a:rPr lang="en-CA" baseline="0" dirty="0" smtClean="0"/>
              <a:t>Has the community conducted a negative media campaign?</a:t>
            </a:r>
          </a:p>
          <a:p>
            <a:pPr marL="0" indent="0">
              <a:buFont typeface="Arial" panose="020B0604020202020204" pitchFamily="34" charset="0"/>
              <a:buNone/>
            </a:pPr>
            <a:r>
              <a:rPr lang="en-CA" baseline="0" dirty="0" smtClean="0"/>
              <a:t>Legal action?</a:t>
            </a:r>
          </a:p>
          <a:p>
            <a:pPr marL="0" indent="0">
              <a:buFont typeface="Arial" panose="020B0604020202020204" pitchFamily="34" charset="0"/>
              <a:buNone/>
            </a:pPr>
            <a:r>
              <a:rPr lang="en-CA" baseline="0" dirty="0" smtClean="0"/>
              <a:t>Large membership with a blend of federal, provincial and independent sources of revenue?</a:t>
            </a:r>
          </a:p>
          <a:p>
            <a:pPr marL="0" indent="0">
              <a:buFont typeface="Arial" panose="020B0604020202020204" pitchFamily="34" charset="0"/>
              <a:buNone/>
            </a:pPr>
            <a:r>
              <a:rPr lang="en-CA" baseline="0" dirty="0" smtClean="0"/>
              <a:t>Is community involved in planning? Will community benefit from the project?</a:t>
            </a:r>
          </a:p>
          <a:p>
            <a:pPr marL="0" indent="0">
              <a:buFont typeface="Arial" panose="020B0604020202020204" pitchFamily="34" charset="0"/>
              <a:buNone/>
            </a:pPr>
            <a:r>
              <a:rPr lang="en-CA" baseline="0" dirty="0" smtClean="0"/>
              <a:t>Meet or exceed consultation policy? Supported by senior execs?</a:t>
            </a:r>
          </a:p>
          <a:p>
            <a:pPr marL="0" indent="0">
              <a:buFont typeface="Arial" panose="020B0604020202020204" pitchFamily="34" charset="0"/>
              <a:buNone/>
            </a:pPr>
            <a:r>
              <a:rPr lang="en-CA" baseline="0" dirty="0" smtClean="0"/>
              <a:t>Aboriginal relations policy – post externally on website (work with Aboriginal leaders to further develop the policy)</a:t>
            </a:r>
          </a:p>
          <a:p>
            <a:pPr marL="0" indent="0">
              <a:buFont typeface="Arial" panose="020B0604020202020204" pitchFamily="34" charset="0"/>
              <a:buNone/>
            </a:pPr>
            <a:r>
              <a:rPr lang="en-CA" baseline="0" dirty="0" smtClean="0"/>
              <a:t>Community membership – degrees</a:t>
            </a:r>
          </a:p>
          <a:p>
            <a:pPr marL="0" indent="0">
              <a:buFont typeface="Arial" panose="020B0604020202020204" pitchFamily="34" charset="0"/>
              <a:buNone/>
            </a:pPr>
            <a:r>
              <a:rPr lang="en-CA" baseline="0" dirty="0" smtClean="0"/>
              <a:t>Make resources available – legal analysis, studies, participation at meetings, hiring a community liaison person</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Addressing Aboriginal concerns</a:t>
            </a:r>
          </a:p>
          <a:p>
            <a:pPr marL="0" indent="0">
              <a:buFont typeface="Arial" panose="020B0604020202020204" pitchFamily="34" charset="0"/>
              <a:buNone/>
            </a:pPr>
            <a:r>
              <a:rPr lang="en-CA" baseline="0" dirty="0" smtClean="0"/>
              <a:t>Injunction (effectively like a veto)</a:t>
            </a:r>
          </a:p>
          <a:p>
            <a:pPr marL="0" indent="0">
              <a:buFont typeface="Arial" panose="020B0604020202020204" pitchFamily="34" charset="0"/>
              <a:buNone/>
            </a:pPr>
            <a:r>
              <a:rPr lang="en-CA" baseline="0" dirty="0" smtClean="0"/>
              <a:t>Judicial review</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The duty of consultation rests with the Crown: “ Does that mean its safe business practice to rely on Crown to conduct adequate and meaningful consultation?”</a:t>
            </a:r>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10</a:t>
            </a:fld>
            <a:endParaRPr lang="en-CA"/>
          </a:p>
        </p:txBody>
      </p:sp>
    </p:spTree>
    <p:extLst>
      <p:ext uri="{BB962C8B-B14F-4D97-AF65-F5344CB8AC3E}">
        <p14:creationId xmlns:p14="http://schemas.microsoft.com/office/powerpoint/2010/main" val="74357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12</a:t>
            </a:fld>
            <a:endParaRPr lang="en-CA"/>
          </a:p>
        </p:txBody>
      </p:sp>
    </p:spTree>
    <p:extLst>
      <p:ext uri="{BB962C8B-B14F-4D97-AF65-F5344CB8AC3E}">
        <p14:creationId xmlns:p14="http://schemas.microsoft.com/office/powerpoint/2010/main" val="55699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Importance</a:t>
            </a:r>
            <a:r>
              <a:rPr lang="en-CA" baseline="0" dirty="0" smtClean="0"/>
              <a:t> of cultural awareness generally</a:t>
            </a:r>
          </a:p>
          <a:p>
            <a:endParaRPr lang="en-CA" baseline="0" dirty="0" smtClean="0"/>
          </a:p>
          <a:p>
            <a:r>
              <a:rPr lang="en-CA" baseline="0" dirty="0" smtClean="0"/>
              <a:t>When individuals from differing backgrounds communicate or interact, there can often be miscommunication, misunderstanding and sometimes frustration. These obstacles can be overcome by being more culturally sensitive. </a:t>
            </a:r>
          </a:p>
          <a:p>
            <a:endParaRPr lang="en-CA" baseline="0" dirty="0" smtClean="0"/>
          </a:p>
          <a:p>
            <a:r>
              <a:rPr lang="en-CA" b="1" baseline="0" dirty="0" smtClean="0"/>
              <a:t>Why are we here today?</a:t>
            </a:r>
          </a:p>
          <a:p>
            <a:r>
              <a:rPr lang="en-CA" baseline="0" dirty="0" smtClean="0"/>
              <a:t>Gain awareness of history, issues</a:t>
            </a:r>
          </a:p>
          <a:p>
            <a:r>
              <a:rPr lang="en-CA" baseline="0" dirty="0" smtClean="0"/>
              <a:t>Better well rounded business people</a:t>
            </a:r>
          </a:p>
          <a:p>
            <a:r>
              <a:rPr lang="en-CA" baseline="0" dirty="0" smtClean="0"/>
              <a:t>Significant opportunities working with Aboriginal people</a:t>
            </a:r>
          </a:p>
          <a:p>
            <a:r>
              <a:rPr lang="en-CA" baseline="0" dirty="0" smtClean="0"/>
              <a:t>Doing the right thing</a:t>
            </a:r>
          </a:p>
          <a:p>
            <a:r>
              <a:rPr lang="en-CA" baseline="0" dirty="0" smtClean="0"/>
              <a:t>Address previous wrongs</a:t>
            </a:r>
          </a:p>
          <a:p>
            <a:r>
              <a:rPr lang="en-CA" baseline="0" dirty="0" smtClean="0"/>
              <a:t>Economic reconciliation – we are all here to stay </a:t>
            </a:r>
          </a:p>
          <a:p>
            <a:r>
              <a:rPr lang="en-CA" baseline="0" dirty="0" smtClean="0"/>
              <a:t>Understand multiple perspectives in business</a:t>
            </a:r>
          </a:p>
          <a:p>
            <a:r>
              <a:rPr lang="en-CA" baseline="0" dirty="0" smtClean="0"/>
              <a:t>Acquire the knowledge to effectively communicate across cultures and with BC First Nations</a:t>
            </a:r>
          </a:p>
          <a:p>
            <a:r>
              <a:rPr lang="en-CA" baseline="0" dirty="0" smtClean="0"/>
              <a:t>Be able to do business with First Nations in BC</a:t>
            </a:r>
          </a:p>
          <a:p>
            <a:r>
              <a:rPr lang="en-CA" baseline="0" dirty="0" smtClean="0"/>
              <a:t>Learn how to facilitate relationship building (in a broad sense)</a:t>
            </a:r>
          </a:p>
          <a:p>
            <a:endParaRPr lang="en-CA" baseline="0" dirty="0" smtClean="0"/>
          </a:p>
          <a:p>
            <a:r>
              <a:rPr lang="en-CA" dirty="0" smtClean="0">
                <a:effectLst/>
              </a:rPr>
              <a:t>Over the next 10 years, hundreds of major projects representing over $650 billion in potential new investment are planned or currently underway in Canada. Many of these projects are located in or near Aboriginal communities. Natural resource projects have the potential to create important new opportunities for Canadians - See more at: http://actionplan.gc.ca/en/backgrounder/r2d-dr2/aboriginal-peoples-participation-canadas-resource#sthash.rMY25LKM.dpuf</a:t>
            </a:r>
          </a:p>
          <a:p>
            <a:endParaRPr lang="en-CA" dirty="0" smtClean="0">
              <a:effectLst/>
            </a:endParaRPr>
          </a:p>
          <a:p>
            <a:r>
              <a:rPr lang="en-CA" dirty="0" smtClean="0">
                <a:effectLst/>
              </a:rPr>
              <a:t>Type of projects we</a:t>
            </a:r>
            <a:r>
              <a:rPr lang="en-CA" baseline="0" dirty="0" smtClean="0">
                <a:effectLst/>
              </a:rPr>
              <a:t> worked on at MNP</a:t>
            </a:r>
          </a:p>
          <a:p>
            <a:endParaRPr lang="en-CA" baseline="0" dirty="0" smtClean="0">
              <a:effectLst/>
            </a:endParaRPr>
          </a:p>
          <a:p>
            <a:r>
              <a:rPr lang="en-CA" b="1" baseline="0" dirty="0" smtClean="0">
                <a:effectLst/>
              </a:rPr>
              <a:t>Performance Improvement:</a:t>
            </a:r>
          </a:p>
          <a:p>
            <a:r>
              <a:rPr lang="en-CA" baseline="0" dirty="0" smtClean="0">
                <a:effectLst/>
              </a:rPr>
              <a:t>Business process review</a:t>
            </a:r>
          </a:p>
          <a:p>
            <a:r>
              <a:rPr lang="en-CA" baseline="0" dirty="0" smtClean="0">
                <a:effectLst/>
              </a:rPr>
              <a:t>Program evaluation</a:t>
            </a:r>
          </a:p>
          <a:p>
            <a:r>
              <a:rPr lang="en-CA" baseline="0" dirty="0" smtClean="0">
                <a:effectLst/>
              </a:rPr>
              <a:t>Supply chain</a:t>
            </a:r>
          </a:p>
          <a:p>
            <a:r>
              <a:rPr lang="en-CA" baseline="0" dirty="0" smtClean="0">
                <a:effectLst/>
              </a:rPr>
              <a:t>Information technology</a:t>
            </a:r>
          </a:p>
          <a:p>
            <a:r>
              <a:rPr lang="en-CA" baseline="0" dirty="0" smtClean="0">
                <a:effectLst/>
              </a:rPr>
              <a:t>Organizational structures</a:t>
            </a:r>
          </a:p>
          <a:p>
            <a:endParaRPr lang="en-CA" baseline="0" dirty="0" smtClean="0">
              <a:effectLst/>
            </a:endParaRPr>
          </a:p>
          <a:p>
            <a:r>
              <a:rPr lang="en-CA" baseline="0" dirty="0" smtClean="0">
                <a:effectLst/>
              </a:rPr>
              <a:t>Business planning:</a:t>
            </a:r>
          </a:p>
          <a:p>
            <a:r>
              <a:rPr lang="en-CA" baseline="0" dirty="0" smtClean="0">
                <a:effectLst/>
              </a:rPr>
              <a:t>Strategic, business cases, feasibility studies and marketing plans</a:t>
            </a:r>
          </a:p>
          <a:p>
            <a:r>
              <a:rPr lang="en-CA" baseline="0" dirty="0" smtClean="0">
                <a:effectLst/>
              </a:rPr>
              <a:t>Due </a:t>
            </a:r>
            <a:r>
              <a:rPr lang="en-CA" baseline="0" dirty="0" err="1" smtClean="0">
                <a:effectLst/>
              </a:rPr>
              <a:t>dilligence</a:t>
            </a:r>
            <a:endParaRPr lang="en-CA" baseline="0" dirty="0" smtClean="0">
              <a:effectLst/>
            </a:endParaRPr>
          </a:p>
          <a:p>
            <a:endParaRPr lang="en-CA" baseline="0" dirty="0" smtClean="0">
              <a:effectLst/>
            </a:endParaRPr>
          </a:p>
          <a:p>
            <a:r>
              <a:rPr lang="en-CA" baseline="0" dirty="0" smtClean="0">
                <a:effectLst/>
              </a:rPr>
              <a:t>Economic development</a:t>
            </a:r>
          </a:p>
          <a:p>
            <a:r>
              <a:rPr lang="en-CA" baseline="0" dirty="0" smtClean="0">
                <a:effectLst/>
              </a:rPr>
              <a:t>Opportunity assessments, competitive analysis, investor attraction, benchmark, industry scans</a:t>
            </a:r>
          </a:p>
          <a:p>
            <a:endParaRPr lang="en-CA" baseline="0" dirty="0" smtClean="0">
              <a:effectLst/>
            </a:endParaRPr>
          </a:p>
          <a:p>
            <a:r>
              <a:rPr lang="en-CA" baseline="0" dirty="0" smtClean="0">
                <a:effectLst/>
              </a:rPr>
              <a:t>Human Resource management</a:t>
            </a:r>
          </a:p>
          <a:p>
            <a:r>
              <a:rPr lang="en-CA" baseline="0" dirty="0" smtClean="0">
                <a:effectLst/>
              </a:rPr>
              <a:t>OD, change, executive search, compensation, succession planning, performance</a:t>
            </a:r>
          </a:p>
          <a:p>
            <a:endParaRPr lang="en-CA" baseline="0" dirty="0" smtClean="0">
              <a:effectLst/>
            </a:endParaRPr>
          </a:p>
          <a:p>
            <a:r>
              <a:rPr lang="en-CA" baseline="0" dirty="0" smtClean="0">
                <a:effectLst/>
              </a:rPr>
              <a:t>Accounting</a:t>
            </a:r>
          </a:p>
          <a:p>
            <a:r>
              <a:rPr lang="en-CA" baseline="0" dirty="0" smtClean="0">
                <a:effectLst/>
              </a:rPr>
              <a:t>Trust accounting, investment advice, remedial management plans, </a:t>
            </a:r>
          </a:p>
          <a:p>
            <a:endParaRPr lang="en-CA" baseline="0" dirty="0" smtClean="0">
              <a:effectLst/>
            </a:endParaRPr>
          </a:p>
          <a:p>
            <a:r>
              <a:rPr lang="en-CA" dirty="0" smtClean="0"/>
              <a:t>Governance, housing, real estate development</a:t>
            </a:r>
          </a:p>
          <a:p>
            <a:endParaRPr lang="en-CA" dirty="0" smtClean="0"/>
          </a:p>
          <a:p>
            <a:endParaRPr lang="en-CA" dirty="0" smtClean="0"/>
          </a:p>
          <a:p>
            <a:r>
              <a:rPr lang="en-CA" dirty="0" smtClean="0"/>
              <a:t>Due November 1</a:t>
            </a:r>
            <a:r>
              <a:rPr lang="en-CA" baseline="30000" dirty="0" smtClean="0"/>
              <a:t>st</a:t>
            </a:r>
            <a:r>
              <a:rPr lang="en-CA" dirty="0" smtClean="0"/>
              <a:t>. </a:t>
            </a:r>
          </a:p>
          <a:p>
            <a:r>
              <a:rPr lang="en-CA" dirty="0" smtClean="0"/>
              <a:t>Specifics</a:t>
            </a:r>
            <a:r>
              <a:rPr lang="en-CA" baseline="0" dirty="0" smtClean="0"/>
              <a:t> of the assignment go to your faculty member</a:t>
            </a:r>
          </a:p>
          <a:p>
            <a:endParaRPr lang="en-CA" baseline="0" dirty="0" smtClean="0"/>
          </a:p>
          <a:p>
            <a:r>
              <a:rPr lang="en-CA" baseline="0" dirty="0" smtClean="0"/>
              <a:t>Your faculty member will be doing the marking</a:t>
            </a:r>
          </a:p>
          <a:p>
            <a:r>
              <a:rPr lang="en-CA" baseline="0" dirty="0" smtClean="0"/>
              <a:t>(language sensitivities – stakeholder)</a:t>
            </a:r>
          </a:p>
          <a:p>
            <a:endParaRPr lang="en-CA" baseline="0" dirty="0" smtClean="0"/>
          </a:p>
          <a:p>
            <a:r>
              <a:rPr lang="en-CA" baseline="0" dirty="0" smtClean="0"/>
              <a:t>This assignment is now across all of </a:t>
            </a:r>
            <a:r>
              <a:rPr lang="en-CA" baseline="0" dirty="0" err="1" smtClean="0"/>
              <a:t>Comm</a:t>
            </a:r>
            <a:r>
              <a:rPr lang="en-CA" baseline="0" dirty="0" smtClean="0"/>
              <a:t> 390</a:t>
            </a:r>
          </a:p>
          <a:p>
            <a:endParaRPr lang="en-CA" baseline="0" dirty="0" smtClean="0"/>
          </a:p>
          <a:p>
            <a:r>
              <a:rPr lang="en-CA" baseline="0" dirty="0" smtClean="0"/>
              <a:t>Danielle’s office hours: October 28, 2015</a:t>
            </a:r>
          </a:p>
          <a:p>
            <a:r>
              <a:rPr lang="en-CA" baseline="0" dirty="0" smtClean="0"/>
              <a:t>1:00 – 3:00 pm</a:t>
            </a:r>
          </a:p>
          <a:p>
            <a:r>
              <a:rPr lang="en-CA" baseline="0" dirty="0" smtClean="0"/>
              <a:t>HA 441 boardroom</a:t>
            </a:r>
          </a:p>
          <a:p>
            <a:endParaRPr lang="en-CA" baseline="0" dirty="0" smtClean="0"/>
          </a:p>
          <a:p>
            <a:r>
              <a:rPr lang="en-CA" dirty="0" smtClean="0"/>
              <a:t>Research – important to get a sense</a:t>
            </a:r>
            <a:r>
              <a:rPr lang="en-CA" baseline="0" dirty="0" smtClean="0"/>
              <a:t> of the topic but don’t get overwhelmed in the research. Set a time limit. </a:t>
            </a:r>
          </a:p>
          <a:p>
            <a:endParaRPr lang="en-CA" baseline="0" dirty="0" smtClean="0"/>
          </a:p>
          <a:p>
            <a:r>
              <a:rPr lang="en-CA" baseline="0" dirty="0" smtClean="0"/>
              <a:t>Proposal writing – important to understand the topic matter but so much written, researched and studied</a:t>
            </a:r>
          </a:p>
          <a:p>
            <a:endParaRPr lang="en-CA" baseline="0" dirty="0" smtClean="0"/>
          </a:p>
          <a:p>
            <a:r>
              <a:rPr lang="en-CA" baseline="0" dirty="0" smtClean="0"/>
              <a:t>This is a real life type of assignment</a:t>
            </a:r>
          </a:p>
          <a:p>
            <a:endParaRPr lang="en-CA" baseline="0" dirty="0" smtClean="0"/>
          </a:p>
          <a:p>
            <a:r>
              <a:rPr lang="en-CA" baseline="0" dirty="0" smtClean="0"/>
              <a:t>You are not expected to become an expert, but to gain an appreciation for the challenges and opportunities</a:t>
            </a:r>
          </a:p>
          <a:p>
            <a:endParaRPr lang="en-CA" baseline="0" dirty="0" smtClean="0"/>
          </a:p>
          <a:p>
            <a:r>
              <a:rPr lang="en-CA" dirty="0" smtClean="0">
                <a:effectLst/>
              </a:rPr>
              <a:t>the Province’s clean and renewable energy potential is diverse. Not only can power projects use water and wind to produce energy, they can also use biomass, waste wood, solar, tidal, wave, geothermal and other natural resources.</a:t>
            </a:r>
          </a:p>
          <a:p>
            <a:endParaRPr lang="en-CA" dirty="0" smtClean="0">
              <a:effectLst/>
            </a:endParaRPr>
          </a:p>
          <a:p>
            <a:r>
              <a:rPr lang="en-CA" dirty="0" smtClean="0">
                <a:effectLst/>
              </a:rPr>
              <a:t>Clean Energy projects have the potential to generate energy that meets and balances economic, environmental and social concerns.</a:t>
            </a:r>
          </a:p>
          <a:p>
            <a:r>
              <a:rPr lang="en-CA" dirty="0" smtClean="0">
                <a:effectLst/>
                <a:hlinkClick r:id="rId3"/>
              </a:rPr>
              <a:t>Wind power </a:t>
            </a:r>
            <a:endParaRPr lang="en-CA" dirty="0" smtClean="0">
              <a:effectLst/>
            </a:endParaRPr>
          </a:p>
          <a:p>
            <a:r>
              <a:rPr lang="en-CA" dirty="0" smtClean="0">
                <a:effectLst/>
                <a:hlinkClick r:id="rId4"/>
              </a:rPr>
              <a:t>Ocean energy</a:t>
            </a:r>
            <a:endParaRPr lang="en-CA" dirty="0" smtClean="0">
              <a:effectLst/>
            </a:endParaRPr>
          </a:p>
          <a:p>
            <a:r>
              <a:rPr lang="en-CA" dirty="0" smtClean="0">
                <a:effectLst/>
                <a:hlinkClick r:id="rId5"/>
              </a:rPr>
              <a:t>Waterpower</a:t>
            </a:r>
            <a:endParaRPr lang="en-CA" dirty="0" smtClean="0">
              <a:effectLst/>
            </a:endParaRP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My lecture today will </a:t>
            </a:r>
            <a:r>
              <a:rPr lang="en-CA" b="1" baseline="0" dirty="0" smtClean="0"/>
              <a:t>not</a:t>
            </a:r>
            <a:r>
              <a:rPr lang="en-CA" baseline="0" dirty="0" smtClean="0"/>
              <a:t> focus on Wind Energy projects specifically but will focus on concepts that will help with the assignment</a:t>
            </a:r>
          </a:p>
          <a:p>
            <a:endParaRPr lang="en-CA" baseline="0" dirty="0" smtClean="0"/>
          </a:p>
          <a:p>
            <a:r>
              <a:rPr lang="en-CA" baseline="0" dirty="0" smtClean="0"/>
              <a:t>My lecture is focused on BC First Nations – the literature and challenges and opportunities looks different across Canada and between the different Aboriginal groups in Canada</a:t>
            </a:r>
          </a:p>
          <a:p>
            <a:endParaRPr lang="en-CA" baseline="0" dirty="0" smtClean="0"/>
          </a:p>
          <a:p>
            <a:r>
              <a:rPr lang="en-CA" baseline="0" dirty="0" smtClean="0"/>
              <a:t>Diversity in BC First Nations – hope that you become aware of the nuances</a:t>
            </a:r>
          </a:p>
          <a:p>
            <a:endParaRPr lang="en-CA" baseline="0" dirty="0" smtClean="0"/>
          </a:p>
          <a:p>
            <a:r>
              <a:rPr lang="en-CA" baseline="0" dirty="0" smtClean="0"/>
              <a:t>Guideline for participation – open up your mind, challenge you to think about real life issues in your backyard. Please ask questions as we go. </a:t>
            </a:r>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2</a:t>
            </a:fld>
            <a:endParaRPr lang="en-CA"/>
          </a:p>
        </p:txBody>
      </p:sp>
    </p:spTree>
    <p:extLst>
      <p:ext uri="{BB962C8B-B14F-4D97-AF65-F5344CB8AC3E}">
        <p14:creationId xmlns:p14="http://schemas.microsoft.com/office/powerpoint/2010/main" val="947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BC has 198 First Nations, about one third of all First Nations in Canada. The First Nations of BC have rich and varied cultures, histories and traditions.</a:t>
            </a:r>
          </a:p>
          <a:p>
            <a:endParaRPr lang="en-CA" dirty="0" smtClean="0">
              <a:effectLst/>
            </a:endParaRPr>
          </a:p>
          <a:p>
            <a:r>
              <a:rPr lang="en-CA" dirty="0" smtClean="0">
                <a:effectLst/>
              </a:rPr>
              <a:t>BC has the greatest diversity of Aboriginal cultures in Canada. </a:t>
            </a:r>
          </a:p>
          <a:p>
            <a:endParaRPr lang="en-CA" dirty="0" smtClean="0">
              <a:effectLst/>
            </a:endParaRPr>
          </a:p>
          <a:p>
            <a:r>
              <a:rPr lang="en-CA" dirty="0" smtClean="0">
                <a:effectLst/>
              </a:rPr>
              <a:t>Seven of Canada's 11 unique language families are located exclusively in BC - more than 60% of the country's First Nations languages. </a:t>
            </a:r>
          </a:p>
          <a:p>
            <a:endParaRPr lang="en-CA" dirty="0" smtClean="0">
              <a:effectLst/>
            </a:endParaRPr>
          </a:p>
          <a:p>
            <a:r>
              <a:rPr lang="en-CA" dirty="0" smtClean="0">
                <a:effectLst/>
              </a:rPr>
              <a:t>Most BC First Nations did not sign treaties in the past, making modern treaty negotiations a major undertaking. </a:t>
            </a:r>
          </a:p>
          <a:p>
            <a:endParaRPr lang="en-CA" dirty="0" smtClean="0">
              <a:effectLst/>
            </a:endParaRPr>
          </a:p>
          <a:p>
            <a:r>
              <a:rPr lang="en-CA" dirty="0" smtClean="0">
                <a:effectLst/>
              </a:rPr>
              <a:t>The Government of Canada, along with the Province of BC, is negotiating with 70 per cent of BC First Nations through the </a:t>
            </a:r>
            <a:r>
              <a:rPr lang="en-CA" dirty="0" smtClean="0">
                <a:effectLst/>
                <a:hlinkClick r:id="rId3"/>
              </a:rPr>
              <a:t>BC Treaty Process</a:t>
            </a:r>
            <a:r>
              <a:rPr lang="en-CA" dirty="0" smtClean="0">
                <a:effectLst/>
              </a:rPr>
              <a:t>.</a:t>
            </a:r>
          </a:p>
          <a:p>
            <a:endParaRPr lang="en-CA" dirty="0" smtClean="0">
              <a:effectLst/>
            </a:endParaRPr>
          </a:p>
          <a:p>
            <a:r>
              <a:rPr lang="en-CA" b="1" dirty="0" smtClean="0">
                <a:effectLst/>
              </a:rPr>
              <a:t>Aboriginal</a:t>
            </a:r>
            <a:r>
              <a:rPr lang="en-CA" dirty="0" smtClean="0">
                <a:effectLst/>
              </a:rPr>
              <a:t> – 2011 Household Survey</a:t>
            </a:r>
            <a:r>
              <a:rPr lang="en-CA" baseline="0" dirty="0" smtClean="0">
                <a:effectLst/>
              </a:rPr>
              <a:t> 1,836,035 fastest growing and youngest in Canada about 5.6% of Canadian population</a:t>
            </a:r>
          </a:p>
          <a:p>
            <a:r>
              <a:rPr lang="en-CA" baseline="0" dirty="0" smtClean="0">
                <a:effectLst/>
              </a:rPr>
              <a:t>Social indicators</a:t>
            </a:r>
            <a:endParaRPr lang="en-CA" dirty="0" smtClean="0">
              <a:effectLst/>
            </a:endParaRPr>
          </a:p>
          <a:p>
            <a:endParaRPr lang="en-CA" dirty="0" smtClean="0"/>
          </a:p>
          <a:p>
            <a:r>
              <a:rPr lang="en-CA" b="1" dirty="0" smtClean="0"/>
              <a:t>First Nation </a:t>
            </a:r>
            <a:r>
              <a:rPr lang="en-CA" dirty="0" smtClean="0"/>
              <a:t>– term that has no generally agreed on definition. It can refer to a single individual,</a:t>
            </a:r>
            <a:r>
              <a:rPr lang="en-CA" baseline="0" dirty="0" smtClean="0"/>
              <a:t> single Band, many Bands, an Aboriginal governing body, organized and established by an Aboriginal community; or the Aboriginal community itself. </a:t>
            </a:r>
          </a:p>
          <a:p>
            <a:r>
              <a:rPr lang="en-CA" baseline="0" dirty="0" smtClean="0"/>
              <a:t>901,053 registered Indians about 50% of the Aboriginal population in Canada</a:t>
            </a:r>
          </a:p>
          <a:p>
            <a:r>
              <a:rPr lang="en-CA" baseline="0" dirty="0" smtClean="0"/>
              <a:t>About half of the 900,000 live on reserve</a:t>
            </a:r>
          </a:p>
          <a:p>
            <a:endParaRPr lang="en-CA" baseline="0" dirty="0" smtClean="0"/>
          </a:p>
          <a:p>
            <a:r>
              <a:rPr lang="en-CA" b="1" baseline="0" dirty="0" smtClean="0"/>
              <a:t>Indian</a:t>
            </a:r>
            <a:r>
              <a:rPr lang="en-CA" baseline="0" dirty="0" smtClean="0"/>
              <a:t> – legal term defined by the Indian Act in Canada – term not used anymore (savage, half breed)</a:t>
            </a:r>
          </a:p>
          <a:p>
            <a:endParaRPr lang="en-CA" baseline="0" dirty="0" smtClean="0"/>
          </a:p>
          <a:p>
            <a:r>
              <a:rPr lang="en-CA" b="1" baseline="0" dirty="0" smtClean="0"/>
              <a:t>Crown land</a:t>
            </a:r>
            <a:r>
              <a:rPr lang="en-CA" baseline="0" dirty="0" smtClean="0"/>
              <a:t> and Aboriginal title land - </a:t>
            </a:r>
            <a:r>
              <a:rPr lang="en-CA" dirty="0" smtClean="0">
                <a:effectLst/>
              </a:rPr>
              <a:t>Crown land is land (or land covered by water like rivers or lakes) that is owned by the provincial government. This type of land is available to the public for many different purposes – from industry to recreation and research. About 94% of</a:t>
            </a:r>
            <a:r>
              <a:rPr lang="en-CA" baseline="0" dirty="0" smtClean="0">
                <a:effectLst/>
              </a:rPr>
              <a:t> BC is crown land other is fee simple and First Nations reserves</a:t>
            </a:r>
          </a:p>
          <a:p>
            <a:endParaRPr lang="en-CA" baseline="0" dirty="0" smtClean="0">
              <a:effectLst/>
            </a:endParaRPr>
          </a:p>
          <a:p>
            <a:r>
              <a:rPr lang="en-CA" b="1" dirty="0" smtClean="0"/>
              <a:t>Aboriginal title  - </a:t>
            </a:r>
            <a:r>
              <a:rPr lang="en-CA" dirty="0" smtClean="0"/>
              <a:t>inherent Aboriginal right to land or a territory. The Canadian legal system recognizes Aboriginal title as a </a:t>
            </a:r>
            <a:r>
              <a:rPr lang="en-CA" i="1" dirty="0" smtClean="0"/>
              <a:t>sui generis,</a:t>
            </a:r>
            <a:r>
              <a:rPr lang="en-CA" dirty="0" smtClean="0"/>
              <a:t> or unique collective right to the use of and jurisdiction over a group’s ancestral territories. This right is not granted from an external source but is a result of Aboriginal peoples’ own occupation of and relationship with their home territories as well as their ongoing social structures and political and legal systems.  Aboriginal title and rights are separate from rights afforded to non-Aboriginal Canadian citizens under Canadian common law. </a:t>
            </a:r>
            <a:endParaRPr lang="en-CA" baseline="0" dirty="0" smtClean="0">
              <a:effectLst/>
            </a:endParaRPr>
          </a:p>
          <a:p>
            <a:endParaRPr lang="en-CA" baseline="0" dirty="0" smtClean="0">
              <a:effectLst/>
            </a:endParaRPr>
          </a:p>
          <a:p>
            <a:r>
              <a:rPr lang="en-CA" b="1" dirty="0" smtClean="0"/>
              <a:t>Band</a:t>
            </a:r>
            <a:r>
              <a:rPr lang="en-CA" dirty="0" smtClean="0"/>
              <a:t> – is an organizational structure that represents a particular group of Indians as defined by the Indian act</a:t>
            </a:r>
          </a:p>
          <a:p>
            <a:endParaRPr lang="en-CA" dirty="0" smtClean="0"/>
          </a:p>
          <a:p>
            <a:r>
              <a:rPr lang="en-CA" b="1" dirty="0" smtClean="0"/>
              <a:t>Chief and Council </a:t>
            </a:r>
            <a:r>
              <a:rPr lang="en-CA" dirty="0" smtClean="0"/>
              <a:t>– Band Chief is someone that is elected by Band members to govern for a specified term</a:t>
            </a:r>
          </a:p>
          <a:p>
            <a:endParaRPr lang="en-CA" dirty="0" smtClean="0"/>
          </a:p>
          <a:p>
            <a:r>
              <a:rPr lang="en-CA" b="1" dirty="0" smtClean="0"/>
              <a:t>Hereditary Chief </a:t>
            </a:r>
            <a:r>
              <a:rPr lang="en-CA" dirty="0" smtClean="0"/>
              <a:t>– is a leader who has power passed down from one generation to the next along blood lines or other cultural protocols,</a:t>
            </a:r>
            <a:r>
              <a:rPr lang="en-CA" baseline="0" dirty="0" smtClean="0"/>
              <a:t> similar to European royalty.</a:t>
            </a:r>
          </a:p>
          <a:p>
            <a:endParaRPr lang="en-CA" baseline="0" dirty="0" smtClean="0"/>
          </a:p>
          <a:p>
            <a:r>
              <a:rPr lang="en-CA" b="1" baseline="0" dirty="0" smtClean="0"/>
              <a:t>Tribal Council </a:t>
            </a:r>
            <a:r>
              <a:rPr lang="en-CA" baseline="0" dirty="0" smtClean="0"/>
              <a:t>-  </a:t>
            </a:r>
            <a:r>
              <a:rPr lang="en-CA" dirty="0" smtClean="0"/>
              <a:t>is a grouping of bands, (bands as defined by the </a:t>
            </a:r>
            <a:r>
              <a:rPr lang="en-CA" i="1" dirty="0" smtClean="0"/>
              <a:t>Indian Act</a:t>
            </a:r>
            <a:r>
              <a:rPr lang="en-CA" dirty="0" smtClean="0"/>
              <a:t>), with common interests who voluntarily join together to provide advisory and/or program services to member bands. Tribal Councils are mandated by band councils to deliver advisory services for which funding is provided. Advisory services are defined as the provision to member bands of specific knowledge, expertise and/or assistance in the following fields: band government, financial management, community planning, technical services and </a:t>
            </a:r>
            <a:r>
              <a:rPr lang="en-CA" b="1" dirty="0" smtClean="0"/>
              <a:t>economic development</a:t>
            </a:r>
            <a:r>
              <a:rPr lang="en-CA" dirty="0" smtClean="0"/>
              <a:t>. </a:t>
            </a:r>
          </a:p>
          <a:p>
            <a:endParaRPr lang="en-CA" dirty="0" smtClean="0"/>
          </a:p>
          <a:p>
            <a:r>
              <a:rPr lang="en-CA" b="1" dirty="0" smtClean="0"/>
              <a:t>Reserve – </a:t>
            </a:r>
            <a:r>
              <a:rPr lang="en-CA" b="0" dirty="0" smtClean="0"/>
              <a:t>defined by the Indian Act as … “tract of land, the legal title is</a:t>
            </a:r>
            <a:r>
              <a:rPr lang="en-CA" b="0" baseline="0" dirty="0" smtClean="0"/>
              <a:t> vested in Her Majesty, that has been set apart by Her Majesty for the use and benefit of a band.” A result of the definition of reserve land in the Indian Act is that reserve land cannot be privately owned by the Band or Band members. </a:t>
            </a:r>
          </a:p>
          <a:p>
            <a:endParaRPr lang="en-CA" b="0" baseline="0" dirty="0" smtClean="0"/>
          </a:p>
          <a:p>
            <a:r>
              <a:rPr lang="en-CA" b="1" baseline="0" dirty="0" smtClean="0"/>
              <a:t>Traditional territory </a:t>
            </a:r>
            <a:r>
              <a:rPr lang="en-CA" b="0" baseline="0" dirty="0" smtClean="0"/>
              <a:t>– the geographic area identified by a First Nation to be the area of land which they and/or their ancestors traditionally occupied or used.</a:t>
            </a:r>
          </a:p>
          <a:p>
            <a:endParaRPr lang="en-CA" b="0" baseline="0" dirty="0" smtClean="0"/>
          </a:p>
          <a:p>
            <a:r>
              <a:rPr lang="en-CA" b="1" baseline="0" dirty="0" smtClean="0"/>
              <a:t>Treaty</a:t>
            </a:r>
            <a:r>
              <a:rPr lang="en-CA" b="0" baseline="0" dirty="0" smtClean="0"/>
              <a:t> – An agreement between the government and a First Nation that defines the rights of Aboriginal peoples with respect to lands and resources over a specified area. </a:t>
            </a:r>
            <a:r>
              <a:rPr lang="en-CA" dirty="0" smtClean="0">
                <a:effectLst/>
              </a:rPr>
              <a:t>solemn agreements that set out promises, obligations and benefits for both parties.</a:t>
            </a:r>
          </a:p>
          <a:p>
            <a:r>
              <a:rPr lang="en-CA" b="0" baseline="0" dirty="0" smtClean="0">
                <a:effectLst/>
              </a:rPr>
              <a:t>For the assignment research if they are in the treaty process or have a treaty. </a:t>
            </a:r>
            <a:endParaRPr lang="en-CA" b="0" baseline="0" dirty="0" smtClean="0"/>
          </a:p>
          <a:p>
            <a:endParaRPr lang="en-CA" b="0" baseline="0" dirty="0" smtClean="0"/>
          </a:p>
          <a:p>
            <a:endParaRPr lang="en-CA" b="0" dirty="0"/>
          </a:p>
        </p:txBody>
      </p:sp>
      <p:sp>
        <p:nvSpPr>
          <p:cNvPr id="4" name="Slide Number Placeholder 3"/>
          <p:cNvSpPr>
            <a:spLocks noGrp="1"/>
          </p:cNvSpPr>
          <p:nvPr>
            <p:ph type="sldNum" sz="quarter" idx="10"/>
          </p:nvPr>
        </p:nvSpPr>
        <p:spPr/>
        <p:txBody>
          <a:bodyPr/>
          <a:lstStyle/>
          <a:p>
            <a:fld id="{C4FF80F3-EB31-4DD5-BB96-DFD5EE31E172}" type="slidenum">
              <a:rPr lang="en-CA" smtClean="0"/>
              <a:t>3</a:t>
            </a:fld>
            <a:endParaRPr lang="en-CA"/>
          </a:p>
        </p:txBody>
      </p:sp>
    </p:spTree>
    <p:extLst>
      <p:ext uri="{BB962C8B-B14F-4D97-AF65-F5344CB8AC3E}">
        <p14:creationId xmlns:p14="http://schemas.microsoft.com/office/powerpoint/2010/main" val="74333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CA" altLang="en-US" dirty="0" smtClean="0"/>
              <a:t>28 distinct cultural groups in BC – 12 different language families</a:t>
            </a:r>
          </a:p>
          <a:p>
            <a:pPr>
              <a:spcBef>
                <a:spcPct val="0"/>
              </a:spcBef>
            </a:pPr>
            <a:endParaRPr lang="en-CA" altLang="en-US" dirty="0" smtClean="0"/>
          </a:p>
          <a:p>
            <a:pPr>
              <a:spcBef>
                <a:spcPct val="0"/>
              </a:spcBef>
            </a:pPr>
            <a:r>
              <a:rPr lang="en-CA" altLang="en-US" dirty="0" smtClean="0"/>
              <a:t>Like the linguistic diversity of Europe or Asia</a:t>
            </a:r>
          </a:p>
          <a:p>
            <a:pPr>
              <a:spcBef>
                <a:spcPct val="0"/>
              </a:spcBef>
            </a:pPr>
            <a:endParaRPr lang="en-CA" altLang="en-US" dirty="0" smtClean="0"/>
          </a:p>
          <a:p>
            <a:pPr>
              <a:spcBef>
                <a:spcPct val="0"/>
              </a:spcBef>
            </a:pPr>
            <a:r>
              <a:rPr lang="en-CA" altLang="en-US" dirty="0" smtClean="0"/>
              <a:t>203 independent bands in BC and over 600 in Canada</a:t>
            </a:r>
          </a:p>
          <a:p>
            <a:pPr>
              <a:spcBef>
                <a:spcPct val="0"/>
              </a:spcBef>
            </a:pPr>
            <a:endParaRPr lang="en-CA" altLang="en-US" dirty="0" smtClean="0"/>
          </a:p>
          <a:p>
            <a:pPr>
              <a:spcBef>
                <a:spcPct val="0"/>
              </a:spcBef>
            </a:pPr>
            <a:r>
              <a:rPr lang="en-CA" altLang="en-US" dirty="0" smtClean="0"/>
              <a:t>Strong desire to be self governing at the community level, can make it hard to do business</a:t>
            </a:r>
          </a:p>
          <a:p>
            <a:pPr>
              <a:spcBef>
                <a:spcPct val="0"/>
              </a:spcBef>
            </a:pPr>
            <a:endParaRPr lang="en-CA" altLang="en-US" dirty="0" smtClean="0"/>
          </a:p>
          <a:p>
            <a:pPr>
              <a:spcBef>
                <a:spcPct val="0"/>
              </a:spcBef>
            </a:pPr>
            <a:r>
              <a:rPr lang="en-CA" altLang="en-US" dirty="0" smtClean="0"/>
              <a:t>This map illustrates the rich diversity of the First Nations Peoples of British Columbia. Like all maps, it is a best attempt at reflecting a current reality, recognizing that "the map is not the territory". </a:t>
            </a:r>
          </a:p>
          <a:p>
            <a:pPr>
              <a:spcBef>
                <a:spcPct val="0"/>
              </a:spcBef>
            </a:pPr>
            <a:endParaRPr lang="en-CA" altLang="en-US" dirty="0" smtClean="0"/>
          </a:p>
          <a:p>
            <a:pPr>
              <a:spcBef>
                <a:spcPct val="0"/>
              </a:spcBef>
            </a:pPr>
            <a:r>
              <a:rPr lang="en-CA" altLang="en-US" dirty="0" smtClean="0"/>
              <a:t>"Traditional Territories of British Columbia First Nations as set out by Statements of Intent accepted by the B.C. Treaty Commission". The boundaries between territories are deliberately shown as blending into one another, in recognition of the complex territorial relationships involved. Many boundary overlaps are currently being negotiated by the First Nations as part of the B.C. Treaty Process. Names and pronunciations used on this map are as close as possible to those currently used by the First Nations (*please note the explanation for Coast Salish).</a:t>
            </a:r>
          </a:p>
          <a:p>
            <a:pPr>
              <a:spcBef>
                <a:spcPct val="0"/>
              </a:spcBef>
            </a:pPr>
            <a:endParaRPr lang="en-CA" altLang="en-US" dirty="0" smtClean="0"/>
          </a:p>
          <a:p>
            <a:pPr>
              <a:spcBef>
                <a:spcPct val="0"/>
              </a:spcBef>
            </a:pPr>
            <a:r>
              <a:rPr lang="en-CA" altLang="en-US" dirty="0" smtClean="0"/>
              <a:t>Most BC First Nations did not sign treaties in the past, making modern treaty negotiations a major undertaking. The Government of Canada, along with the Province of BC, is negotiating with 60 per cent of BC First Nations through the </a:t>
            </a:r>
            <a:r>
              <a:rPr lang="en-CA" altLang="en-US" dirty="0" smtClean="0">
                <a:hlinkClick r:id="rId3"/>
              </a:rPr>
              <a:t>BC Treaty Process</a:t>
            </a:r>
            <a:r>
              <a:rPr lang="en-CA" altLang="en-US" dirty="0" smtClean="0"/>
              <a:t>.</a:t>
            </a:r>
          </a:p>
          <a:p>
            <a:pPr>
              <a:spcBef>
                <a:spcPct val="0"/>
              </a:spcBef>
            </a:pPr>
            <a:endParaRPr lang="en-CA" altLang="en-US" dirty="0" smtClean="0"/>
          </a:p>
          <a:p>
            <a:r>
              <a:rPr lang="en-CA" dirty="0" smtClean="0"/>
              <a:t>Since 1975, there have been 22 comprehensive claims agreements, commonly known as “modern treaties”,</a:t>
            </a:r>
          </a:p>
          <a:p>
            <a:r>
              <a:rPr lang="en-CA" dirty="0" smtClean="0"/>
              <a:t>concluded across northern Québec, the Northwest Territories, the Yukon and British Columbia.</a:t>
            </a:r>
            <a:endParaRPr lang="en-CA" altLang="en-US" dirty="0" smtClean="0"/>
          </a:p>
          <a:p>
            <a:pPr>
              <a:spcBef>
                <a:spcPct val="0"/>
              </a:spcBef>
            </a:pPr>
            <a:endParaRPr lang="en-CA" altLang="en-US" dirty="0" smtClean="0"/>
          </a:p>
          <a:p>
            <a:pPr>
              <a:spcBef>
                <a:spcPct val="0"/>
              </a:spcBef>
            </a:pPr>
            <a:endParaRPr lang="en-CA" altLang="en-US" dirty="0" smtClean="0"/>
          </a:p>
          <a:p>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4</a:t>
            </a:fld>
            <a:endParaRPr lang="en-CA"/>
          </a:p>
        </p:txBody>
      </p:sp>
    </p:spTree>
    <p:extLst>
      <p:ext uri="{BB962C8B-B14F-4D97-AF65-F5344CB8AC3E}">
        <p14:creationId xmlns:p14="http://schemas.microsoft.com/office/powerpoint/2010/main" val="90676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smtClean="0"/>
              <a:t>First Nations Consultative Area Database (CAD)</a:t>
            </a:r>
          </a:p>
          <a:p>
            <a:pPr marL="0" indent="0">
              <a:buNone/>
            </a:pPr>
            <a:r>
              <a:rPr lang="en-CA" sz="1200" dirty="0" smtClean="0"/>
              <a:t>provides preliminary contact information for First Nations who may have Aboriginal Interests identified within the area queried. These contacts are based on knowledge currently available to the Province. </a:t>
            </a:r>
          </a:p>
          <a:p>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5</a:t>
            </a:fld>
            <a:endParaRPr lang="en-CA"/>
          </a:p>
        </p:txBody>
      </p:sp>
    </p:spTree>
    <p:extLst>
      <p:ext uri="{BB962C8B-B14F-4D97-AF65-F5344CB8AC3E}">
        <p14:creationId xmlns:p14="http://schemas.microsoft.com/office/powerpoint/2010/main" val="90876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Place names – community names and places generally describe the place. There is spiritual significance to the name so it is critical</a:t>
            </a:r>
            <a:r>
              <a:rPr lang="en-CA" baseline="0" dirty="0" smtClean="0"/>
              <a:t> to use the First Nation names for places. </a:t>
            </a:r>
            <a:r>
              <a:rPr lang="en-CA" baseline="0" dirty="0" err="1" smtClean="0"/>
              <a:t>Haida</a:t>
            </a:r>
            <a:r>
              <a:rPr lang="en-CA" baseline="0" dirty="0" smtClean="0"/>
              <a:t> </a:t>
            </a:r>
            <a:r>
              <a:rPr lang="en-CA" baseline="0" dirty="0" err="1" smtClean="0"/>
              <a:t>Gwaii</a:t>
            </a:r>
            <a:r>
              <a:rPr lang="en-CA" baseline="0" dirty="0" smtClean="0"/>
              <a:t> not Queen Charlotte Island</a:t>
            </a:r>
          </a:p>
          <a:p>
            <a:endParaRPr lang="en-CA" baseline="0" dirty="0" smtClean="0"/>
          </a:p>
          <a:p>
            <a:r>
              <a:rPr lang="en-CA" baseline="0" dirty="0" smtClean="0"/>
              <a:t>Diversity</a:t>
            </a:r>
          </a:p>
          <a:p>
            <a:r>
              <a:rPr lang="en-CA" baseline="0" dirty="0" smtClean="0"/>
              <a:t>There are over 630 First Nation communities in Canada and each is at a different level of development, each has different capacity to take on greater governing responsibility and each has a different path it wants to follow. </a:t>
            </a:r>
          </a:p>
          <a:p>
            <a:endParaRPr lang="en-CA" baseline="0" dirty="0" smtClean="0"/>
          </a:p>
          <a:p>
            <a:r>
              <a:rPr lang="en-CA" baseline="0" dirty="0" smtClean="0"/>
              <a:t>First Nations have different cultures. And throughout Canada’s history these cultures have been disregarded and devalued. There is a resurgence amongst Aboriginal people to learn, reclaim, and relive their culture. </a:t>
            </a:r>
          </a:p>
          <a:p>
            <a:endParaRPr lang="en-CA" baseline="0" dirty="0" smtClean="0"/>
          </a:p>
          <a:p>
            <a:r>
              <a:rPr lang="en-CA" baseline="0" dirty="0" smtClean="0"/>
              <a:t>Names: names of communities, people and things are descriptive. They tell us something and are highly valued.</a:t>
            </a:r>
          </a:p>
          <a:p>
            <a:endParaRPr lang="en-CA" baseline="0" dirty="0" smtClean="0"/>
          </a:p>
          <a:p>
            <a:r>
              <a:rPr lang="en-CA" baseline="0" dirty="0" smtClean="0"/>
              <a:t>Time: belief that there is a right time and place for everything and it generally follows the natural order of things. “time is money”</a:t>
            </a:r>
          </a:p>
          <a:p>
            <a:endParaRPr lang="en-CA" baseline="0" dirty="0" smtClean="0"/>
          </a:p>
          <a:p>
            <a:r>
              <a:rPr lang="en-CA" baseline="0" dirty="0" smtClean="0"/>
              <a:t>Elders: keepers of traditional knowledge</a:t>
            </a:r>
          </a:p>
          <a:p>
            <a:endParaRPr lang="en-CA" baseline="0" dirty="0" smtClean="0"/>
          </a:p>
          <a:p>
            <a:r>
              <a:rPr lang="en-CA" baseline="0" dirty="0" smtClean="0"/>
              <a:t>Land: give life. Teaches us. It is alive and is sacred. Deep kinship to the land</a:t>
            </a:r>
          </a:p>
          <a:p>
            <a:endParaRPr lang="en-CA" baseline="0" dirty="0" smtClean="0"/>
          </a:p>
          <a:p>
            <a:r>
              <a:rPr lang="en-CA" baseline="0" dirty="0" smtClean="0"/>
              <a:t>Stories: Aboriginal people learn through stories. There is always a message and a lesson. </a:t>
            </a:r>
          </a:p>
          <a:p>
            <a:endParaRPr lang="en-CA" baseline="0" dirty="0" smtClean="0"/>
          </a:p>
          <a:p>
            <a:r>
              <a:rPr lang="en-CA" baseline="0" dirty="0" smtClean="0"/>
              <a:t>Values: youth, </a:t>
            </a:r>
            <a:r>
              <a:rPr lang="en-CA" baseline="0" dirty="0" err="1" smtClean="0"/>
              <a:t>wholistic</a:t>
            </a:r>
            <a:r>
              <a:rPr lang="en-CA" baseline="0" dirty="0" smtClean="0"/>
              <a:t> views, self determination, consensus decision making</a:t>
            </a:r>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6</a:t>
            </a:fld>
            <a:endParaRPr lang="en-CA"/>
          </a:p>
        </p:txBody>
      </p:sp>
    </p:spTree>
    <p:extLst>
      <p:ext uri="{BB962C8B-B14F-4D97-AF65-F5344CB8AC3E}">
        <p14:creationId xmlns:p14="http://schemas.microsoft.com/office/powerpoint/2010/main" val="61968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a:t>
            </a:r>
            <a:r>
              <a:rPr lang="en-CA" baseline="0" dirty="0" smtClean="0"/>
              <a:t> when we hear the word history what comes to mind?</a:t>
            </a:r>
          </a:p>
          <a:p>
            <a:r>
              <a:rPr lang="en-CA" baseline="0" dirty="0" smtClean="0"/>
              <a:t>Family history, community history, Canadian history</a:t>
            </a:r>
          </a:p>
          <a:p>
            <a:endParaRPr lang="en-CA" baseline="0" dirty="0" smtClean="0"/>
          </a:p>
          <a:p>
            <a:r>
              <a:rPr lang="en-CA" baseline="0" dirty="0" smtClean="0"/>
              <a:t>Q: What might history tell us?</a:t>
            </a:r>
          </a:p>
          <a:p>
            <a:r>
              <a:rPr lang="en-CA" baseline="0" dirty="0" smtClean="0"/>
              <a:t>About culture, origin, significant events, relationship, lifestyle</a:t>
            </a:r>
          </a:p>
          <a:p>
            <a:endParaRPr lang="en-CA" baseline="0" dirty="0" smtClean="0"/>
          </a:p>
          <a:p>
            <a:r>
              <a:rPr lang="en-CA" baseline="0" dirty="0" smtClean="0"/>
              <a:t>Q: What value do you see for yourself personally in learning about First Nation history?</a:t>
            </a:r>
          </a:p>
          <a:p>
            <a:r>
              <a:rPr lang="en-CA" baseline="0" dirty="0" smtClean="0"/>
              <a:t>Understanding the current situation</a:t>
            </a:r>
          </a:p>
          <a:p>
            <a:endParaRPr lang="en-CA" baseline="0" dirty="0" smtClean="0"/>
          </a:p>
          <a:p>
            <a:r>
              <a:rPr lang="en-CA" baseline="0" dirty="0" smtClean="0"/>
              <a:t>Q: How might learning about history benefit your working relationship with BC First Nations?</a:t>
            </a:r>
          </a:p>
          <a:p>
            <a:r>
              <a:rPr lang="en-CA" baseline="0" dirty="0" smtClean="0"/>
              <a:t>Bring us closer</a:t>
            </a:r>
          </a:p>
          <a:p>
            <a:endParaRPr lang="en-CA" baseline="0" dirty="0" smtClean="0"/>
          </a:p>
          <a:p>
            <a:r>
              <a:rPr lang="en-CA" baseline="0" dirty="0" smtClean="0"/>
              <a:t>Also to be trusted as business people, we need to look at the world through the eyes of First Nations people. We need to see and understand their struggles if we are going to work with them. What can I do to empower the community?</a:t>
            </a:r>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7</a:t>
            </a:fld>
            <a:endParaRPr lang="en-CA"/>
          </a:p>
        </p:txBody>
      </p:sp>
    </p:spTree>
    <p:extLst>
      <p:ext uri="{BB962C8B-B14F-4D97-AF65-F5344CB8AC3E}">
        <p14:creationId xmlns:p14="http://schemas.microsoft.com/office/powerpoint/2010/main" val="44230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smtClean="0"/>
              <a:t>Build awareness of key events</a:t>
            </a:r>
            <a:r>
              <a:rPr lang="en-CA" b="0" i="0" baseline="0" dirty="0" smtClean="0"/>
              <a:t> in First Nations history.  This helps to create a greater sense and understanding of how history has shaped their reality and influenced their lives.  It also provides you with knowledge that will help you see yourself working more effectively alongside Aboriginal people in the future. </a:t>
            </a:r>
          </a:p>
          <a:p>
            <a:endParaRPr lang="en-CA" b="0" i="0" baseline="0" dirty="0" smtClean="0"/>
          </a:p>
          <a:p>
            <a:r>
              <a:rPr lang="en-CA" b="0" i="0" baseline="0" dirty="0" smtClean="0"/>
              <a:t>The value of learning from history can also be a bonding experience. It can heal wounds, improve understanding, improve communication, diffuse conflict and tension, and reduce blame. Going into a community and knowing something about that community shows a level of respect for the people that you would be working with. The goal of this lecture is that you will have a better appreciation of what Aboriginal people have had to endure, the challenges they have overcome, and a better understanding of the issues today.</a:t>
            </a:r>
            <a:endParaRPr lang="en-CA" b="0" i="0" dirty="0" smtClean="0"/>
          </a:p>
          <a:p>
            <a:endParaRPr lang="en-CA" b="1" dirty="0" smtClean="0"/>
          </a:p>
          <a:p>
            <a:r>
              <a:rPr lang="en-CA" b="1" dirty="0" smtClean="0"/>
              <a:t>Pre-Contact Nations</a:t>
            </a:r>
          </a:p>
          <a:p>
            <a:r>
              <a:rPr lang="en-CA" b="0" dirty="0" smtClean="0"/>
              <a:t>Scientific – when did people populate North America? One</a:t>
            </a:r>
            <a:r>
              <a:rPr lang="en-CA" b="0" baseline="0" dirty="0" smtClean="0"/>
              <a:t> theory is land bridge 10,000-12,000 year ago. People from Asia migrated into the Bering strait to populate North and South America.  Populated prior to European contact. </a:t>
            </a:r>
          </a:p>
          <a:p>
            <a:endParaRPr lang="en-CA" b="0" baseline="0" dirty="0" smtClean="0"/>
          </a:p>
          <a:p>
            <a:r>
              <a:rPr lang="en-CA" b="0" baseline="0" dirty="0" smtClean="0"/>
              <a:t>Not primitive cultures – transportation not wheel but canoes or kayaks</a:t>
            </a:r>
          </a:p>
          <a:p>
            <a:endParaRPr lang="en-CA" b="0" baseline="0" dirty="0" smtClean="0"/>
          </a:p>
          <a:p>
            <a:r>
              <a:rPr lang="en-CA" b="0" baseline="0" dirty="0" smtClean="0"/>
              <a:t>Oral history not just written (passed on by songs, stores and oral communication)</a:t>
            </a:r>
          </a:p>
          <a:p>
            <a:endParaRPr lang="en-CA" b="0" baseline="0" dirty="0" smtClean="0"/>
          </a:p>
          <a:p>
            <a:r>
              <a:rPr lang="en-CA" b="0" baseline="0" dirty="0" smtClean="0"/>
              <a:t>Trade networks and communications through Ch’nook language</a:t>
            </a:r>
          </a:p>
          <a:p>
            <a:r>
              <a:rPr lang="en-CA" b="0" baseline="0" dirty="0" smtClean="0"/>
              <a:t>Aquaculture (shellfish), agriculture, food preservation (dried fish and smoked/salted fish)</a:t>
            </a:r>
          </a:p>
          <a:p>
            <a:endParaRPr lang="en-CA" b="0" baseline="0" dirty="0" smtClean="0"/>
          </a:p>
          <a:p>
            <a:r>
              <a:rPr lang="en-CA" b="0" baseline="0" dirty="0" smtClean="0"/>
              <a:t>Governance – sophisticated and formal</a:t>
            </a:r>
          </a:p>
          <a:p>
            <a:endParaRPr lang="en-CA" b="0" baseline="0" dirty="0" smtClean="0"/>
          </a:p>
          <a:p>
            <a:r>
              <a:rPr lang="en-CA" b="0" baseline="0" dirty="0" smtClean="0"/>
              <a:t>1492 Arrival in the New World by Christopher Columbus not empty land when he arrived. There was 100 million native people living in the </a:t>
            </a:r>
            <a:r>
              <a:rPr lang="en-CA" b="0" baseline="0" dirty="0" err="1" smtClean="0"/>
              <a:t>americas</a:t>
            </a:r>
            <a:r>
              <a:rPr lang="en-CA" b="0" baseline="0" dirty="0" smtClean="0"/>
              <a:t> (it was one fifth of the worlds population – so how could he have discovered?)</a:t>
            </a:r>
          </a:p>
          <a:p>
            <a:endParaRPr lang="en-CA" b="0" baseline="0" dirty="0" smtClean="0"/>
          </a:p>
          <a:p>
            <a:r>
              <a:rPr lang="en-CA" b="0" baseline="0" dirty="0" smtClean="0"/>
              <a:t>Aboriginal contact with Europeans was followed with drastic declines in Aboriginal populations. (small pox, tuberculosis, scarlet fever, influenza, and measles). Population at contact was 500,000 then by 1871 numbers fallen to 102,000</a:t>
            </a:r>
          </a:p>
          <a:p>
            <a:endParaRPr lang="en-CA" b="0" baseline="0" dirty="0" smtClean="0"/>
          </a:p>
          <a:p>
            <a:r>
              <a:rPr lang="en-CA" b="1" baseline="0" dirty="0" smtClean="0"/>
              <a:t>Don’t conquered people have the rights we give them?</a:t>
            </a:r>
          </a:p>
          <a:p>
            <a:endParaRPr lang="en-CA" b="1" baseline="0" dirty="0" smtClean="0"/>
          </a:p>
          <a:p>
            <a:r>
              <a:rPr lang="en-CA" b="1" baseline="0" dirty="0" smtClean="0"/>
              <a:t>Royal Proclamation 1763</a:t>
            </a:r>
          </a:p>
          <a:p>
            <a:r>
              <a:rPr lang="en-CA" b="0" baseline="0" dirty="0" smtClean="0"/>
              <a:t>In Canada, the relationship between the Crown and Aboriginal Peoples has been driven by the Royal Pro. Nation to Nation basis, should not be disturbed if the Nation has not ceded or purchased by the Crown, reserved lands, must get a license to buy the land.</a:t>
            </a:r>
          </a:p>
          <a:p>
            <a:endParaRPr lang="en-CA" b="0" baseline="0" dirty="0" smtClean="0"/>
          </a:p>
          <a:p>
            <a:r>
              <a:rPr lang="en-CA" b="0" baseline="0" dirty="0" smtClean="0"/>
              <a:t>Refers to Nations of AP, recognizing them as owners of the lands that the Europeans were using and occupying. Colonizing countries were to conduct government business with the inhabitants on a Nation to Nation basis and those inhabitants as owners of the land.</a:t>
            </a:r>
          </a:p>
          <a:p>
            <a:endParaRPr lang="en-CA" b="0" baseline="0" dirty="0" smtClean="0"/>
          </a:p>
          <a:p>
            <a:r>
              <a:rPr lang="en-CA" b="0" baseline="0" dirty="0" smtClean="0"/>
              <a:t>Today, under the BC Treaty Commission and the federal comprehensive claims policy, AP are approached as governments on a Nation to Nation basis. Any efforts to AP as anything less will be met with resistance. </a:t>
            </a:r>
          </a:p>
          <a:p>
            <a:endParaRPr lang="en-CA" b="0" baseline="0" dirty="0" smtClean="0"/>
          </a:p>
          <a:p>
            <a:r>
              <a:rPr lang="en-CA" b="0" baseline="0" dirty="0" smtClean="0"/>
              <a:t>There is an expectation  within the Aboriginal community that they be treated as a nation as provided in the Royal Proclamation. </a:t>
            </a:r>
          </a:p>
          <a:p>
            <a:endParaRPr lang="en-CA" b="0" baseline="0" dirty="0" smtClean="0"/>
          </a:p>
          <a:p>
            <a:r>
              <a:rPr lang="en-CA" b="0" baseline="0" dirty="0" smtClean="0"/>
              <a:t>As evidence of this expectation many Bands have changed their band names from those imposed by the federal government to a First Nation name. </a:t>
            </a:r>
            <a:r>
              <a:rPr lang="en-CA" b="0" baseline="0" dirty="0" err="1" smtClean="0"/>
              <a:t>Burrand</a:t>
            </a:r>
            <a:r>
              <a:rPr lang="en-CA" b="0" baseline="0" dirty="0" smtClean="0"/>
              <a:t> Indian Band – </a:t>
            </a:r>
            <a:r>
              <a:rPr lang="en-CA" b="0" baseline="0" dirty="0" err="1" smtClean="0"/>
              <a:t>Tsleil-Waututh</a:t>
            </a:r>
            <a:endParaRPr lang="en-CA" b="0" baseline="0" dirty="0" smtClean="0"/>
          </a:p>
          <a:p>
            <a:endParaRPr lang="en-CA" b="0" baseline="0" dirty="0" smtClean="0"/>
          </a:p>
          <a:p>
            <a:r>
              <a:rPr lang="en-CA" b="0" baseline="0" dirty="0" smtClean="0"/>
              <a:t>Royal Proclamation as early evidence of the recognition of Aboriginal rights in Canadian law, - Calder that Aboriginal title both pre-existed and survived the colonial occupation. </a:t>
            </a:r>
          </a:p>
          <a:p>
            <a:endParaRPr lang="en-CA" b="0" baseline="0" dirty="0" smtClean="0"/>
          </a:p>
          <a:p>
            <a:r>
              <a:rPr lang="en-CA" b="0" baseline="0" dirty="0" smtClean="0"/>
              <a:t>AP were wilderness survival tutors and military allies. Way for King George 111 way of building and maintaining Aboriginal support of England</a:t>
            </a:r>
          </a:p>
          <a:p>
            <a:endParaRPr lang="en-CA" b="0" baseline="0" dirty="0" smtClean="0"/>
          </a:p>
          <a:p>
            <a:r>
              <a:rPr lang="en-CA" b="1" baseline="0" dirty="0" smtClean="0"/>
              <a:t>1867 Nations to Wards</a:t>
            </a:r>
          </a:p>
          <a:p>
            <a:r>
              <a:rPr lang="en-CA" b="0" baseline="0" dirty="0" smtClean="0"/>
              <a:t>Balance of power began to shift – British paternalism, a policy of assimilation and the attitude that the Aboriginals were British subjects and not equal independent nations. </a:t>
            </a:r>
          </a:p>
          <a:p>
            <a:endParaRPr lang="en-CA" b="0" baseline="0" dirty="0" smtClean="0"/>
          </a:p>
          <a:p>
            <a:r>
              <a:rPr lang="en-CA" b="0" baseline="0" dirty="0" smtClean="0"/>
              <a:t>The British North America Act, 1867</a:t>
            </a:r>
          </a:p>
          <a:p>
            <a:r>
              <a:rPr lang="en-CA" b="0" baseline="0" dirty="0" smtClean="0"/>
              <a:t>91 (24) allows the federal government to make laws about Indians and lands reserved for the Indians. Move away from Nation to nation to wards of the state with a policy of forced assimilation. </a:t>
            </a:r>
          </a:p>
          <a:p>
            <a:endParaRPr lang="en-CA" b="0" baseline="0" dirty="0" smtClean="0"/>
          </a:p>
          <a:p>
            <a:r>
              <a:rPr lang="en-CA" b="1" baseline="0" dirty="0" smtClean="0"/>
              <a:t>Indian Act 1876</a:t>
            </a:r>
          </a:p>
          <a:p>
            <a:r>
              <a:rPr lang="en-CA" b="0" baseline="0" dirty="0" smtClean="0"/>
              <a:t>Gave Canada a coordinated approach to Indian policy (land, membership and local government)</a:t>
            </a:r>
          </a:p>
          <a:p>
            <a:endParaRPr lang="en-CA" b="0" baseline="0" dirty="0" smtClean="0"/>
          </a:p>
          <a:p>
            <a:r>
              <a:rPr lang="en-CA" b="0" baseline="0" dirty="0" smtClean="0"/>
              <a:t>Land – Indian agents drew boundaries on parcels of land that were set aside for the use and benefit of AP. </a:t>
            </a:r>
          </a:p>
          <a:p>
            <a:r>
              <a:rPr lang="en-CA" b="0" baseline="0" dirty="0" smtClean="0"/>
              <a:t>Membership – listing of names would become the band</a:t>
            </a:r>
          </a:p>
          <a:p>
            <a:r>
              <a:rPr lang="en-CA" b="0" baseline="0" dirty="0" smtClean="0"/>
              <a:t>Local government – if assimilation were to succeed then need a uniform form of government. Forced to abandon the hereditary chieftainship and to elect a chief and council</a:t>
            </a:r>
          </a:p>
          <a:p>
            <a:r>
              <a:rPr lang="en-CA" b="0" baseline="0" dirty="0" smtClean="0"/>
              <a:t>Indians on reserve don’t own the land, assets on reserve are not subject to seizure under legal processes, makes it difficult to borrow money to purchase assets</a:t>
            </a:r>
          </a:p>
          <a:p>
            <a:r>
              <a:rPr lang="en-CA" b="0" baseline="0" dirty="0" smtClean="0"/>
              <a:t>Permit to leave the reserve (not allowed in public places – cafes or pool rooms), a permit to sell</a:t>
            </a:r>
            <a:endParaRPr lang="en-CA" b="0" dirty="0" smtClean="0"/>
          </a:p>
          <a:p>
            <a:endParaRPr lang="en-CA" b="1" dirty="0" smtClean="0"/>
          </a:p>
          <a:p>
            <a:r>
              <a:rPr lang="en-CA" b="0" dirty="0" smtClean="0"/>
              <a:t>Potlatch law – prohibited cultural ceremonies</a:t>
            </a:r>
          </a:p>
          <a:p>
            <a:endParaRPr lang="en-CA" b="0" dirty="0" smtClean="0"/>
          </a:p>
          <a:p>
            <a:r>
              <a:rPr lang="en-CA" b="0" dirty="0" smtClean="0"/>
              <a:t>Residential schools – got started in 1844 (isolated</a:t>
            </a:r>
            <a:r>
              <a:rPr lang="en-CA" b="0" baseline="0" dirty="0" smtClean="0"/>
              <a:t> from parents and communities) … pupils could </a:t>
            </a:r>
            <a:r>
              <a:rPr lang="en-CA" b="0" baseline="0" dirty="0" err="1" smtClean="0"/>
              <a:t>aquire</a:t>
            </a:r>
            <a:r>
              <a:rPr lang="en-CA" b="0" baseline="0" dirty="0" smtClean="0"/>
              <a:t> the manners, habits and customs of civilized life. Christian indoctrination was the main focus and learning a trade become secondary.  Many students died in the schools. 50% of the children did not live. The last residential school closed in 1996. Effects are intergenerational. </a:t>
            </a:r>
          </a:p>
          <a:p>
            <a:endParaRPr lang="en-CA" b="0" baseline="0" dirty="0" smtClean="0"/>
          </a:p>
          <a:p>
            <a:r>
              <a:rPr lang="en-CA" b="0" baseline="0" dirty="0" smtClean="0"/>
              <a:t>A lot of the social ills (alcoholism, violence, verbal and sexual abuse and suicide found in Aboriginal communities have their roots in the residential school system. </a:t>
            </a:r>
          </a:p>
          <a:p>
            <a:endParaRPr lang="en-CA" b="0" baseline="0" dirty="0" smtClean="0"/>
          </a:p>
          <a:p>
            <a:r>
              <a:rPr lang="en-CA" b="0" baseline="0" dirty="0" smtClean="0"/>
              <a:t>Right to vote, in 1960.</a:t>
            </a:r>
            <a:endParaRPr lang="en-CA" b="0" dirty="0" smtClean="0"/>
          </a:p>
          <a:p>
            <a:endParaRPr lang="en-CA" b="1" dirty="0" smtClean="0"/>
          </a:p>
          <a:p>
            <a:r>
              <a:rPr lang="en-CA" b="1" dirty="0" smtClean="0"/>
              <a:t>1982 Wards to Nations</a:t>
            </a:r>
          </a:p>
          <a:p>
            <a:r>
              <a:rPr lang="en-CA" b="0" dirty="0" smtClean="0"/>
              <a:t>In 1982, the Government of Canada patriated the Canadian Constitution and</a:t>
            </a:r>
            <a:r>
              <a:rPr lang="en-CA" b="0" baseline="0" dirty="0" smtClean="0"/>
              <a:t> formally entrenched Aboriginal treaty rights in the supreme law of Canada. </a:t>
            </a:r>
          </a:p>
          <a:p>
            <a:endParaRPr lang="en-CA" b="0" baseline="0" dirty="0" smtClean="0"/>
          </a:p>
          <a:p>
            <a:r>
              <a:rPr lang="en-CA" b="0" baseline="0" dirty="0" smtClean="0"/>
              <a:t>Section 35 (1) Protects the existing Aboriginal and treaty rights of the Aboriginal people in Canada are recognized and affirmed.</a:t>
            </a:r>
          </a:p>
          <a:p>
            <a:r>
              <a:rPr lang="en-CA" b="0" baseline="0" dirty="0" smtClean="0"/>
              <a:t>                (2) Aboriginal peoples of Canada includes the Indian, Inuit and Metis. </a:t>
            </a:r>
          </a:p>
          <a:p>
            <a:endParaRPr lang="en-CA" b="0" baseline="0" dirty="0" smtClean="0"/>
          </a:p>
          <a:p>
            <a:r>
              <a:rPr lang="en-CA" b="0" baseline="0" dirty="0" smtClean="0"/>
              <a:t>Confirms existing rights</a:t>
            </a:r>
          </a:p>
          <a:p>
            <a:endParaRPr lang="en-CA" b="0" baseline="0" dirty="0" smtClean="0"/>
          </a:p>
          <a:p>
            <a:r>
              <a:rPr lang="en-CA" b="0" baseline="0" dirty="0" smtClean="0"/>
              <a:t>Government regulation of Aboriginal land rights might be possible if appropriate and meaningful consultation is undertaken with the affected Aboriginal communities.  Created a space for the recognition, respect and reconciliation of Aboriginal rights and title. </a:t>
            </a:r>
            <a:endParaRPr lang="en-CA" b="0" dirty="0" smtClean="0"/>
          </a:p>
          <a:p>
            <a:endParaRPr lang="en-CA" b="1" dirty="0" smtClean="0"/>
          </a:p>
          <a:p>
            <a:r>
              <a:rPr lang="en-CA" dirty="0" smtClean="0"/>
              <a:t>Since 1982, numerous Supreme Court of Canada decisions have informed the Government of Canada's understanding of the nature of Section 35 of the </a:t>
            </a:r>
            <a:r>
              <a:rPr lang="en-CA" i="1" dirty="0" smtClean="0">
                <a:hlinkClick r:id="rId3"/>
              </a:rPr>
              <a:t>Constitution Act, 1982</a:t>
            </a:r>
            <a:r>
              <a:rPr lang="en-CA" dirty="0" smtClean="0"/>
              <a:t>. The courts have stated that the underlying purpose of section 35 is the reconciliation of the pre-existence of Aboriginal societies with the assertion of sovereignty of the Crown, and that negotiation represents the best approach to advancing reconciliation. </a:t>
            </a:r>
          </a:p>
          <a:p>
            <a:endParaRPr lang="en-CA" dirty="0" smtClean="0"/>
          </a:p>
          <a:p>
            <a:r>
              <a:rPr lang="en-CA" b="1" dirty="0" smtClean="0"/>
              <a:t>Aboriginal Rights</a:t>
            </a:r>
          </a:p>
          <a:p>
            <a:pPr marL="171450" indent="-171450">
              <a:buFont typeface="Arial" panose="020B0604020202020204" pitchFamily="34" charset="0"/>
              <a:buChar char="•"/>
            </a:pPr>
            <a:r>
              <a:rPr lang="en-CA" dirty="0" smtClean="0"/>
              <a:t>Practices, traditions or customs</a:t>
            </a:r>
            <a:r>
              <a:rPr lang="en-CA" baseline="0" dirty="0" smtClean="0"/>
              <a:t> that are integral to the distinctive culture of an Aboriginal society and were practiced prior to European contact, rooted in pre-contact society</a:t>
            </a:r>
          </a:p>
          <a:p>
            <a:pPr marL="171450" indent="-171450">
              <a:buFont typeface="Arial" panose="020B0604020202020204" pitchFamily="34" charset="0"/>
              <a:buChar char="•"/>
            </a:pPr>
            <a:r>
              <a:rPr lang="en-CA" baseline="0" dirty="0" smtClean="0"/>
              <a:t>Central, defining and a part of the culture</a:t>
            </a:r>
          </a:p>
          <a:p>
            <a:pPr marL="171450" indent="-171450">
              <a:buFont typeface="Arial" panose="020B0604020202020204" pitchFamily="34" charset="0"/>
              <a:buChar char="•"/>
            </a:pPr>
            <a:r>
              <a:rPr lang="en-CA" baseline="0" dirty="0" smtClean="0"/>
              <a:t>Must be given priority over all other land uses</a:t>
            </a:r>
          </a:p>
          <a:p>
            <a:pPr marL="171450" indent="-171450">
              <a:buFont typeface="Arial" panose="020B0604020202020204" pitchFamily="34" charset="0"/>
              <a:buChar char="•"/>
            </a:pPr>
            <a:r>
              <a:rPr lang="en-CA" baseline="0" dirty="0" smtClean="0"/>
              <a:t>Continuity – connection with the land has continued to the present day</a:t>
            </a:r>
          </a:p>
          <a:p>
            <a:pPr marL="171450" indent="-171450">
              <a:buFont typeface="Arial" panose="020B0604020202020204" pitchFamily="34" charset="0"/>
              <a:buChar char="•"/>
            </a:pPr>
            <a:r>
              <a:rPr lang="en-CA" baseline="0" dirty="0" smtClean="0"/>
              <a:t>Do not include aspects of Aboriginal society that are true of every society such as eating to survive</a:t>
            </a:r>
          </a:p>
          <a:p>
            <a:endParaRPr lang="en-CA" dirty="0" smtClean="0"/>
          </a:p>
          <a:p>
            <a:endParaRPr lang="en-CA" dirty="0" smtClean="0"/>
          </a:p>
          <a:p>
            <a:r>
              <a:rPr lang="en-CA" u="sng" dirty="0" smtClean="0"/>
              <a:t>Calder case in 1973 </a:t>
            </a:r>
            <a:r>
              <a:rPr lang="en-CA" dirty="0" smtClean="0"/>
              <a:t>– the Nisga’a tribal council has asked courts to</a:t>
            </a:r>
            <a:r>
              <a:rPr lang="en-CA" baseline="0" dirty="0" smtClean="0"/>
              <a:t> support their claim that Aboriginal title had never been extinguished.  Ruled that Aboriginal title was rooted in the long time occupation, possession and use of traditional territories. Aboriginal title existed at the time of original contact with Europeans and at the time of formal assertion of British sovereignty in 1846.  Then decided to negotiate with the Nisga’a on their land claim. </a:t>
            </a:r>
          </a:p>
          <a:p>
            <a:endParaRPr lang="en-CA" baseline="0" dirty="0" smtClean="0"/>
          </a:p>
          <a:p>
            <a:r>
              <a:rPr lang="en-CA" u="sng" baseline="0" dirty="0" err="1" smtClean="0"/>
              <a:t>Delgamuukw</a:t>
            </a:r>
            <a:r>
              <a:rPr lang="en-CA" u="sng" baseline="0" dirty="0" smtClean="0"/>
              <a:t> 1997 </a:t>
            </a:r>
            <a:r>
              <a:rPr lang="en-CA" baseline="0" dirty="0" smtClean="0"/>
              <a:t>– decision described Aboriginal title and the nature of the Crown’s duties of consultation and accommodation in the context of infringement of Aboriginal rights. </a:t>
            </a:r>
          </a:p>
          <a:p>
            <a:endParaRPr lang="en-CA" baseline="0" dirty="0" smtClean="0"/>
          </a:p>
          <a:p>
            <a:r>
              <a:rPr lang="en-CA" baseline="0" dirty="0" smtClean="0"/>
              <a:t>Aboriginal title as an encumbrance on the Crown’s ultimate title that contains an inescapable economic component: Crown duty of consultation that can include financial compensation for infringements of rights and title.</a:t>
            </a:r>
          </a:p>
          <a:p>
            <a:endParaRPr lang="en-CA" baseline="0" dirty="0" smtClean="0"/>
          </a:p>
          <a:p>
            <a:r>
              <a:rPr lang="en-CA" baseline="0" dirty="0" smtClean="0"/>
              <a:t>Aboriginal title encompasses the right to exclusive use and occupation of the land held pursuant to the title. Also encompasses the right to choose to what uses land can be put, but cannot destroy the ability of the land to sustain future generations of aboriginal people and third that lands held pursuant to Aboriginal title have an inescapable economic component. </a:t>
            </a:r>
          </a:p>
          <a:p>
            <a:endParaRPr lang="en-CA" baseline="0" dirty="0" smtClean="0"/>
          </a:p>
          <a:p>
            <a:r>
              <a:rPr lang="en-CA" baseline="0" dirty="0" smtClean="0"/>
              <a:t>“inescapable economic component means that the need to develop natural resources can justify the infringement (raising the duty to consult and accommodate). The court set out three components to prove title: </a:t>
            </a:r>
          </a:p>
          <a:p>
            <a:endParaRPr lang="en-CA" baseline="0" dirty="0" smtClean="0"/>
          </a:p>
          <a:p>
            <a:pPr marL="228600" indent="-228600">
              <a:buAutoNum type="arabicPeriod"/>
            </a:pPr>
            <a:r>
              <a:rPr lang="en-CA" baseline="0" dirty="0" smtClean="0"/>
              <a:t>The land must have been occupied prior to European sovereignty (in BC that was 1849)</a:t>
            </a:r>
          </a:p>
          <a:p>
            <a:pPr marL="228600" indent="-228600">
              <a:buAutoNum type="arabicPeriod"/>
            </a:pPr>
            <a:r>
              <a:rPr lang="en-CA" baseline="0" dirty="0" smtClean="0"/>
              <a:t>If the proof of pre-sovereignty occupation to be relied upon is current possession, then there must be continuity between pre-</a:t>
            </a:r>
            <a:r>
              <a:rPr lang="en-CA" baseline="0" dirty="0" err="1" smtClean="0"/>
              <a:t>soverignty</a:t>
            </a:r>
            <a:r>
              <a:rPr lang="en-CA" baseline="0" dirty="0" smtClean="0"/>
              <a:t> and present occupation</a:t>
            </a:r>
          </a:p>
          <a:p>
            <a:pPr marL="228600" indent="-228600">
              <a:buAutoNum type="arabicPeriod"/>
            </a:pPr>
            <a:r>
              <a:rPr lang="en-CA" baseline="0" dirty="0" smtClean="0"/>
              <a:t>At the time that European sovereignty was established, Aboriginal occupation must have been exclusive or with provision for shared exclusivity. </a:t>
            </a:r>
          </a:p>
          <a:p>
            <a:pPr marL="228600" indent="-228600">
              <a:buAutoNum type="arabicPeriod"/>
            </a:pPr>
            <a:endParaRPr lang="en-CA" baseline="0" dirty="0" smtClean="0"/>
          </a:p>
          <a:p>
            <a:pPr marL="0" indent="0">
              <a:buNone/>
            </a:pPr>
            <a:r>
              <a:rPr lang="en-CA" u="sng" baseline="0" dirty="0" err="1" smtClean="0"/>
              <a:t>Haida</a:t>
            </a:r>
            <a:r>
              <a:rPr lang="en-CA" u="sng" baseline="0" dirty="0" smtClean="0"/>
              <a:t> Nation v. BC Minister of Forests, 2004</a:t>
            </a:r>
          </a:p>
          <a:p>
            <a:pPr marL="0" indent="0">
              <a:buNone/>
            </a:pPr>
            <a:r>
              <a:rPr lang="en-CA" u="none" baseline="0" dirty="0" smtClean="0"/>
              <a:t>The Council of the </a:t>
            </a:r>
            <a:r>
              <a:rPr lang="en-CA" u="none" baseline="0" dirty="0" err="1" smtClean="0"/>
              <a:t>Haida</a:t>
            </a:r>
            <a:r>
              <a:rPr lang="en-CA" u="none" baseline="0" dirty="0" smtClean="0"/>
              <a:t> nation brought an action against the provincial crown and </a:t>
            </a:r>
            <a:r>
              <a:rPr lang="en-CA" u="none" baseline="0" dirty="0" err="1" smtClean="0"/>
              <a:t>weyerhaeuser</a:t>
            </a:r>
            <a:r>
              <a:rPr lang="en-CA" u="none" baseline="0" dirty="0" smtClean="0"/>
              <a:t> company for not properly consulting with the </a:t>
            </a:r>
            <a:r>
              <a:rPr lang="en-CA" u="none" baseline="0" dirty="0" err="1" smtClean="0"/>
              <a:t>Haida</a:t>
            </a:r>
            <a:r>
              <a:rPr lang="en-CA" u="none" baseline="0" dirty="0" smtClean="0"/>
              <a:t> nation when renewing a tree farm license. The area contained old growth red cedar – a culturally significant tree used for totem poles, canoes and log houses. The </a:t>
            </a:r>
            <a:r>
              <a:rPr lang="en-CA" u="none" baseline="0" dirty="0" err="1" smtClean="0"/>
              <a:t>Haida</a:t>
            </a:r>
            <a:r>
              <a:rPr lang="en-CA" u="none" baseline="0" dirty="0" smtClean="0"/>
              <a:t> Nation wanted large areas of old growth forest protected from clear cutting and its potential detrimental effects on land, watershed, fish and wildlife. </a:t>
            </a:r>
          </a:p>
          <a:p>
            <a:pPr marL="0" indent="0">
              <a:buNone/>
            </a:pPr>
            <a:endParaRPr lang="en-CA" u="none" baseline="0" dirty="0" smtClean="0"/>
          </a:p>
          <a:p>
            <a:pPr marL="0" indent="0">
              <a:buNone/>
            </a:pPr>
            <a:r>
              <a:rPr lang="en-CA" u="none" baseline="0" dirty="0" smtClean="0"/>
              <a:t>Both levels of government have a constitutional duty to consult and accommodate Aboriginal communities in a manner that is meaningful, timely and reflective of the honour of the crown, the duty rests with the Crown and cannot be delegated to third parties. </a:t>
            </a:r>
          </a:p>
          <a:p>
            <a:pPr marL="0" indent="0">
              <a:buNone/>
            </a:pPr>
            <a:endParaRPr lang="en-CA" u="none" baseline="0" dirty="0" smtClean="0"/>
          </a:p>
          <a:p>
            <a:pPr marL="0" indent="0">
              <a:buNone/>
            </a:pPr>
            <a:r>
              <a:rPr lang="en-CA" u="none" baseline="0" dirty="0" smtClean="0"/>
              <a:t>The crowns duty to consult and accommodate regarding potential infringement on claims of Aboriginal rights and title is proportionate to the strength of the claim and to the potential harm that may be caused to that claim by the proposed policy or action. </a:t>
            </a:r>
          </a:p>
          <a:p>
            <a:pPr marL="0" indent="0">
              <a:buNone/>
            </a:pPr>
            <a:endParaRPr lang="en-CA" u="none" baseline="0" dirty="0" smtClean="0"/>
          </a:p>
          <a:p>
            <a:pPr marL="0" indent="0">
              <a:buNone/>
            </a:pPr>
            <a:r>
              <a:rPr lang="en-CA" u="sng" baseline="0" dirty="0" smtClean="0"/>
              <a:t>Williams Decision, 2014</a:t>
            </a:r>
          </a:p>
          <a:p>
            <a:pPr marL="0" indent="0">
              <a:buNone/>
            </a:pPr>
            <a:r>
              <a:rPr lang="en-CA" dirty="0" smtClean="0"/>
              <a:t>The unanimous ruling grants the </a:t>
            </a:r>
            <a:r>
              <a:rPr lang="en-CA" dirty="0" err="1" smtClean="0"/>
              <a:t>Tsilhqot'in</a:t>
            </a:r>
            <a:r>
              <a:rPr lang="en-CA" dirty="0" smtClean="0"/>
              <a:t> Nation title to a large area outside its reserve. It covers 1,700 square kilometres of land the group has traditionally used.  Fighting for the past twenty years. "This decision building on previous Supreme Court of Canada decisions will be a game-changer in terms of the landscape in British Columbia and throughout the rest of the country where there is un-extinguished aboriginal title." </a:t>
            </a:r>
          </a:p>
          <a:p>
            <a:pPr marL="0" indent="0">
              <a:buNone/>
            </a:pPr>
            <a:endParaRPr lang="en-CA" u="sng" baseline="0" dirty="0" smtClean="0"/>
          </a:p>
          <a:p>
            <a:pPr marL="0" indent="0">
              <a:buNone/>
            </a:pPr>
            <a:r>
              <a:rPr lang="en-CA" dirty="0" smtClean="0"/>
              <a:t>the Crown must take aboriginal title seriously and reconcile with First Nations honourably. </a:t>
            </a:r>
          </a:p>
          <a:p>
            <a:pPr marL="0" indent="0">
              <a:buNone/>
            </a:pPr>
            <a:endParaRPr lang="en-CA" u="sng" baseline="0" dirty="0" smtClean="0"/>
          </a:p>
          <a:p>
            <a:pPr marL="0" indent="0">
              <a:buNone/>
            </a:pPr>
            <a:r>
              <a:rPr lang="en-CA" u="none" baseline="0" dirty="0" smtClean="0"/>
              <a:t>The first time proved Aboriginal title and that it means that the First Nation has the exclusive right to:</a:t>
            </a:r>
          </a:p>
          <a:p>
            <a:pPr marL="228600" indent="-228600">
              <a:buAutoNum type="arabicPeriod"/>
            </a:pPr>
            <a:r>
              <a:rPr lang="en-CA" u="none" baseline="0" dirty="0" smtClean="0"/>
              <a:t>Occupy the land</a:t>
            </a:r>
          </a:p>
          <a:p>
            <a:pPr marL="228600" indent="-228600">
              <a:buAutoNum type="arabicPeriod"/>
            </a:pPr>
            <a:r>
              <a:rPr lang="en-CA" u="none" baseline="0" dirty="0" smtClean="0"/>
              <a:t>Control and manage how the land is used</a:t>
            </a:r>
          </a:p>
          <a:p>
            <a:pPr marL="228600" indent="-228600">
              <a:buAutoNum type="arabicPeriod"/>
            </a:pPr>
            <a:r>
              <a:rPr lang="en-CA" u="none" baseline="0" dirty="0" smtClean="0"/>
              <a:t>Enjoy the economic benefit from the use of the land</a:t>
            </a:r>
          </a:p>
          <a:p>
            <a:pPr marL="228600" indent="-228600">
              <a:buAutoNum type="arabicPeriod"/>
            </a:pPr>
            <a:endParaRPr lang="en-CA" u="none" baseline="0" dirty="0" smtClean="0"/>
          </a:p>
          <a:p>
            <a:pPr marL="0" indent="0">
              <a:buNone/>
            </a:pPr>
            <a:r>
              <a:rPr lang="en-CA" u="none" baseline="0" dirty="0" smtClean="0"/>
              <a:t>Can’t deprive future generations </a:t>
            </a:r>
          </a:p>
          <a:p>
            <a:pPr marL="0" indent="0">
              <a:buNone/>
            </a:pPr>
            <a:r>
              <a:rPr lang="en-CA" u="none" baseline="0" dirty="0" smtClean="0"/>
              <a:t>Can be infringed by government if the First Nation consents, the government can justify the infringement </a:t>
            </a:r>
          </a:p>
          <a:p>
            <a:pPr marL="0" indent="0">
              <a:buNone/>
            </a:pPr>
            <a:endParaRPr lang="en-CA" u="none" baseline="0" dirty="0" smtClean="0"/>
          </a:p>
          <a:p>
            <a:pPr marL="0" indent="0">
              <a:buNone/>
            </a:pPr>
            <a:r>
              <a:rPr lang="en-CA" u="none" baseline="0" dirty="0" smtClean="0"/>
              <a:t>If you were to create a book what would you call each of these chapters? Where do you think the timeline will go?</a:t>
            </a:r>
          </a:p>
          <a:p>
            <a:pPr marL="0" indent="0">
              <a:buNone/>
            </a:pPr>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8</a:t>
            </a:fld>
            <a:endParaRPr lang="en-CA"/>
          </a:p>
        </p:txBody>
      </p:sp>
    </p:spTree>
    <p:extLst>
      <p:ext uri="{BB962C8B-B14F-4D97-AF65-F5344CB8AC3E}">
        <p14:creationId xmlns:p14="http://schemas.microsoft.com/office/powerpoint/2010/main" val="319629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altLang="en-US" sz="1200" dirty="0" smtClean="0"/>
              <a:t>United Nations Rights of Indigenous</a:t>
            </a:r>
            <a:r>
              <a:rPr lang="en-AU" altLang="en-US" sz="1200" baseline="0" dirty="0" smtClean="0"/>
              <a:t> Peoples</a:t>
            </a:r>
          </a:p>
          <a:p>
            <a:pPr>
              <a:spcBef>
                <a:spcPct val="0"/>
              </a:spcBef>
            </a:pPr>
            <a:endParaRPr lang="en-AU" altLang="en-US" sz="1200" baseline="0" dirty="0" smtClean="0"/>
          </a:p>
          <a:p>
            <a:pPr>
              <a:spcBef>
                <a:spcPct val="0"/>
              </a:spcBef>
            </a:pPr>
            <a:r>
              <a:rPr lang="en-AU" altLang="en-US" sz="1200" dirty="0" smtClean="0"/>
              <a:t>adopted by UN General Assembly, 2007</a:t>
            </a:r>
          </a:p>
          <a:p>
            <a:pPr>
              <a:spcBef>
                <a:spcPct val="0"/>
              </a:spcBef>
            </a:pPr>
            <a:r>
              <a:rPr lang="en-CA" sz="1200" kern="1200" dirty="0" smtClean="0">
                <a:solidFill>
                  <a:schemeClr val="tx1"/>
                </a:solidFill>
                <a:effectLst/>
                <a:latin typeface="+mn-lt"/>
                <a:ea typeface="+mn-ea"/>
                <a:cs typeface="+mn-cs"/>
              </a:rPr>
              <a:t>by a majority of 144 states in favour, 4 votes against (Australia, Canada, New Zealand and the United States) and 11 abstentions (Azerbaijan, Bangladesh, Bhutan, Burundi, Colombia, Georgia, Kenya, Nigeria, Russian Federation, Samoa and Ukraine). </a:t>
            </a:r>
            <a:endParaRPr lang="en-AU" altLang="en-US" sz="1200" dirty="0" smtClean="0"/>
          </a:p>
          <a:p>
            <a:pPr>
              <a:spcBef>
                <a:spcPct val="0"/>
              </a:spcBef>
              <a:buFontTx/>
              <a:buNone/>
            </a:pPr>
            <a:endParaRPr lang="en-AU" altLang="en-US" sz="1200" dirty="0" smtClean="0"/>
          </a:p>
          <a:p>
            <a:pPr>
              <a:spcBef>
                <a:spcPct val="0"/>
              </a:spcBef>
              <a:buFontTx/>
              <a:buNone/>
            </a:pPr>
            <a:r>
              <a:rPr lang="en-AU" altLang="en-US" sz="1200" dirty="0" smtClean="0"/>
              <a:t>Not legally binding, ‘sets important standards in human rights, discrimination and marginalization</a:t>
            </a:r>
          </a:p>
          <a:p>
            <a:pPr>
              <a:spcBef>
                <a:spcPct val="0"/>
              </a:spcBef>
              <a:buFontTx/>
              <a:buNone/>
            </a:pPr>
            <a:endParaRPr lang="en-AU" altLang="en-US" sz="1200" dirty="0" smtClean="0"/>
          </a:p>
          <a:p>
            <a:pPr>
              <a:spcBef>
                <a:spcPct val="0"/>
              </a:spcBef>
              <a:buFontTx/>
              <a:buNone/>
            </a:pPr>
            <a:r>
              <a:rPr lang="en-AU" altLang="en-US" sz="1200" dirty="0" smtClean="0"/>
              <a:t>Goal: to encourage countries to work with Indigenous Peoples </a:t>
            </a:r>
          </a:p>
          <a:p>
            <a:pPr>
              <a:spcBef>
                <a:spcPct val="0"/>
              </a:spcBef>
              <a:buFontTx/>
              <a:buNone/>
            </a:pPr>
            <a:r>
              <a:rPr lang="en-AU" altLang="en-US" sz="1200" dirty="0" smtClean="0"/>
              <a:t>global issues e.g. development, democracy, etc.</a:t>
            </a:r>
          </a:p>
          <a:p>
            <a:pPr>
              <a:spcBef>
                <a:spcPct val="0"/>
              </a:spcBef>
              <a:buFontTx/>
              <a:buNone/>
            </a:pPr>
            <a:r>
              <a:rPr lang="en-AU" altLang="en-US" sz="1200" dirty="0" smtClean="0">
                <a:hlinkClick r:id="rId3"/>
              </a:rPr>
              <a:t>http://social.un.org/index/IndigenousPeoples/DeclarationontheRightsofIndigenousPeoples.aspx</a:t>
            </a:r>
            <a:endParaRPr lang="en-AU" altLang="en-US" sz="1200" dirty="0" smtClean="0"/>
          </a:p>
          <a:p>
            <a:pPr>
              <a:spcBef>
                <a:spcPct val="0"/>
              </a:spcBef>
              <a:buFontTx/>
              <a:buNone/>
            </a:pPr>
            <a:endParaRPr lang="en-AU" altLang="en-US" sz="1200" dirty="0" smtClean="0"/>
          </a:p>
          <a:p>
            <a:pPr>
              <a:spcBef>
                <a:spcPct val="0"/>
              </a:spcBef>
              <a:buFontTx/>
              <a:buNone/>
            </a:pPr>
            <a:r>
              <a:rPr lang="en-AU" altLang="en-US" sz="1200" dirty="0" smtClean="0"/>
              <a:t>Free, prior and informed consent</a:t>
            </a:r>
          </a:p>
          <a:p>
            <a:r>
              <a:rPr lang="en-CA" sz="1200" b="0" i="0" u="none" strike="noStrike" kern="1200" baseline="0" dirty="0" smtClean="0">
                <a:solidFill>
                  <a:schemeClr val="tx1"/>
                </a:solidFill>
                <a:latin typeface="+mn-lt"/>
                <a:ea typeface="+mn-ea"/>
                <a:cs typeface="+mn-cs"/>
              </a:rPr>
              <a:t>many First Nations</a:t>
            </a:r>
          </a:p>
          <a:p>
            <a:r>
              <a:rPr lang="en-CA" sz="1200" b="0" i="0" u="none" strike="noStrike" kern="1200" baseline="0" dirty="0" smtClean="0">
                <a:solidFill>
                  <a:schemeClr val="tx1"/>
                </a:solidFill>
                <a:latin typeface="+mn-lt"/>
                <a:ea typeface="+mn-ea"/>
                <a:cs typeface="+mn-cs"/>
              </a:rPr>
              <a:t>across the country are advancing FPIC in a variety of ways, </a:t>
            </a:r>
            <a:r>
              <a:rPr lang="en-CA" sz="1200" b="1" i="1" u="none" strike="noStrike" kern="1200" baseline="0" dirty="0" smtClean="0">
                <a:solidFill>
                  <a:schemeClr val="tx1"/>
                </a:solidFill>
                <a:latin typeface="+mn-lt"/>
                <a:ea typeface="+mn-ea"/>
                <a:cs typeface="+mn-cs"/>
              </a:rPr>
              <a:t>including procedural guidelines, Band Council Resolutions, Consultation Protocols, Indigenous land use planning, policy, and law. These initiatives aim to achieve certainty and transparency, which is fundamental to generating and supporting consent, and effective consultation, participation, and information management for developments at the community-specific level.</a:t>
            </a:r>
          </a:p>
          <a:p>
            <a:endParaRPr lang="en-CA" altLang="en-US"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Industry can engage with Indigenous communities to understand and support their preferred engagement protocols, culture, values, and rights. Through</a:t>
            </a:r>
          </a:p>
          <a:p>
            <a:r>
              <a:rPr lang="en-CA" sz="1200" b="0" i="0" u="none" strike="noStrike" kern="1200" baseline="0" dirty="0" smtClean="0">
                <a:solidFill>
                  <a:schemeClr val="tx1"/>
                </a:solidFill>
                <a:latin typeface="+mn-lt"/>
                <a:ea typeface="+mn-ea"/>
                <a:cs typeface="+mn-cs"/>
              </a:rPr>
              <a:t>this understanding they can build working relationships by establishing Impact Benefit Agreements (IBAs) to guide project development and management.</a:t>
            </a:r>
          </a:p>
          <a:p>
            <a:r>
              <a:rPr lang="en-CA" sz="1200" b="0" i="0" u="none" strike="noStrike" kern="1200" baseline="0" dirty="0" smtClean="0">
                <a:solidFill>
                  <a:schemeClr val="tx1"/>
                </a:solidFill>
                <a:latin typeface="+mn-lt"/>
                <a:ea typeface="+mn-ea"/>
                <a:cs typeface="+mn-cs"/>
              </a:rPr>
              <a:t>Importantly, they can also support the review of projects through community controlled research, in particular on the Traditional Knowledge and Use of</a:t>
            </a:r>
          </a:p>
          <a:p>
            <a:r>
              <a:rPr lang="en-CA" sz="1200" b="0" i="0" u="none" strike="noStrike" kern="1200" baseline="0" dirty="0" smtClean="0">
                <a:solidFill>
                  <a:schemeClr val="tx1"/>
                </a:solidFill>
                <a:latin typeface="+mn-lt"/>
                <a:ea typeface="+mn-ea"/>
                <a:cs typeface="+mn-cs"/>
              </a:rPr>
              <a:t>the Indigenous peoples in the region or other studies identified as key by the affected Nation.</a:t>
            </a:r>
            <a:endParaRPr lang="en-AU" altLang="en-US" sz="1200" dirty="0" smtClean="0"/>
          </a:p>
          <a:p>
            <a:pPr>
              <a:spcBef>
                <a:spcPct val="0"/>
              </a:spcBef>
              <a:buFontTx/>
              <a:buNone/>
            </a:pPr>
            <a:endParaRPr lang="en-AU" altLang="en-US" sz="1200" dirty="0" smtClean="0"/>
          </a:p>
          <a:p>
            <a:pPr>
              <a:spcBef>
                <a:spcPct val="0"/>
              </a:spcBef>
              <a:buFontTx/>
              <a:buNone/>
            </a:pPr>
            <a:r>
              <a:rPr lang="en-CA" b="1" dirty="0" smtClean="0">
                <a:effectLst/>
              </a:rPr>
              <a:t>Free, prior, and informed consent</a:t>
            </a:r>
            <a:r>
              <a:rPr lang="en-CA" dirty="0" smtClean="0">
                <a:effectLst/>
              </a:rPr>
              <a:t> (FPIC) refers to the right of </a:t>
            </a:r>
            <a:r>
              <a:rPr lang="en-CA" dirty="0" smtClean="0">
                <a:effectLst/>
                <a:hlinkClick r:id="rId4" tooltip="Local communities"/>
              </a:rPr>
              <a:t>local communities</a:t>
            </a:r>
            <a:r>
              <a:rPr lang="en-CA" dirty="0" smtClean="0">
                <a:effectLst/>
              </a:rPr>
              <a:t>, particularly </a:t>
            </a:r>
            <a:r>
              <a:rPr lang="en-CA" dirty="0" smtClean="0">
                <a:effectLst/>
                <a:hlinkClick r:id="rId5" tooltip="Indigenous peoples"/>
              </a:rPr>
              <a:t>indigenous peoples</a:t>
            </a:r>
            <a:r>
              <a:rPr lang="en-CA" dirty="0" smtClean="0">
                <a:effectLst/>
              </a:rPr>
              <a:t>, to </a:t>
            </a:r>
            <a:r>
              <a:rPr lang="en-CA" dirty="0" smtClean="0">
                <a:effectLst/>
                <a:hlinkClick r:id="rId6" tooltip="Participation (decision making)"/>
              </a:rPr>
              <a:t>participate</a:t>
            </a:r>
            <a:r>
              <a:rPr lang="en-CA" dirty="0" smtClean="0">
                <a:effectLst/>
              </a:rPr>
              <a:t> in </a:t>
            </a:r>
            <a:r>
              <a:rPr lang="en-CA" dirty="0" smtClean="0">
                <a:effectLst/>
                <a:hlinkClick r:id="rId7" tooltip="Decision making"/>
              </a:rPr>
              <a:t>decision making</a:t>
            </a:r>
            <a:r>
              <a:rPr lang="en-CA" dirty="0" smtClean="0">
                <a:effectLst/>
              </a:rPr>
              <a:t> about issues affecting them. Examples include </a:t>
            </a:r>
            <a:r>
              <a:rPr lang="en-CA" dirty="0" smtClean="0">
                <a:effectLst/>
                <a:hlinkClick r:id="rId8" tooltip="Natural resource management"/>
              </a:rPr>
              <a:t>natural resource management</a:t>
            </a:r>
            <a:r>
              <a:rPr lang="en-CA" dirty="0" smtClean="0">
                <a:effectLst/>
              </a:rPr>
              <a:t>, </a:t>
            </a:r>
            <a:r>
              <a:rPr lang="en-CA" dirty="0" smtClean="0">
                <a:effectLst/>
                <a:hlinkClick r:id="rId9" tooltip="Economic development"/>
              </a:rPr>
              <a:t>economic development</a:t>
            </a:r>
            <a:r>
              <a:rPr lang="en-CA" dirty="0" smtClean="0">
                <a:effectLst/>
              </a:rPr>
              <a:t>, uses of </a:t>
            </a:r>
            <a:r>
              <a:rPr lang="en-CA" dirty="0" smtClean="0">
                <a:effectLst/>
                <a:hlinkClick r:id="rId10" tooltip="Traditional knowledge"/>
              </a:rPr>
              <a:t>traditional knowledge</a:t>
            </a:r>
            <a:endParaRPr lang="en-CA" dirty="0" smtClean="0">
              <a:effectLst/>
            </a:endParaRPr>
          </a:p>
          <a:p>
            <a:pPr>
              <a:spcBef>
                <a:spcPct val="0"/>
              </a:spcBef>
              <a:buFontTx/>
              <a:buNone/>
            </a:pPr>
            <a:endParaRPr lang="en-CA" altLang="en-US" sz="1200" dirty="0" smtClean="0">
              <a:effectLst/>
            </a:endParaRPr>
          </a:p>
          <a:p>
            <a:pPr>
              <a:spcBef>
                <a:spcPct val="0"/>
              </a:spcBef>
              <a:buFontTx/>
              <a:buNone/>
            </a:pPr>
            <a:r>
              <a:rPr lang="en-CA" sz="1200" b="0" i="1" u="none" strike="noStrike" kern="1200" baseline="0" smtClean="0">
                <a:solidFill>
                  <a:schemeClr val="tx1"/>
                </a:solidFill>
                <a:latin typeface="+mn-lt"/>
                <a:ea typeface="+mn-ea"/>
                <a:cs typeface="+mn-cs"/>
              </a:rPr>
              <a:t>“Facilitate informed decision making by the SSN Communities in a manner which is consistent with our laws, traditions, and customs and assesses project impacts in a way that respects our knowledge and perspectives” </a:t>
            </a:r>
            <a:endParaRPr lang="en-AU" altLang="en-US" sz="1200" dirty="0" smtClean="0"/>
          </a:p>
          <a:p>
            <a:endParaRPr lang="en-CA" dirty="0"/>
          </a:p>
        </p:txBody>
      </p:sp>
      <p:sp>
        <p:nvSpPr>
          <p:cNvPr id="4" name="Slide Number Placeholder 3"/>
          <p:cNvSpPr>
            <a:spLocks noGrp="1"/>
          </p:cNvSpPr>
          <p:nvPr>
            <p:ph type="sldNum" sz="quarter" idx="10"/>
          </p:nvPr>
        </p:nvSpPr>
        <p:spPr/>
        <p:txBody>
          <a:bodyPr/>
          <a:lstStyle/>
          <a:p>
            <a:fld id="{C4FF80F3-EB31-4DD5-BB96-DFD5EE31E172}" type="slidenum">
              <a:rPr lang="en-CA" smtClean="0"/>
              <a:t>9</a:t>
            </a:fld>
            <a:endParaRPr lang="en-CA"/>
          </a:p>
        </p:txBody>
      </p:sp>
    </p:spTree>
    <p:extLst>
      <p:ext uri="{BB962C8B-B14F-4D97-AF65-F5344CB8AC3E}">
        <p14:creationId xmlns:p14="http://schemas.microsoft.com/office/powerpoint/2010/main" val="50252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October 13,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October 13,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October 13,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October 13,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October 13,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October 13,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October 13, 2015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October 13, 2015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October 13, 2015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October 13,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October 13,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October 13, 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pse5-esd5.ainc-inac.gc.ca/fnp/Main/Index.aspx?lang=e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First Nations Business</a:t>
            </a:r>
            <a:endParaRPr lang="en-CA" dirty="0"/>
          </a:p>
        </p:txBody>
      </p:sp>
      <p:sp>
        <p:nvSpPr>
          <p:cNvPr id="3" name="Subtitle 2"/>
          <p:cNvSpPr>
            <a:spLocks noGrp="1"/>
          </p:cNvSpPr>
          <p:nvPr>
            <p:ph type="subTitle" idx="1"/>
          </p:nvPr>
        </p:nvSpPr>
        <p:spPr/>
        <p:txBody>
          <a:bodyPr>
            <a:normAutofit fontScale="92500" lnSpcReduction="20000"/>
          </a:bodyPr>
          <a:lstStyle/>
          <a:p>
            <a:r>
              <a:rPr lang="en-CA" sz="3000" dirty="0" smtClean="0"/>
              <a:t>Guest Lecture</a:t>
            </a:r>
          </a:p>
          <a:p>
            <a:r>
              <a:rPr lang="en-CA" sz="3000" dirty="0" smtClean="0"/>
              <a:t>Danielle Levine, Associate Director</a:t>
            </a:r>
          </a:p>
          <a:p>
            <a:r>
              <a:rPr lang="en-CA" sz="3000" dirty="0" smtClean="0"/>
              <a:t>Ch’nook, Sauder School of Business</a:t>
            </a:r>
          </a:p>
          <a:p>
            <a:r>
              <a:rPr lang="en-CA" sz="3000" dirty="0" smtClean="0"/>
              <a:t>October 13, 2015</a:t>
            </a:r>
          </a:p>
          <a:p>
            <a:endParaRPr lang="en-CA" dirty="0"/>
          </a:p>
        </p:txBody>
      </p:sp>
    </p:spTree>
    <p:extLst>
      <p:ext uri="{BB962C8B-B14F-4D97-AF65-F5344CB8AC3E}">
        <p14:creationId xmlns:p14="http://schemas.microsoft.com/office/powerpoint/2010/main" val="93485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Consultation</a:t>
            </a:r>
            <a:endParaRPr lang="en-CA" dirty="0"/>
          </a:p>
        </p:txBody>
      </p:sp>
      <p:sp>
        <p:nvSpPr>
          <p:cNvPr id="3" name="Content Placeholder 2"/>
          <p:cNvSpPr>
            <a:spLocks noGrp="1"/>
          </p:cNvSpPr>
          <p:nvPr>
            <p:ph idx="1"/>
          </p:nvPr>
        </p:nvSpPr>
        <p:spPr/>
        <p:txBody>
          <a:bodyPr/>
          <a:lstStyle/>
          <a:p>
            <a:r>
              <a:rPr lang="en-CA" dirty="0" smtClean="0"/>
              <a:t>What is the applicable consultation policy?</a:t>
            </a:r>
          </a:p>
          <a:p>
            <a:endParaRPr lang="en-CA" dirty="0"/>
          </a:p>
          <a:p>
            <a:r>
              <a:rPr lang="en-CA" dirty="0" smtClean="0"/>
              <a:t>Is there a large gap between government policy and Aboriginal expectations?</a:t>
            </a:r>
          </a:p>
          <a:p>
            <a:endParaRPr lang="en-CA" dirty="0"/>
          </a:p>
          <a:p>
            <a:r>
              <a:rPr lang="en-CA" dirty="0" smtClean="0"/>
              <a:t>Meaningful consultation – decision making</a:t>
            </a:r>
          </a:p>
          <a:p>
            <a:endParaRPr lang="en-CA" dirty="0"/>
          </a:p>
          <a:p>
            <a:r>
              <a:rPr lang="en-CA" dirty="0" smtClean="0"/>
              <a:t>Aboriginal rights held communally not individually</a:t>
            </a:r>
          </a:p>
          <a:p>
            <a:endParaRPr lang="en-CA" dirty="0"/>
          </a:p>
          <a:p>
            <a:r>
              <a:rPr lang="en-CA" dirty="0" smtClean="0"/>
              <a:t>Pro-development or pro conservation?</a:t>
            </a:r>
            <a:endParaRPr lang="en-CA" dirty="0"/>
          </a:p>
        </p:txBody>
      </p:sp>
    </p:spTree>
    <p:extLst>
      <p:ext uri="{BB962C8B-B14F-4D97-AF65-F5344CB8AC3E}">
        <p14:creationId xmlns:p14="http://schemas.microsoft.com/office/powerpoint/2010/main" val="385481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Handouts</a:t>
            </a:r>
            <a:endParaRPr lang="en-CA" dirty="0"/>
          </a:p>
        </p:txBody>
      </p:sp>
      <p:sp>
        <p:nvSpPr>
          <p:cNvPr id="3" name="Content Placeholder 2"/>
          <p:cNvSpPr>
            <a:spLocks noGrp="1"/>
          </p:cNvSpPr>
          <p:nvPr>
            <p:ph idx="1"/>
          </p:nvPr>
        </p:nvSpPr>
        <p:spPr/>
        <p:txBody>
          <a:bodyPr>
            <a:normAutofit/>
          </a:bodyPr>
          <a:lstStyle/>
          <a:p>
            <a:endParaRPr lang="en-CA" sz="2800" dirty="0" smtClean="0"/>
          </a:p>
          <a:p>
            <a:r>
              <a:rPr lang="en-CA" sz="2800" dirty="0" smtClean="0"/>
              <a:t>Aboriginal Joint Ventures</a:t>
            </a:r>
          </a:p>
          <a:p>
            <a:endParaRPr lang="en-CA" sz="2800" dirty="0"/>
          </a:p>
          <a:p>
            <a:r>
              <a:rPr lang="en-CA" sz="2800" dirty="0" smtClean="0"/>
              <a:t>Ch’nook Aboriginal Management Program </a:t>
            </a:r>
            <a:endParaRPr lang="en-CA" sz="2800" dirty="0"/>
          </a:p>
        </p:txBody>
      </p:sp>
    </p:spTree>
    <p:extLst>
      <p:ext uri="{BB962C8B-B14F-4D97-AF65-F5344CB8AC3E}">
        <p14:creationId xmlns:p14="http://schemas.microsoft.com/office/powerpoint/2010/main" val="934058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normAutofit/>
          </a:bodyPr>
          <a:lstStyle/>
          <a:p>
            <a:endParaRPr lang="en-CA" sz="2800" dirty="0" smtClean="0"/>
          </a:p>
          <a:p>
            <a:r>
              <a:rPr lang="en-CA" sz="2800" dirty="0" smtClean="0"/>
              <a:t>Desk research</a:t>
            </a:r>
          </a:p>
          <a:p>
            <a:pPr marL="0" indent="0">
              <a:buNone/>
            </a:pPr>
            <a:endParaRPr lang="en-CA" sz="2800" dirty="0" smtClean="0"/>
          </a:p>
          <a:p>
            <a:r>
              <a:rPr lang="en-CA" sz="2800" dirty="0"/>
              <a:t>Please remember – do not contact the First Nation directly</a:t>
            </a:r>
          </a:p>
          <a:p>
            <a:endParaRPr lang="en-CA" sz="2800" dirty="0"/>
          </a:p>
          <a:p>
            <a:r>
              <a:rPr lang="en-CA" sz="2800" dirty="0" smtClean="0"/>
              <a:t>Writing exercise </a:t>
            </a:r>
          </a:p>
          <a:p>
            <a:endParaRPr lang="en-CA" sz="2800" dirty="0"/>
          </a:p>
        </p:txBody>
      </p:sp>
    </p:spTree>
    <p:extLst>
      <p:ext uri="{BB962C8B-B14F-4D97-AF65-F5344CB8AC3E}">
        <p14:creationId xmlns:p14="http://schemas.microsoft.com/office/powerpoint/2010/main" val="151125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normAutofit/>
          </a:bodyPr>
          <a:lstStyle/>
          <a:p>
            <a:endParaRPr lang="en-CA" sz="2800" dirty="0"/>
          </a:p>
          <a:p>
            <a:pPr marL="0" indent="0">
              <a:buNone/>
            </a:pPr>
            <a:r>
              <a:rPr lang="en-CA" sz="2800" dirty="0" smtClean="0"/>
              <a:t>Office Hours</a:t>
            </a:r>
          </a:p>
          <a:p>
            <a:pPr marL="274320" lvl="1" indent="0">
              <a:buNone/>
            </a:pPr>
            <a:r>
              <a:rPr lang="en-CA" sz="2800" dirty="0" smtClean="0"/>
              <a:t>HA 441 (Ch’nook boardroom)</a:t>
            </a:r>
          </a:p>
          <a:p>
            <a:pPr marL="274320" lvl="1" indent="0">
              <a:buNone/>
            </a:pPr>
            <a:r>
              <a:rPr lang="en-CA" sz="2800" dirty="0" smtClean="0"/>
              <a:t>October 28, 2015</a:t>
            </a:r>
          </a:p>
          <a:p>
            <a:pPr marL="274320" lvl="1" indent="0">
              <a:buNone/>
            </a:pPr>
            <a:r>
              <a:rPr lang="en-CA" sz="2800" dirty="0" smtClean="0"/>
              <a:t>1:00 – 3:00 pm</a:t>
            </a:r>
          </a:p>
          <a:p>
            <a:pPr lvl="1"/>
            <a:endParaRPr lang="en-CA" sz="2800" dirty="0"/>
          </a:p>
          <a:p>
            <a:pPr lvl="1"/>
            <a:r>
              <a:rPr lang="en-CA" sz="2800" dirty="0" smtClean="0"/>
              <a:t>Sign up sheet on the Ch’nook office door</a:t>
            </a:r>
            <a:endParaRPr lang="en-CA" sz="2800" dirty="0"/>
          </a:p>
        </p:txBody>
      </p:sp>
    </p:spTree>
    <p:extLst>
      <p:ext uri="{BB962C8B-B14F-4D97-AF65-F5344CB8AC3E}">
        <p14:creationId xmlns:p14="http://schemas.microsoft.com/office/powerpoint/2010/main" val="263701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First Nations Business Assignment</a:t>
            </a:r>
            <a:endParaRPr lang="en-CA" dirty="0"/>
          </a:p>
        </p:txBody>
      </p:sp>
      <p:sp>
        <p:nvSpPr>
          <p:cNvPr id="3" name="Content Placeholder 2"/>
          <p:cNvSpPr>
            <a:spLocks noGrp="1"/>
          </p:cNvSpPr>
          <p:nvPr>
            <p:ph idx="1"/>
          </p:nvPr>
        </p:nvSpPr>
        <p:spPr/>
        <p:txBody>
          <a:bodyPr>
            <a:normAutofit/>
          </a:bodyPr>
          <a:lstStyle/>
          <a:p>
            <a:r>
              <a:rPr lang="en-CA" sz="2800" dirty="0" smtClean="0"/>
              <a:t>Writing to a distinctive cultural group</a:t>
            </a:r>
          </a:p>
          <a:p>
            <a:r>
              <a:rPr lang="en-CA" sz="2800" dirty="0" smtClean="0"/>
              <a:t>Make recommendations</a:t>
            </a:r>
          </a:p>
          <a:p>
            <a:r>
              <a:rPr lang="en-CA" sz="2800" dirty="0"/>
              <a:t>Research </a:t>
            </a:r>
          </a:p>
          <a:p>
            <a:r>
              <a:rPr lang="en-CA" sz="2800" dirty="0" smtClean="0"/>
              <a:t>Language</a:t>
            </a:r>
          </a:p>
          <a:p>
            <a:r>
              <a:rPr lang="en-CA" sz="2800" dirty="0" smtClean="0"/>
              <a:t>Challenges and opportunities</a:t>
            </a:r>
          </a:p>
          <a:p>
            <a:endParaRPr lang="en-CA" sz="2800" dirty="0"/>
          </a:p>
          <a:p>
            <a:pPr marL="0" indent="0" algn="ctr">
              <a:buNone/>
            </a:pPr>
            <a:r>
              <a:rPr lang="en-CA" sz="2800" b="1" dirty="0" smtClean="0"/>
              <a:t>Do not contact the First Nation directly</a:t>
            </a:r>
            <a:endParaRPr lang="en-CA" sz="2800" b="1" dirty="0"/>
          </a:p>
        </p:txBody>
      </p:sp>
    </p:spTree>
    <p:extLst>
      <p:ext uri="{BB962C8B-B14F-4D97-AF65-F5344CB8AC3E}">
        <p14:creationId xmlns:p14="http://schemas.microsoft.com/office/powerpoint/2010/main" val="3997442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BC First Nations - Terminology</a:t>
            </a:r>
            <a:endParaRPr lang="en-CA" dirty="0"/>
          </a:p>
        </p:txBody>
      </p:sp>
      <p:sp>
        <p:nvSpPr>
          <p:cNvPr id="3" name="Content Placeholder 2"/>
          <p:cNvSpPr>
            <a:spLocks noGrp="1"/>
          </p:cNvSpPr>
          <p:nvPr>
            <p:ph idx="1"/>
          </p:nvPr>
        </p:nvSpPr>
        <p:spPr/>
        <p:txBody>
          <a:bodyPr>
            <a:normAutofit/>
          </a:bodyPr>
          <a:lstStyle/>
          <a:p>
            <a:r>
              <a:rPr lang="en-CA" sz="2800" dirty="0" smtClean="0"/>
              <a:t>Aboriginal, First Nation, Indian</a:t>
            </a:r>
            <a:endParaRPr lang="en-CA" sz="2800" dirty="0"/>
          </a:p>
          <a:p>
            <a:r>
              <a:rPr lang="en-CA" sz="2800" dirty="0" smtClean="0"/>
              <a:t>Indian Act, Band </a:t>
            </a:r>
            <a:endParaRPr lang="en-CA" sz="2800" dirty="0"/>
          </a:p>
          <a:p>
            <a:r>
              <a:rPr lang="en-CA" sz="2800" dirty="0" smtClean="0"/>
              <a:t>Chief and Council vs. Hereditary</a:t>
            </a:r>
          </a:p>
          <a:p>
            <a:r>
              <a:rPr lang="en-CA" sz="2800" dirty="0"/>
              <a:t>Tribal Council</a:t>
            </a:r>
          </a:p>
          <a:p>
            <a:r>
              <a:rPr lang="en-CA" sz="2800" dirty="0" smtClean="0"/>
              <a:t>Reserves vs. Traditional Territory</a:t>
            </a:r>
          </a:p>
          <a:p>
            <a:r>
              <a:rPr lang="en-CA" sz="2800" dirty="0" smtClean="0"/>
              <a:t>Treaty</a:t>
            </a:r>
          </a:p>
          <a:p>
            <a:r>
              <a:rPr lang="en-CA" sz="2800" dirty="0"/>
              <a:t>Crown land vs. Aboriginal title </a:t>
            </a:r>
            <a:r>
              <a:rPr lang="en-CA" sz="2800" dirty="0" smtClean="0"/>
              <a:t>land????</a:t>
            </a:r>
          </a:p>
          <a:p>
            <a:endParaRPr lang="en-CA" sz="2800" dirty="0" smtClean="0"/>
          </a:p>
        </p:txBody>
      </p:sp>
    </p:spTree>
    <p:extLst>
      <p:ext uri="{BB962C8B-B14F-4D97-AF65-F5344CB8AC3E}">
        <p14:creationId xmlns:p14="http://schemas.microsoft.com/office/powerpoint/2010/main" val="110547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51" y="442336"/>
            <a:ext cx="8229600" cy="6078561"/>
          </a:xfrm>
        </p:spPr>
        <p:txBody>
          <a:bodyPr>
            <a:normAutofit/>
          </a:bodyPr>
          <a:lstStyle/>
          <a:p>
            <a:pPr algn="l"/>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a:t/>
            </a:r>
            <a:br>
              <a:rPr lang="en-US" sz="2400" dirty="0"/>
            </a:br>
            <a:endParaRPr lang="en-US" sz="2400" dirty="0"/>
          </a:p>
        </p:txBody>
      </p:sp>
      <p:pic>
        <p:nvPicPr>
          <p:cNvPr id="3" name="Picture 2" descr="ma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76672"/>
            <a:ext cx="8576201" cy="6264055"/>
          </a:xfrm>
          <a:prstGeom prst="rect">
            <a:avLst/>
          </a:prstGeom>
        </p:spPr>
      </p:pic>
    </p:spTree>
    <p:extLst>
      <p:ext uri="{BB962C8B-B14F-4D97-AF65-F5344CB8AC3E}">
        <p14:creationId xmlns:p14="http://schemas.microsoft.com/office/powerpoint/2010/main" val="118889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Map of BC First Nations (handout)</a:t>
            </a:r>
            <a:endParaRPr lang="en-CA" dirty="0"/>
          </a:p>
        </p:txBody>
      </p:sp>
      <p:sp>
        <p:nvSpPr>
          <p:cNvPr id="3" name="Content Placeholder 2"/>
          <p:cNvSpPr>
            <a:spLocks noGrp="1"/>
          </p:cNvSpPr>
          <p:nvPr>
            <p:ph idx="1"/>
          </p:nvPr>
        </p:nvSpPr>
        <p:spPr/>
        <p:txBody>
          <a:bodyPr>
            <a:normAutofit/>
          </a:bodyPr>
          <a:lstStyle/>
          <a:p>
            <a:r>
              <a:rPr lang="en-CA" sz="2800" dirty="0" smtClean="0"/>
              <a:t>First Nation profiles</a:t>
            </a:r>
          </a:p>
          <a:p>
            <a:r>
              <a:rPr lang="en-CA" sz="1800" dirty="0">
                <a:hlinkClick r:id="rId3"/>
              </a:rPr>
              <a:t>http://</a:t>
            </a:r>
            <a:r>
              <a:rPr lang="en-CA" sz="1800" dirty="0" smtClean="0">
                <a:hlinkClick r:id="rId3"/>
              </a:rPr>
              <a:t>pse5-esd5.ainc-inac.gc.ca/fnp/Main/Index.aspx?lang=eng</a:t>
            </a:r>
            <a:endParaRPr lang="en-CA" sz="1800" dirty="0" smtClean="0"/>
          </a:p>
          <a:p>
            <a:endParaRPr lang="en-CA" sz="1800" dirty="0"/>
          </a:p>
          <a:p>
            <a:r>
              <a:rPr lang="en-CA" sz="2800" dirty="0" smtClean="0"/>
              <a:t>Reserves</a:t>
            </a:r>
            <a:endParaRPr lang="en-CA" sz="2800" dirty="0"/>
          </a:p>
          <a:p>
            <a:r>
              <a:rPr lang="en-CA" sz="2800" dirty="0"/>
              <a:t>Governance</a:t>
            </a:r>
          </a:p>
          <a:p>
            <a:r>
              <a:rPr lang="en-CA" sz="2800" dirty="0"/>
              <a:t>Federal funding</a:t>
            </a:r>
          </a:p>
          <a:p>
            <a:r>
              <a:rPr lang="en-CA" sz="2800" dirty="0"/>
              <a:t>Geography</a:t>
            </a:r>
          </a:p>
          <a:p>
            <a:r>
              <a:rPr lang="en-CA" sz="2800" dirty="0"/>
              <a:t>Registered population statistics</a:t>
            </a:r>
          </a:p>
          <a:p>
            <a:r>
              <a:rPr lang="en-CA" sz="2800" dirty="0"/>
              <a:t>Education</a:t>
            </a:r>
          </a:p>
          <a:p>
            <a:r>
              <a:rPr lang="en-CA" sz="2800" dirty="0"/>
              <a:t>Age</a:t>
            </a:r>
          </a:p>
          <a:p>
            <a:endParaRPr lang="en-CA" sz="1800" dirty="0"/>
          </a:p>
          <a:p>
            <a:endParaRPr lang="en-CA" sz="1800" dirty="0"/>
          </a:p>
          <a:p>
            <a:endParaRPr lang="en-CA" sz="1800" dirty="0"/>
          </a:p>
        </p:txBody>
      </p:sp>
    </p:spTree>
    <p:extLst>
      <p:ext uri="{BB962C8B-B14F-4D97-AF65-F5344CB8AC3E}">
        <p14:creationId xmlns:p14="http://schemas.microsoft.com/office/powerpoint/2010/main" val="186355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0"/>
            <a:ext cx="12817424"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246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normAutofit/>
          </a:bodyPr>
          <a:lstStyle/>
          <a:p>
            <a:pPr marL="0" indent="0">
              <a:buNone/>
            </a:pPr>
            <a:endParaRPr lang="en-CA" sz="2800" dirty="0"/>
          </a:p>
          <a:p>
            <a:r>
              <a:rPr lang="en-CA" sz="2800" dirty="0"/>
              <a:t>What might history tell </a:t>
            </a:r>
            <a:r>
              <a:rPr lang="en-CA" sz="2800" dirty="0" smtClean="0"/>
              <a:t>us?</a:t>
            </a:r>
          </a:p>
          <a:p>
            <a:pPr marL="0" indent="0">
              <a:buNone/>
            </a:pPr>
            <a:endParaRPr lang="en-CA" sz="2800" dirty="0"/>
          </a:p>
          <a:p>
            <a:r>
              <a:rPr lang="en-CA" sz="2800" dirty="0"/>
              <a:t>What value do you see for yourself personally in learning about First Nation history</a:t>
            </a:r>
            <a:r>
              <a:rPr lang="en-CA" sz="2800" dirty="0" smtClean="0"/>
              <a:t>?</a:t>
            </a:r>
          </a:p>
          <a:p>
            <a:pPr marL="0" indent="0">
              <a:buNone/>
            </a:pPr>
            <a:endParaRPr lang="en-CA" sz="2800" dirty="0"/>
          </a:p>
          <a:p>
            <a:r>
              <a:rPr lang="en-CA" sz="2800" dirty="0"/>
              <a:t>How might learning about history benefit your working relationship with BC First Nations?</a:t>
            </a:r>
          </a:p>
        </p:txBody>
      </p:sp>
    </p:spTree>
    <p:extLst>
      <p:ext uri="{BB962C8B-B14F-4D97-AF65-F5344CB8AC3E}">
        <p14:creationId xmlns:p14="http://schemas.microsoft.com/office/powerpoint/2010/main" val="379880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lstStyle/>
          <a:p>
            <a:pPr marL="0" indent="0">
              <a:buNone/>
            </a:pPr>
            <a:r>
              <a:rPr lang="en-CA" sz="2800" b="1" dirty="0" smtClean="0"/>
              <a:t>Pre-Contact Nations</a:t>
            </a:r>
          </a:p>
          <a:p>
            <a:r>
              <a:rPr lang="en-CA" dirty="0" smtClean="0"/>
              <a:t>Royal Proclamation</a:t>
            </a:r>
          </a:p>
          <a:p>
            <a:pPr marL="0" indent="0">
              <a:buNone/>
            </a:pPr>
            <a:r>
              <a:rPr lang="en-CA" sz="2800" b="1" dirty="0" smtClean="0"/>
              <a:t>1867 Nations to Wards </a:t>
            </a:r>
          </a:p>
          <a:p>
            <a:pPr lvl="1"/>
            <a:r>
              <a:rPr lang="en-CA" sz="2400" dirty="0" smtClean="0"/>
              <a:t>Indian Act</a:t>
            </a:r>
          </a:p>
          <a:p>
            <a:pPr lvl="1"/>
            <a:r>
              <a:rPr lang="en-CA" sz="2400" dirty="0" smtClean="0"/>
              <a:t>Assimilation</a:t>
            </a:r>
          </a:p>
          <a:p>
            <a:pPr marL="0" indent="0">
              <a:buNone/>
            </a:pPr>
            <a:r>
              <a:rPr lang="en-CA" sz="2800" b="1" dirty="0" smtClean="0"/>
              <a:t>1982 </a:t>
            </a:r>
            <a:r>
              <a:rPr lang="en-CA" sz="2800" b="1" dirty="0"/>
              <a:t>Wards </a:t>
            </a:r>
            <a:r>
              <a:rPr lang="en-CA" sz="2800" b="1" dirty="0" smtClean="0"/>
              <a:t>to Nations</a:t>
            </a:r>
          </a:p>
          <a:p>
            <a:pPr marL="274320" lvl="1" indent="0">
              <a:buNone/>
            </a:pPr>
            <a:r>
              <a:rPr lang="en-CA" sz="2400" dirty="0"/>
              <a:t>Constitution Act 1982</a:t>
            </a:r>
          </a:p>
          <a:p>
            <a:pPr marL="274320" lvl="1" indent="0">
              <a:buNone/>
            </a:pPr>
            <a:r>
              <a:rPr lang="en-CA" sz="2400" dirty="0" smtClean="0"/>
              <a:t>Calder 1973 – Nisga’a treaty 2000</a:t>
            </a:r>
          </a:p>
          <a:p>
            <a:pPr marL="274320" lvl="1" indent="0">
              <a:buNone/>
            </a:pPr>
            <a:r>
              <a:rPr lang="en-CA" sz="2400" dirty="0" smtClean="0"/>
              <a:t>Williams Decision 2014</a:t>
            </a:r>
            <a:endParaRPr lang="en-CA" sz="2400" dirty="0"/>
          </a:p>
        </p:txBody>
      </p:sp>
    </p:spTree>
    <p:extLst>
      <p:ext uri="{BB962C8B-B14F-4D97-AF65-F5344CB8AC3E}">
        <p14:creationId xmlns:p14="http://schemas.microsoft.com/office/powerpoint/2010/main" val="1322589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UNDRIP</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AU" altLang="en-US" dirty="0"/>
              <a:t>PART 6: LAND AND RESOURCES</a:t>
            </a:r>
          </a:p>
          <a:p>
            <a:endParaRPr lang="en-AU" altLang="en-US" dirty="0"/>
          </a:p>
          <a:p>
            <a:pPr marL="0" indent="0">
              <a:buNone/>
            </a:pPr>
            <a:r>
              <a:rPr lang="en-AU" altLang="en-US" dirty="0"/>
              <a:t>Article 25: Spiritual relationship with traditional land &amp; resources</a:t>
            </a:r>
          </a:p>
          <a:p>
            <a:pPr marL="0" indent="0">
              <a:spcBef>
                <a:spcPts val="600"/>
              </a:spcBef>
              <a:buNone/>
            </a:pPr>
            <a:r>
              <a:rPr lang="en-AU" altLang="en-US" dirty="0"/>
              <a:t>Article 26: Right to own, use, develop &amp; control traditional land &amp; resources</a:t>
            </a:r>
          </a:p>
          <a:p>
            <a:pPr marL="0" indent="0">
              <a:spcBef>
                <a:spcPts val="600"/>
              </a:spcBef>
              <a:buNone/>
            </a:pPr>
            <a:r>
              <a:rPr lang="en-AU" altLang="en-US" dirty="0"/>
              <a:t>Article 27: Indigenous laws &amp; traditions on land &amp; resources</a:t>
            </a:r>
          </a:p>
          <a:p>
            <a:pPr marL="0" indent="0">
              <a:spcBef>
                <a:spcPts val="600"/>
              </a:spcBef>
              <a:buNone/>
            </a:pPr>
            <a:r>
              <a:rPr lang="en-AU" altLang="en-US" dirty="0"/>
              <a:t>Article 28: Rights when lands &amp; resources are wrongly taken away</a:t>
            </a:r>
          </a:p>
          <a:p>
            <a:pPr marL="0" indent="0">
              <a:spcBef>
                <a:spcPts val="600"/>
              </a:spcBef>
              <a:buNone/>
            </a:pPr>
            <a:r>
              <a:rPr lang="en-AU" altLang="en-US" dirty="0"/>
              <a:t>Article 29: Conservation &amp; protection of the environment, lands &amp; resources</a:t>
            </a:r>
          </a:p>
          <a:p>
            <a:pPr marL="0" indent="0">
              <a:spcBef>
                <a:spcPts val="600"/>
              </a:spcBef>
              <a:buNone/>
            </a:pPr>
            <a:r>
              <a:rPr lang="en-AU" altLang="en-US" dirty="0" smtClean="0"/>
              <a:t>Article </a:t>
            </a:r>
            <a:r>
              <a:rPr lang="en-AU" altLang="en-US" dirty="0"/>
              <a:t>32: Land &amp; resource development</a:t>
            </a:r>
          </a:p>
          <a:p>
            <a:endParaRPr lang="en-CA" dirty="0"/>
          </a:p>
        </p:txBody>
      </p:sp>
    </p:spTree>
    <p:extLst>
      <p:ext uri="{BB962C8B-B14F-4D97-AF65-F5344CB8AC3E}">
        <p14:creationId xmlns:p14="http://schemas.microsoft.com/office/powerpoint/2010/main" val="2695792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1574</TotalTime>
  <Words>3455</Words>
  <Application>Microsoft Office PowerPoint</Application>
  <PresentationFormat>On-screen Show (4:3)</PresentationFormat>
  <Paragraphs>521</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First Nations Business</vt:lpstr>
      <vt:lpstr>First Nations Business Assignment</vt:lpstr>
      <vt:lpstr>BC First Nations - Terminology</vt:lpstr>
      <vt:lpstr>           </vt:lpstr>
      <vt:lpstr>Map of BC First Nations (handout)</vt:lpstr>
      <vt:lpstr>PowerPoint Presentation</vt:lpstr>
      <vt:lpstr>History</vt:lpstr>
      <vt:lpstr>History</vt:lpstr>
      <vt:lpstr>UNDRIP</vt:lpstr>
      <vt:lpstr>Consultation</vt:lpstr>
      <vt:lpstr>Handouts</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Nations Business Proposal</dc:title>
  <dc:creator>Danielle Levine</dc:creator>
  <cp:lastModifiedBy>Danielle Levine</cp:lastModifiedBy>
  <cp:revision>82</cp:revision>
  <dcterms:created xsi:type="dcterms:W3CDTF">2015-09-28T07:21:32Z</dcterms:created>
  <dcterms:modified xsi:type="dcterms:W3CDTF">2015-10-13T20:58:14Z</dcterms:modified>
</cp:coreProperties>
</file>