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74" r:id="rId3"/>
    <p:sldId id="265" r:id="rId4"/>
    <p:sldId id="267" r:id="rId5"/>
    <p:sldId id="263" r:id="rId6"/>
    <p:sldId id="268" r:id="rId7"/>
    <p:sldId id="266" r:id="rId8"/>
    <p:sldId id="269" r:id="rId9"/>
    <p:sldId id="297" r:id="rId10"/>
    <p:sldId id="258" r:id="rId11"/>
    <p:sldId id="296" r:id="rId12"/>
    <p:sldId id="292" r:id="rId13"/>
    <p:sldId id="293" r:id="rId14"/>
    <p:sldId id="262" r:id="rId15"/>
    <p:sldId id="294" r:id="rId16"/>
    <p:sldId id="271" r:id="rId17"/>
    <p:sldId id="29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89CAC"/>
    <a:srgbClr val="8949C4"/>
    <a:srgbClr val="6089C2"/>
    <a:srgbClr val="3A58BB"/>
    <a:srgbClr val="396CE1"/>
    <a:srgbClr val="D0CCE4"/>
    <a:srgbClr val="856DB2"/>
    <a:srgbClr val="C1DA6F"/>
    <a:srgbClr val="74A7E1"/>
    <a:srgbClr val="AA8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8" d="100"/>
          <a:sy n="108" d="100"/>
        </p:scale>
        <p:origin x="-1528" y="3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A1B2C-00B5-7F43-8C92-A3EB0F1A8CF5}" type="doc">
      <dgm:prSet loTypeId="urn:microsoft.com/office/officeart/2005/8/layout/hList2" loCatId="" qsTypeId="urn:microsoft.com/office/officeart/2005/8/quickstyle/simple4" qsCatId="simple" csTypeId="urn:microsoft.com/office/officeart/2005/8/colors/accent2_2" csCatId="accent2" phldr="1"/>
      <dgm:spPr/>
      <dgm:t>
        <a:bodyPr/>
        <a:lstStyle/>
        <a:p>
          <a:endParaRPr lang="en-US"/>
        </a:p>
      </dgm:t>
    </dgm:pt>
    <dgm:pt modelId="{60B23C33-944D-CB4B-B510-34FDD984A47C}">
      <dgm:prSet/>
      <dgm:spPr/>
      <dgm:t>
        <a:bodyPr/>
        <a:lstStyle/>
        <a:p>
          <a:pPr rtl="0"/>
          <a:r>
            <a:rPr lang="en-US" dirty="0" smtClean="0"/>
            <a:t>Not </a:t>
          </a:r>
          <a:r>
            <a:rPr lang="en-US" dirty="0" smtClean="0"/>
            <a:t>Parallel List</a:t>
          </a:r>
          <a:endParaRPr lang="en-US" dirty="0"/>
        </a:p>
      </dgm:t>
    </dgm:pt>
    <dgm:pt modelId="{AC45DED7-7F2F-3145-B874-689305542D21}" type="parTrans" cxnId="{DA10C9FD-1F69-A54B-AC68-B66497158BBD}">
      <dgm:prSet/>
      <dgm:spPr/>
      <dgm:t>
        <a:bodyPr/>
        <a:lstStyle/>
        <a:p>
          <a:endParaRPr lang="en-US"/>
        </a:p>
      </dgm:t>
    </dgm:pt>
    <dgm:pt modelId="{E832399D-ACB4-4649-B6CE-11EFF45DB294}" type="sibTrans" cxnId="{DA10C9FD-1F69-A54B-AC68-B66497158BBD}">
      <dgm:prSet/>
      <dgm:spPr/>
      <dgm:t>
        <a:bodyPr/>
        <a:lstStyle/>
        <a:p>
          <a:endParaRPr lang="en-US"/>
        </a:p>
      </dgm:t>
    </dgm:pt>
    <dgm:pt modelId="{806F6B07-D762-274B-82C6-FF516266862A}">
      <dgm:prSet/>
      <dgm:spPr/>
      <dgm:t>
        <a:bodyPr/>
        <a:lstStyle/>
        <a:p>
          <a:pPr rtl="0"/>
          <a:r>
            <a:rPr lang="en-US" dirty="0" smtClean="0"/>
            <a:t>A part time job can develop:</a:t>
          </a:r>
          <a:endParaRPr lang="en-US" dirty="0"/>
        </a:p>
      </dgm:t>
    </dgm:pt>
    <dgm:pt modelId="{51A14165-75F8-CB4B-8BE9-525CF7C5E453}" type="parTrans" cxnId="{910635AD-0451-024E-BDD0-1DE1AF2521CE}">
      <dgm:prSet/>
      <dgm:spPr/>
      <dgm:t>
        <a:bodyPr/>
        <a:lstStyle/>
        <a:p>
          <a:endParaRPr lang="en-US"/>
        </a:p>
      </dgm:t>
    </dgm:pt>
    <dgm:pt modelId="{68540D57-85AF-584B-A7B7-5ED88574AB4A}" type="sibTrans" cxnId="{910635AD-0451-024E-BDD0-1DE1AF2521CE}">
      <dgm:prSet/>
      <dgm:spPr/>
      <dgm:t>
        <a:bodyPr/>
        <a:lstStyle/>
        <a:p>
          <a:endParaRPr lang="en-US"/>
        </a:p>
      </dgm:t>
    </dgm:pt>
    <dgm:pt modelId="{6CBDF93B-5868-3A45-8E27-E80CA3378003}">
      <dgm:prSet/>
      <dgm:spPr/>
      <dgm:t>
        <a:bodyPr/>
        <a:lstStyle/>
        <a:p>
          <a:pPr rtl="0"/>
          <a:r>
            <a:rPr lang="en-US" dirty="0" smtClean="0"/>
            <a:t>Your decision-making skills</a:t>
          </a:r>
          <a:endParaRPr lang="en-US" dirty="0"/>
        </a:p>
      </dgm:t>
    </dgm:pt>
    <dgm:pt modelId="{BB2023BE-F1C7-CE4E-B13C-B29A9F7BB9DF}" type="parTrans" cxnId="{B589D601-D676-8E4E-97AE-60A3ACB386F6}">
      <dgm:prSet/>
      <dgm:spPr/>
      <dgm:t>
        <a:bodyPr/>
        <a:lstStyle/>
        <a:p>
          <a:endParaRPr lang="en-US"/>
        </a:p>
      </dgm:t>
    </dgm:pt>
    <dgm:pt modelId="{4617F84F-37AB-A343-B8F8-38DD81BD3829}" type="sibTrans" cxnId="{B589D601-D676-8E4E-97AE-60A3ACB386F6}">
      <dgm:prSet/>
      <dgm:spPr/>
      <dgm:t>
        <a:bodyPr/>
        <a:lstStyle/>
        <a:p>
          <a:endParaRPr lang="en-US"/>
        </a:p>
      </dgm:t>
    </dgm:pt>
    <dgm:pt modelId="{5B6218E8-B1AA-4146-99EF-A8F89CD6C02D}">
      <dgm:prSet/>
      <dgm:spPr/>
      <dgm:t>
        <a:bodyPr/>
        <a:lstStyle/>
        <a:p>
          <a:pPr rtl="0"/>
          <a:r>
            <a:rPr lang="en-US" dirty="0" smtClean="0"/>
            <a:t>And you feel more self-confident and independent</a:t>
          </a:r>
          <a:endParaRPr lang="en-US" dirty="0"/>
        </a:p>
      </dgm:t>
    </dgm:pt>
    <dgm:pt modelId="{2CB321B8-9AAA-864D-84B9-6490C21F8B18}" type="parTrans" cxnId="{5E7D3EC6-3760-B242-AD6F-8A52DA67FBA1}">
      <dgm:prSet/>
      <dgm:spPr/>
      <dgm:t>
        <a:bodyPr/>
        <a:lstStyle/>
        <a:p>
          <a:endParaRPr lang="en-US"/>
        </a:p>
      </dgm:t>
    </dgm:pt>
    <dgm:pt modelId="{CA848229-1AB6-6B49-AE0B-64103E07A005}" type="sibTrans" cxnId="{5E7D3EC6-3760-B242-AD6F-8A52DA67FBA1}">
      <dgm:prSet/>
      <dgm:spPr/>
      <dgm:t>
        <a:bodyPr/>
        <a:lstStyle/>
        <a:p>
          <a:endParaRPr lang="en-US"/>
        </a:p>
      </dgm:t>
    </dgm:pt>
    <dgm:pt modelId="{F607EF6B-E430-104E-A97D-121590A6E1B8}">
      <dgm:prSet/>
      <dgm:spPr/>
      <dgm:t>
        <a:bodyPr/>
        <a:lstStyle/>
        <a:p>
          <a:pPr rtl="0"/>
          <a:r>
            <a:rPr lang="en-US" dirty="0" smtClean="0"/>
            <a:t>A sense of responsibility</a:t>
          </a:r>
          <a:endParaRPr lang="en-US" dirty="0"/>
        </a:p>
      </dgm:t>
    </dgm:pt>
    <dgm:pt modelId="{93D3528C-EE7B-E64B-93E9-63DDA70F8A45}" type="parTrans" cxnId="{68F8D982-9850-CD4F-B6A7-055465C4BC56}">
      <dgm:prSet/>
      <dgm:spPr/>
      <dgm:t>
        <a:bodyPr/>
        <a:lstStyle/>
        <a:p>
          <a:endParaRPr lang="en-US"/>
        </a:p>
      </dgm:t>
    </dgm:pt>
    <dgm:pt modelId="{E1215E9A-20D5-3549-8D6B-6F2884A45AAA}" type="sibTrans" cxnId="{68F8D982-9850-CD4F-B6A7-055465C4BC56}">
      <dgm:prSet/>
      <dgm:spPr/>
      <dgm:t>
        <a:bodyPr/>
        <a:lstStyle/>
        <a:p>
          <a:endParaRPr lang="en-US"/>
        </a:p>
      </dgm:t>
    </dgm:pt>
    <dgm:pt modelId="{1547C8FB-5C2C-5242-9092-78111BB11DAC}">
      <dgm:prSet/>
      <dgm:spPr/>
      <dgm:t>
        <a:bodyPr/>
        <a:lstStyle/>
        <a:p>
          <a:pPr rtl="0"/>
          <a:r>
            <a:rPr lang="en-US" dirty="0" smtClean="0"/>
            <a:t>Parallel Headings</a:t>
          </a:r>
          <a:endParaRPr lang="en-US" dirty="0"/>
        </a:p>
      </dgm:t>
    </dgm:pt>
    <dgm:pt modelId="{BCE09D50-1C46-5543-B6A3-FC08B7DF11F7}" type="parTrans" cxnId="{A5770E46-B718-5645-AEE5-486C9CA723E1}">
      <dgm:prSet/>
      <dgm:spPr/>
      <dgm:t>
        <a:bodyPr/>
        <a:lstStyle/>
        <a:p>
          <a:endParaRPr lang="en-US"/>
        </a:p>
      </dgm:t>
    </dgm:pt>
    <dgm:pt modelId="{F421B3C8-70EB-8E4F-9CAD-87D3572FB8B9}" type="sibTrans" cxnId="{A5770E46-B718-5645-AEE5-486C9CA723E1}">
      <dgm:prSet/>
      <dgm:spPr/>
      <dgm:t>
        <a:bodyPr/>
        <a:lstStyle/>
        <a:p>
          <a:endParaRPr lang="en-US"/>
        </a:p>
      </dgm:t>
    </dgm:pt>
    <dgm:pt modelId="{A7C35E1F-9D98-B14D-89E6-4D55CD4682A3}">
      <dgm:prSet/>
      <dgm:spPr>
        <a:solidFill>
          <a:srgbClr val="AA8CE4"/>
        </a:solidFill>
      </dgm:spPr>
      <dgm:t>
        <a:bodyPr/>
        <a:lstStyle/>
        <a:p>
          <a:pPr rtl="0"/>
          <a:r>
            <a:rPr lang="en-US" dirty="0" smtClean="0"/>
            <a:t>Make Decisions</a:t>
          </a:r>
          <a:endParaRPr lang="en-US" dirty="0"/>
        </a:p>
      </dgm:t>
    </dgm:pt>
    <dgm:pt modelId="{CB9FC2EA-DE68-104F-BEC6-3CDBC1FE14AB}" type="parTrans" cxnId="{1CB13F4D-0256-6149-A44C-C6C99C0768B8}">
      <dgm:prSet/>
      <dgm:spPr/>
      <dgm:t>
        <a:bodyPr/>
        <a:lstStyle/>
        <a:p>
          <a:endParaRPr lang="en-US"/>
        </a:p>
      </dgm:t>
    </dgm:pt>
    <dgm:pt modelId="{C5A35DE1-AB87-7644-B89A-652F518F0CAA}" type="sibTrans" cxnId="{1CB13F4D-0256-6149-A44C-C6C99C0768B8}">
      <dgm:prSet/>
      <dgm:spPr/>
      <dgm:t>
        <a:bodyPr/>
        <a:lstStyle/>
        <a:p>
          <a:endParaRPr lang="en-US"/>
        </a:p>
      </dgm:t>
    </dgm:pt>
    <dgm:pt modelId="{E4128CB9-E4F3-A540-82F4-85338154FDBC}">
      <dgm:prSet/>
      <dgm:spPr>
        <a:solidFill>
          <a:srgbClr val="AA8CE4"/>
        </a:solidFill>
      </dgm:spPr>
      <dgm:t>
        <a:bodyPr/>
        <a:lstStyle/>
        <a:p>
          <a:pPr rtl="0"/>
          <a:r>
            <a:rPr lang="en-US" dirty="0" smtClean="0"/>
            <a:t>Take Responsibility</a:t>
          </a:r>
          <a:endParaRPr lang="en-US" dirty="0"/>
        </a:p>
      </dgm:t>
    </dgm:pt>
    <dgm:pt modelId="{0D6DCF6F-B9BB-3D44-8ACD-A75E659D5BF4}" type="parTrans" cxnId="{9234C494-9397-604E-A053-649451D075F0}">
      <dgm:prSet/>
      <dgm:spPr/>
      <dgm:t>
        <a:bodyPr/>
        <a:lstStyle/>
        <a:p>
          <a:endParaRPr lang="en-US"/>
        </a:p>
      </dgm:t>
    </dgm:pt>
    <dgm:pt modelId="{CB3EB38B-DA40-674E-9170-DAC67246A52E}" type="sibTrans" cxnId="{9234C494-9397-604E-A053-649451D075F0}">
      <dgm:prSet/>
      <dgm:spPr/>
      <dgm:t>
        <a:bodyPr/>
        <a:lstStyle/>
        <a:p>
          <a:endParaRPr lang="en-US"/>
        </a:p>
      </dgm:t>
    </dgm:pt>
    <dgm:pt modelId="{9F9A8F18-B73D-144F-AAA0-5E450E9942E4}">
      <dgm:prSet/>
      <dgm:spPr>
        <a:solidFill>
          <a:srgbClr val="AA8CE4"/>
        </a:solidFill>
      </dgm:spPr>
      <dgm:t>
        <a:bodyPr/>
        <a:lstStyle/>
        <a:p>
          <a:pPr rtl="0"/>
          <a:r>
            <a:rPr lang="en-US" dirty="0" smtClean="0"/>
            <a:t>Establish Self-confidence &amp; Independence</a:t>
          </a:r>
          <a:endParaRPr lang="en-US" dirty="0"/>
        </a:p>
      </dgm:t>
    </dgm:pt>
    <dgm:pt modelId="{E917561C-E65E-4E41-91CF-7BE84C59D6A0}" type="parTrans" cxnId="{3ACF3337-65E7-0A4B-BEC4-2C13A92CADB2}">
      <dgm:prSet/>
      <dgm:spPr/>
      <dgm:t>
        <a:bodyPr/>
        <a:lstStyle/>
        <a:p>
          <a:endParaRPr lang="en-US"/>
        </a:p>
      </dgm:t>
    </dgm:pt>
    <dgm:pt modelId="{80BF6E7D-EEED-6349-A539-1635B6495B8D}" type="sibTrans" cxnId="{3ACF3337-65E7-0A4B-BEC4-2C13A92CADB2}">
      <dgm:prSet/>
      <dgm:spPr/>
      <dgm:t>
        <a:bodyPr/>
        <a:lstStyle/>
        <a:p>
          <a:endParaRPr lang="en-US"/>
        </a:p>
      </dgm:t>
    </dgm:pt>
    <dgm:pt modelId="{F18183FB-FADE-8A49-88F9-A07770EF38BC}" type="pres">
      <dgm:prSet presAssocID="{E84A1B2C-00B5-7F43-8C92-A3EB0F1A8CF5}" presName="linearFlow" presStyleCnt="0">
        <dgm:presLayoutVars>
          <dgm:dir/>
          <dgm:animLvl val="lvl"/>
          <dgm:resizeHandles/>
        </dgm:presLayoutVars>
      </dgm:prSet>
      <dgm:spPr/>
      <dgm:t>
        <a:bodyPr/>
        <a:lstStyle/>
        <a:p>
          <a:endParaRPr lang="en-US"/>
        </a:p>
      </dgm:t>
    </dgm:pt>
    <dgm:pt modelId="{35200384-2491-F34B-8BDB-63869D7A58E5}" type="pres">
      <dgm:prSet presAssocID="{60B23C33-944D-CB4B-B510-34FDD984A47C}" presName="compositeNode" presStyleCnt="0">
        <dgm:presLayoutVars>
          <dgm:bulletEnabled val="1"/>
        </dgm:presLayoutVars>
      </dgm:prSet>
      <dgm:spPr/>
      <dgm:t>
        <a:bodyPr/>
        <a:lstStyle/>
        <a:p>
          <a:endParaRPr lang="en-US"/>
        </a:p>
      </dgm:t>
    </dgm:pt>
    <dgm:pt modelId="{1B742EDB-8A4C-6149-BB53-183EC0C10148}" type="pres">
      <dgm:prSet presAssocID="{60B23C33-944D-CB4B-B510-34FDD984A47C}" presName="image" presStyleLbl="fgImgPlace1" presStyleIdx="0" presStyleCnt="2" custLinFactNeighborY="-1068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76473359-FF45-A040-B7AC-2A3B2367D0E1}" type="pres">
      <dgm:prSet presAssocID="{60B23C33-944D-CB4B-B510-34FDD984A47C}" presName="childNode" presStyleLbl="node1" presStyleIdx="0" presStyleCnt="2">
        <dgm:presLayoutVars>
          <dgm:bulletEnabled val="1"/>
        </dgm:presLayoutVars>
      </dgm:prSet>
      <dgm:spPr/>
      <dgm:t>
        <a:bodyPr/>
        <a:lstStyle/>
        <a:p>
          <a:endParaRPr lang="en-US"/>
        </a:p>
      </dgm:t>
    </dgm:pt>
    <dgm:pt modelId="{7F8693B7-6928-A149-B2B1-9926E324D6C6}" type="pres">
      <dgm:prSet presAssocID="{60B23C33-944D-CB4B-B510-34FDD984A47C}" presName="parentNode" presStyleLbl="revTx" presStyleIdx="0" presStyleCnt="2">
        <dgm:presLayoutVars>
          <dgm:chMax val="0"/>
          <dgm:bulletEnabled val="1"/>
        </dgm:presLayoutVars>
      </dgm:prSet>
      <dgm:spPr/>
      <dgm:t>
        <a:bodyPr/>
        <a:lstStyle/>
        <a:p>
          <a:endParaRPr lang="en-US"/>
        </a:p>
      </dgm:t>
    </dgm:pt>
    <dgm:pt modelId="{000F82B7-81F6-7145-8D13-F1FBA2B328BA}" type="pres">
      <dgm:prSet presAssocID="{E832399D-ACB4-4649-B6CE-11EFF45DB294}" presName="sibTrans" presStyleCnt="0"/>
      <dgm:spPr/>
      <dgm:t>
        <a:bodyPr/>
        <a:lstStyle/>
        <a:p>
          <a:endParaRPr lang="en-US"/>
        </a:p>
      </dgm:t>
    </dgm:pt>
    <dgm:pt modelId="{27C36D9C-BB5F-1B4C-9743-E7FC14A517C4}" type="pres">
      <dgm:prSet presAssocID="{1547C8FB-5C2C-5242-9092-78111BB11DAC}" presName="compositeNode" presStyleCnt="0">
        <dgm:presLayoutVars>
          <dgm:bulletEnabled val="1"/>
        </dgm:presLayoutVars>
      </dgm:prSet>
      <dgm:spPr/>
      <dgm:t>
        <a:bodyPr/>
        <a:lstStyle/>
        <a:p>
          <a:endParaRPr lang="en-US"/>
        </a:p>
      </dgm:t>
    </dgm:pt>
    <dgm:pt modelId="{037B0F32-914A-CB46-8FFE-1A4C8A88CC60}" type="pres">
      <dgm:prSet presAssocID="{1547C8FB-5C2C-5242-9092-78111BB11DAC}" presName="image" presStyleLbl="fgImgPlace1" presStyleIdx="1" presStyleCnt="2" custScaleX="57265" custLinFactNeighborX="7848" custLinFactNeighborY="-7896"/>
      <dgm:spPr/>
      <dgm:t>
        <a:bodyPr/>
        <a:lstStyle/>
        <a:p>
          <a:endParaRPr lang="en-US"/>
        </a:p>
      </dgm:t>
    </dgm:pt>
    <dgm:pt modelId="{302EC254-FB9B-6248-89AC-C1A4E49C04EB}" type="pres">
      <dgm:prSet presAssocID="{1547C8FB-5C2C-5242-9092-78111BB11DAC}" presName="childNode" presStyleLbl="node1" presStyleIdx="1" presStyleCnt="2">
        <dgm:presLayoutVars>
          <dgm:bulletEnabled val="1"/>
        </dgm:presLayoutVars>
      </dgm:prSet>
      <dgm:spPr/>
      <dgm:t>
        <a:bodyPr/>
        <a:lstStyle/>
        <a:p>
          <a:endParaRPr lang="en-US"/>
        </a:p>
      </dgm:t>
    </dgm:pt>
    <dgm:pt modelId="{38F33EF0-B6F9-2340-8630-0F5B8ACE0AF1}" type="pres">
      <dgm:prSet presAssocID="{1547C8FB-5C2C-5242-9092-78111BB11DAC}" presName="parentNode" presStyleLbl="revTx" presStyleIdx="1" presStyleCnt="2">
        <dgm:presLayoutVars>
          <dgm:chMax val="0"/>
          <dgm:bulletEnabled val="1"/>
        </dgm:presLayoutVars>
      </dgm:prSet>
      <dgm:spPr/>
      <dgm:t>
        <a:bodyPr/>
        <a:lstStyle/>
        <a:p>
          <a:endParaRPr lang="en-US"/>
        </a:p>
      </dgm:t>
    </dgm:pt>
  </dgm:ptLst>
  <dgm:cxnLst>
    <dgm:cxn modelId="{9234C494-9397-604E-A053-649451D075F0}" srcId="{1547C8FB-5C2C-5242-9092-78111BB11DAC}" destId="{E4128CB9-E4F3-A540-82F4-85338154FDBC}" srcOrd="1" destOrd="0" parTransId="{0D6DCF6F-B9BB-3D44-8ACD-A75E659D5BF4}" sibTransId="{CB3EB38B-DA40-674E-9170-DAC67246A52E}"/>
    <dgm:cxn modelId="{1CB13F4D-0256-6149-A44C-C6C99C0768B8}" srcId="{1547C8FB-5C2C-5242-9092-78111BB11DAC}" destId="{A7C35E1F-9D98-B14D-89E6-4D55CD4682A3}" srcOrd="0" destOrd="0" parTransId="{CB9FC2EA-DE68-104F-BEC6-3CDBC1FE14AB}" sibTransId="{C5A35DE1-AB87-7644-B89A-652F518F0CAA}"/>
    <dgm:cxn modelId="{910635AD-0451-024E-BDD0-1DE1AF2521CE}" srcId="{60B23C33-944D-CB4B-B510-34FDD984A47C}" destId="{806F6B07-D762-274B-82C6-FF516266862A}" srcOrd="0" destOrd="0" parTransId="{51A14165-75F8-CB4B-8BE9-525CF7C5E453}" sibTransId="{68540D57-85AF-584B-A7B7-5ED88574AB4A}"/>
    <dgm:cxn modelId="{B589D601-D676-8E4E-97AE-60A3ACB386F6}" srcId="{806F6B07-D762-274B-82C6-FF516266862A}" destId="{6CBDF93B-5868-3A45-8E27-E80CA3378003}" srcOrd="0" destOrd="0" parTransId="{BB2023BE-F1C7-CE4E-B13C-B29A9F7BB9DF}" sibTransId="{4617F84F-37AB-A343-B8F8-38DD81BD3829}"/>
    <dgm:cxn modelId="{C1048DB7-5FB4-E84E-90F3-2F5401B229E1}" type="presOf" srcId="{806F6B07-D762-274B-82C6-FF516266862A}" destId="{76473359-FF45-A040-B7AC-2A3B2367D0E1}" srcOrd="0" destOrd="0" presId="urn:microsoft.com/office/officeart/2005/8/layout/hList2"/>
    <dgm:cxn modelId="{A5770E46-B718-5645-AEE5-486C9CA723E1}" srcId="{E84A1B2C-00B5-7F43-8C92-A3EB0F1A8CF5}" destId="{1547C8FB-5C2C-5242-9092-78111BB11DAC}" srcOrd="1" destOrd="0" parTransId="{BCE09D50-1C46-5543-B6A3-FC08B7DF11F7}" sibTransId="{F421B3C8-70EB-8E4F-9CAD-87D3572FB8B9}"/>
    <dgm:cxn modelId="{9EABA7F1-8428-FC47-A394-F0AC115D18E8}" type="presOf" srcId="{A7C35E1F-9D98-B14D-89E6-4D55CD4682A3}" destId="{302EC254-FB9B-6248-89AC-C1A4E49C04EB}" srcOrd="0" destOrd="0" presId="urn:microsoft.com/office/officeart/2005/8/layout/hList2"/>
    <dgm:cxn modelId="{3ACF3337-65E7-0A4B-BEC4-2C13A92CADB2}" srcId="{1547C8FB-5C2C-5242-9092-78111BB11DAC}" destId="{9F9A8F18-B73D-144F-AAA0-5E450E9942E4}" srcOrd="2" destOrd="0" parTransId="{E917561C-E65E-4E41-91CF-7BE84C59D6A0}" sibTransId="{80BF6E7D-EEED-6349-A539-1635B6495B8D}"/>
    <dgm:cxn modelId="{746A244D-53DC-4247-9184-2C258B9B0846}" type="presOf" srcId="{6CBDF93B-5868-3A45-8E27-E80CA3378003}" destId="{76473359-FF45-A040-B7AC-2A3B2367D0E1}" srcOrd="0" destOrd="1" presId="urn:microsoft.com/office/officeart/2005/8/layout/hList2"/>
    <dgm:cxn modelId="{DA10C9FD-1F69-A54B-AC68-B66497158BBD}" srcId="{E84A1B2C-00B5-7F43-8C92-A3EB0F1A8CF5}" destId="{60B23C33-944D-CB4B-B510-34FDD984A47C}" srcOrd="0" destOrd="0" parTransId="{AC45DED7-7F2F-3145-B874-689305542D21}" sibTransId="{E832399D-ACB4-4649-B6CE-11EFF45DB294}"/>
    <dgm:cxn modelId="{440F5A53-FF0F-9346-8211-9A83E84734D8}" type="presOf" srcId="{E84A1B2C-00B5-7F43-8C92-A3EB0F1A8CF5}" destId="{F18183FB-FADE-8A49-88F9-A07770EF38BC}" srcOrd="0" destOrd="0" presId="urn:microsoft.com/office/officeart/2005/8/layout/hList2"/>
    <dgm:cxn modelId="{D616F346-C7B2-EC42-A114-E0E447398207}" type="presOf" srcId="{F607EF6B-E430-104E-A97D-121590A6E1B8}" destId="{76473359-FF45-A040-B7AC-2A3B2367D0E1}" srcOrd="0" destOrd="2" presId="urn:microsoft.com/office/officeart/2005/8/layout/hList2"/>
    <dgm:cxn modelId="{5E534C51-ACF5-7E41-95EC-1AFE28EE6C21}" type="presOf" srcId="{60B23C33-944D-CB4B-B510-34FDD984A47C}" destId="{7F8693B7-6928-A149-B2B1-9926E324D6C6}" srcOrd="0" destOrd="0" presId="urn:microsoft.com/office/officeart/2005/8/layout/hList2"/>
    <dgm:cxn modelId="{68F8D982-9850-CD4F-B6A7-055465C4BC56}" srcId="{806F6B07-D762-274B-82C6-FF516266862A}" destId="{F607EF6B-E430-104E-A97D-121590A6E1B8}" srcOrd="1" destOrd="0" parTransId="{93D3528C-EE7B-E64B-93E9-63DDA70F8A45}" sibTransId="{E1215E9A-20D5-3549-8D6B-6F2884A45AAA}"/>
    <dgm:cxn modelId="{505BFCA7-7DB9-B34C-B8E4-BC56F95FC244}" type="presOf" srcId="{1547C8FB-5C2C-5242-9092-78111BB11DAC}" destId="{38F33EF0-B6F9-2340-8630-0F5B8ACE0AF1}" srcOrd="0" destOrd="0" presId="urn:microsoft.com/office/officeart/2005/8/layout/hList2"/>
    <dgm:cxn modelId="{C77D575F-D9CA-894B-B933-842321E519C5}" type="presOf" srcId="{5B6218E8-B1AA-4146-99EF-A8F89CD6C02D}" destId="{76473359-FF45-A040-B7AC-2A3B2367D0E1}" srcOrd="0" destOrd="3" presId="urn:microsoft.com/office/officeart/2005/8/layout/hList2"/>
    <dgm:cxn modelId="{CFC4E2C5-1BF4-0D4E-955A-A5D47A998EA5}" type="presOf" srcId="{E4128CB9-E4F3-A540-82F4-85338154FDBC}" destId="{302EC254-FB9B-6248-89AC-C1A4E49C04EB}" srcOrd="0" destOrd="1" presId="urn:microsoft.com/office/officeart/2005/8/layout/hList2"/>
    <dgm:cxn modelId="{5E7D3EC6-3760-B242-AD6F-8A52DA67FBA1}" srcId="{806F6B07-D762-274B-82C6-FF516266862A}" destId="{5B6218E8-B1AA-4146-99EF-A8F89CD6C02D}" srcOrd="2" destOrd="0" parTransId="{2CB321B8-9AAA-864D-84B9-6490C21F8B18}" sibTransId="{CA848229-1AB6-6B49-AE0B-64103E07A005}"/>
    <dgm:cxn modelId="{78EA5290-EA2E-5F4B-BD75-8D71507AD062}" type="presOf" srcId="{9F9A8F18-B73D-144F-AAA0-5E450E9942E4}" destId="{302EC254-FB9B-6248-89AC-C1A4E49C04EB}" srcOrd="0" destOrd="2" presId="urn:microsoft.com/office/officeart/2005/8/layout/hList2"/>
    <dgm:cxn modelId="{4531872B-1701-4B4A-A5CB-2E323A7D12F8}" type="presParOf" srcId="{F18183FB-FADE-8A49-88F9-A07770EF38BC}" destId="{35200384-2491-F34B-8BDB-63869D7A58E5}" srcOrd="0" destOrd="0" presId="urn:microsoft.com/office/officeart/2005/8/layout/hList2"/>
    <dgm:cxn modelId="{949BB203-BD63-E742-96E3-4540BBAD9223}" type="presParOf" srcId="{35200384-2491-F34B-8BDB-63869D7A58E5}" destId="{1B742EDB-8A4C-6149-BB53-183EC0C10148}" srcOrd="0" destOrd="0" presId="urn:microsoft.com/office/officeart/2005/8/layout/hList2"/>
    <dgm:cxn modelId="{37307048-CF00-0949-B876-2A8D2F471A41}" type="presParOf" srcId="{35200384-2491-F34B-8BDB-63869D7A58E5}" destId="{76473359-FF45-A040-B7AC-2A3B2367D0E1}" srcOrd="1" destOrd="0" presId="urn:microsoft.com/office/officeart/2005/8/layout/hList2"/>
    <dgm:cxn modelId="{D54E3B31-2DBE-BF49-8DA7-9B86687B39C5}" type="presParOf" srcId="{35200384-2491-F34B-8BDB-63869D7A58E5}" destId="{7F8693B7-6928-A149-B2B1-9926E324D6C6}" srcOrd="2" destOrd="0" presId="urn:microsoft.com/office/officeart/2005/8/layout/hList2"/>
    <dgm:cxn modelId="{2D6436C6-B7F2-904A-B525-40994C92CD5A}" type="presParOf" srcId="{F18183FB-FADE-8A49-88F9-A07770EF38BC}" destId="{000F82B7-81F6-7145-8D13-F1FBA2B328BA}" srcOrd="1" destOrd="0" presId="urn:microsoft.com/office/officeart/2005/8/layout/hList2"/>
    <dgm:cxn modelId="{4DCA95C1-1C6D-C34C-B766-09129E734D14}" type="presParOf" srcId="{F18183FB-FADE-8A49-88F9-A07770EF38BC}" destId="{27C36D9C-BB5F-1B4C-9743-E7FC14A517C4}" srcOrd="2" destOrd="0" presId="urn:microsoft.com/office/officeart/2005/8/layout/hList2"/>
    <dgm:cxn modelId="{E7840C28-CCB7-434E-944C-2F422E4D2602}" type="presParOf" srcId="{27C36D9C-BB5F-1B4C-9743-E7FC14A517C4}" destId="{037B0F32-914A-CB46-8FFE-1A4C8A88CC60}" srcOrd="0" destOrd="0" presId="urn:microsoft.com/office/officeart/2005/8/layout/hList2"/>
    <dgm:cxn modelId="{86A57999-0514-424E-BE45-B858B5F7B556}" type="presParOf" srcId="{27C36D9C-BB5F-1B4C-9743-E7FC14A517C4}" destId="{302EC254-FB9B-6248-89AC-C1A4E49C04EB}" srcOrd="1" destOrd="0" presId="urn:microsoft.com/office/officeart/2005/8/layout/hList2"/>
    <dgm:cxn modelId="{959683CF-3201-2043-8D3C-765B2F14CA27}" type="presParOf" srcId="{27C36D9C-BB5F-1B4C-9743-E7FC14A517C4}" destId="{38F33EF0-B6F9-2340-8630-0F5B8ACE0AF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93B7-6928-A149-B2B1-9926E324D6C6}">
      <dsp:nvSpPr>
        <dsp:cNvPr id="0" name=""/>
        <dsp:cNvSpPr/>
      </dsp:nvSpPr>
      <dsp:spPr>
        <a:xfrm rot="16200000">
          <a:off x="-1216062" y="2033593"/>
          <a:ext cx="3041513" cy="5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2502" bIns="0" numCol="1" spcCol="1270" anchor="t" anchorCtr="0">
          <a:noAutofit/>
        </a:bodyPr>
        <a:lstStyle/>
        <a:p>
          <a:pPr lvl="0" algn="r" defTabSz="1244600" rtl="0">
            <a:lnSpc>
              <a:spcPct val="90000"/>
            </a:lnSpc>
            <a:spcBef>
              <a:spcPct val="0"/>
            </a:spcBef>
            <a:spcAft>
              <a:spcPct val="35000"/>
            </a:spcAft>
          </a:pPr>
          <a:r>
            <a:rPr lang="en-US" sz="2800" kern="1200" dirty="0" smtClean="0"/>
            <a:t>Not </a:t>
          </a:r>
          <a:r>
            <a:rPr lang="en-US" sz="2800" kern="1200" dirty="0" smtClean="0"/>
            <a:t>Parallel List</a:t>
          </a:r>
          <a:endParaRPr lang="en-US" sz="2800" kern="1200" dirty="0"/>
        </a:p>
      </dsp:txBody>
      <dsp:txXfrm>
        <a:off x="-1216062" y="2033593"/>
        <a:ext cx="3041513" cy="524411"/>
      </dsp:txXfrm>
    </dsp:sp>
    <dsp:sp modelId="{76473359-FF45-A040-B7AC-2A3B2367D0E1}">
      <dsp:nvSpPr>
        <dsp:cNvPr id="0" name=""/>
        <dsp:cNvSpPr/>
      </dsp:nvSpPr>
      <dsp:spPr>
        <a:xfrm>
          <a:off x="566899" y="775042"/>
          <a:ext cx="2612123" cy="3041513"/>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63576" tIns="462502" rIns="163576" bIns="16357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A part time job can develop:</a:t>
          </a:r>
          <a:endParaRPr lang="en-US" sz="1800" kern="1200" dirty="0"/>
        </a:p>
        <a:p>
          <a:pPr marL="342900" lvl="2" indent="-171450" algn="l" defTabSz="800100" rtl="0">
            <a:lnSpc>
              <a:spcPct val="90000"/>
            </a:lnSpc>
            <a:spcBef>
              <a:spcPct val="0"/>
            </a:spcBef>
            <a:spcAft>
              <a:spcPct val="15000"/>
            </a:spcAft>
            <a:buChar char="••"/>
          </a:pPr>
          <a:r>
            <a:rPr lang="en-US" sz="1800" kern="1200" dirty="0" smtClean="0"/>
            <a:t>Your decision-making skills</a:t>
          </a:r>
          <a:endParaRPr lang="en-US" sz="1800" kern="1200" dirty="0"/>
        </a:p>
        <a:p>
          <a:pPr marL="342900" lvl="2" indent="-171450" algn="l" defTabSz="800100" rtl="0">
            <a:lnSpc>
              <a:spcPct val="90000"/>
            </a:lnSpc>
            <a:spcBef>
              <a:spcPct val="0"/>
            </a:spcBef>
            <a:spcAft>
              <a:spcPct val="15000"/>
            </a:spcAft>
            <a:buChar char="••"/>
          </a:pPr>
          <a:r>
            <a:rPr lang="en-US" sz="1800" kern="1200" dirty="0" smtClean="0"/>
            <a:t>A sense of responsibility</a:t>
          </a:r>
          <a:endParaRPr lang="en-US" sz="1800" kern="1200" dirty="0"/>
        </a:p>
        <a:p>
          <a:pPr marL="342900" lvl="2" indent="-171450" algn="l" defTabSz="800100" rtl="0">
            <a:lnSpc>
              <a:spcPct val="90000"/>
            </a:lnSpc>
            <a:spcBef>
              <a:spcPct val="0"/>
            </a:spcBef>
            <a:spcAft>
              <a:spcPct val="15000"/>
            </a:spcAft>
            <a:buChar char="••"/>
          </a:pPr>
          <a:r>
            <a:rPr lang="en-US" sz="1800" kern="1200" dirty="0" smtClean="0"/>
            <a:t>And you feel more self-confident and independent</a:t>
          </a:r>
          <a:endParaRPr lang="en-US" sz="1800" kern="1200" dirty="0"/>
        </a:p>
      </dsp:txBody>
      <dsp:txXfrm>
        <a:off x="566899" y="775042"/>
        <a:ext cx="2612123" cy="3041513"/>
      </dsp:txXfrm>
    </dsp:sp>
    <dsp:sp modelId="{1B742EDB-8A4C-6149-BB53-183EC0C10148}">
      <dsp:nvSpPr>
        <dsp:cNvPr id="0" name=""/>
        <dsp:cNvSpPr/>
      </dsp:nvSpPr>
      <dsp:spPr>
        <a:xfrm>
          <a:off x="42488" y="0"/>
          <a:ext cx="1048822" cy="104882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50000"/>
              <a:hueOff val="0"/>
              <a:satOff val="0"/>
              <a:lumOff val="0"/>
              <a:alphaOff val="0"/>
              <a:tint val="100000"/>
              <a:shade val="100000"/>
              <a:hueMod val="100000"/>
              <a:satMod val="100000"/>
            </a:schemeClr>
          </a:contourClr>
        </a:sp3d>
      </dsp:spPr>
      <dsp:style>
        <a:lnRef idx="0">
          <a:scrgbClr r="0" g="0" b="0"/>
        </a:lnRef>
        <a:fillRef idx="1">
          <a:scrgbClr r="0" g="0" b="0"/>
        </a:fillRef>
        <a:effectRef idx="2">
          <a:scrgbClr r="0" g="0" b="0"/>
        </a:effectRef>
        <a:fontRef idx="minor"/>
      </dsp:style>
    </dsp:sp>
    <dsp:sp modelId="{38F33EF0-B6F9-2340-8630-0F5B8ACE0AF1}">
      <dsp:nvSpPr>
        <dsp:cNvPr id="0" name=""/>
        <dsp:cNvSpPr/>
      </dsp:nvSpPr>
      <dsp:spPr>
        <a:xfrm rot="16200000">
          <a:off x="2595632" y="2033593"/>
          <a:ext cx="3041513" cy="5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2502" bIns="0" numCol="1" spcCol="1270" anchor="t" anchorCtr="0">
          <a:noAutofit/>
        </a:bodyPr>
        <a:lstStyle/>
        <a:p>
          <a:pPr lvl="0" algn="r" defTabSz="1244600" rtl="0">
            <a:lnSpc>
              <a:spcPct val="90000"/>
            </a:lnSpc>
            <a:spcBef>
              <a:spcPct val="0"/>
            </a:spcBef>
            <a:spcAft>
              <a:spcPct val="35000"/>
            </a:spcAft>
          </a:pPr>
          <a:r>
            <a:rPr lang="en-US" sz="2800" kern="1200" dirty="0" smtClean="0"/>
            <a:t>Parallel Headings</a:t>
          </a:r>
          <a:endParaRPr lang="en-US" sz="2800" kern="1200" dirty="0"/>
        </a:p>
      </dsp:txBody>
      <dsp:txXfrm>
        <a:off x="2595632" y="2033593"/>
        <a:ext cx="3041513" cy="524411"/>
      </dsp:txXfrm>
    </dsp:sp>
    <dsp:sp modelId="{302EC254-FB9B-6248-89AC-C1A4E49C04EB}">
      <dsp:nvSpPr>
        <dsp:cNvPr id="0" name=""/>
        <dsp:cNvSpPr/>
      </dsp:nvSpPr>
      <dsp:spPr>
        <a:xfrm>
          <a:off x="4378594" y="775042"/>
          <a:ext cx="2612123" cy="3041513"/>
        </a:xfrm>
        <a:prstGeom prst="rect">
          <a:avLst/>
        </a:prstGeom>
        <a:solidFill>
          <a:srgbClr val="AA8CE4"/>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63576" tIns="462502" rIns="163576" bIns="16357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Make Decisions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Take Responsibility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Establish Self-confidence &amp; Independence</a:t>
          </a:r>
          <a:endParaRPr lang="en-US" sz="1800" kern="1200" dirty="0"/>
        </a:p>
      </dsp:txBody>
      <dsp:txXfrm>
        <a:off x="4378594" y="775042"/>
        <a:ext cx="2612123" cy="3041513"/>
      </dsp:txXfrm>
    </dsp:sp>
    <dsp:sp modelId="{037B0F32-914A-CB46-8FFE-1A4C8A88CC60}">
      <dsp:nvSpPr>
        <dsp:cNvPr id="0" name=""/>
        <dsp:cNvSpPr/>
      </dsp:nvSpPr>
      <dsp:spPr>
        <a:xfrm>
          <a:off x="4160602" y="4"/>
          <a:ext cx="600608" cy="1048822"/>
        </a:xfrm>
        <a:prstGeom prst="rect">
          <a:avLst/>
        </a:prstGeom>
        <a:solidFill>
          <a:schemeClr val="accent2">
            <a:tint val="5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50000"/>
              <a:hueOff val="0"/>
              <a:satOff val="0"/>
              <a:lumOff val="0"/>
              <a:alphaOff val="0"/>
              <a:tint val="100000"/>
              <a:shade val="100000"/>
              <a:hueMod val="100000"/>
              <a:satMod val="100000"/>
            </a:schemeClr>
          </a:contourClr>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25566-0BB2-FE45-B3D5-05CAE4308EA7}" type="datetimeFigureOut">
              <a:rPr lang="en-US" smtClean="0"/>
              <a:pPr/>
              <a:t>2015-05-14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52FF4-F210-5249-BC3E-F2B39CC01AAC}" type="slidenum">
              <a:rPr lang="en-US" smtClean="0"/>
              <a:pPr/>
              <a:t>‹#›</a:t>
            </a:fld>
            <a:endParaRPr lang="en-US"/>
          </a:p>
        </p:txBody>
      </p:sp>
    </p:spTree>
    <p:extLst>
      <p:ext uri="{BB962C8B-B14F-4D97-AF65-F5344CB8AC3E}">
        <p14:creationId xmlns:p14="http://schemas.microsoft.com/office/powerpoint/2010/main" val="4165067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Start by clustering</a:t>
            </a:r>
            <a:r>
              <a:rPr lang="en-US" baseline="0" dirty="0" smtClean="0"/>
              <a:t> information so that you can decide what fits together. Then you can label it and order it.</a:t>
            </a:r>
            <a:endParaRPr lang="en-US" dirty="0"/>
          </a:p>
        </p:txBody>
      </p:sp>
      <p:sp>
        <p:nvSpPr>
          <p:cNvPr id="4" name="Slide Number Placeholder 3"/>
          <p:cNvSpPr>
            <a:spLocks noGrp="1"/>
          </p:cNvSpPr>
          <p:nvPr>
            <p:ph type="sldNum" sz="quarter" idx="10"/>
          </p:nvPr>
        </p:nvSpPr>
        <p:spPr/>
        <p:txBody>
          <a:bodyPr/>
          <a:lstStyle/>
          <a:p>
            <a:fld id="{28252FF4-F210-5249-BC3E-F2B39CC01AAC}"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practice</a:t>
            </a:r>
            <a:r>
              <a:rPr lang="en-US" baseline="0" dirty="0" smtClean="0"/>
              <a:t> now or wait until we take this up in class.</a:t>
            </a:r>
            <a:endParaRPr lang="en-US" dirty="0"/>
          </a:p>
        </p:txBody>
      </p:sp>
      <p:sp>
        <p:nvSpPr>
          <p:cNvPr id="4" name="Slide Number Placeholder 3"/>
          <p:cNvSpPr>
            <a:spLocks noGrp="1"/>
          </p:cNvSpPr>
          <p:nvPr>
            <p:ph type="sldNum" sz="quarter" idx="10"/>
          </p:nvPr>
        </p:nvSpPr>
        <p:spPr/>
        <p:txBody>
          <a:bodyPr/>
          <a:lstStyle/>
          <a:p>
            <a:fld id="{28252FF4-F210-5249-BC3E-F2B39CC01AAC}" type="slidenum">
              <a:rPr lang="en-US" smtClean="0"/>
              <a:pPr/>
              <a:t>16</a:t>
            </a:fld>
            <a:endParaRPr lang="en-US"/>
          </a:p>
        </p:txBody>
      </p:sp>
    </p:spTree>
    <p:extLst>
      <p:ext uri="{BB962C8B-B14F-4D97-AF65-F5344CB8AC3E}">
        <p14:creationId xmlns:p14="http://schemas.microsoft.com/office/powerpoint/2010/main" val="107664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formatting</a:t>
            </a:r>
            <a:endParaRPr lang="en-US" dirty="0"/>
          </a:p>
        </p:txBody>
      </p:sp>
      <p:sp>
        <p:nvSpPr>
          <p:cNvPr id="4" name="Slide Number Placeholder 3"/>
          <p:cNvSpPr>
            <a:spLocks noGrp="1"/>
          </p:cNvSpPr>
          <p:nvPr>
            <p:ph type="sldNum" sz="quarter" idx="10"/>
          </p:nvPr>
        </p:nvSpPr>
        <p:spPr/>
        <p:txBody>
          <a:bodyPr/>
          <a:lstStyle/>
          <a:p>
            <a:fld id="{EDEDFC17-19CB-4749-82BD-1A540DCB4275}" type="slidenum">
              <a:rPr lang="en-US" smtClean="0"/>
              <a:pPr/>
              <a:t>17</a:t>
            </a:fld>
            <a:endParaRPr lang="en-US"/>
          </a:p>
        </p:txBody>
      </p:sp>
    </p:spTree>
    <p:extLst>
      <p:ext uri="{BB962C8B-B14F-4D97-AF65-F5344CB8AC3E}">
        <p14:creationId xmlns:p14="http://schemas.microsoft.com/office/powerpoint/2010/main" val="261834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use </a:t>
            </a:r>
            <a:r>
              <a:rPr lang="en-US" dirty="0" smtClean="0"/>
              <a:t>headings &amp; subheadings</a:t>
            </a:r>
            <a:r>
              <a:rPr lang="en-US" baseline="0" dirty="0" smtClean="0"/>
              <a:t> to lay</a:t>
            </a:r>
            <a:r>
              <a:rPr lang="en-US" dirty="0" smtClean="0"/>
              <a:t> a framework. This allows you to get organized, work on the flow,</a:t>
            </a:r>
            <a:r>
              <a:rPr lang="en-US" baseline="0" dirty="0" smtClean="0"/>
              <a:t> and fit the pieces together appropriately. </a:t>
            </a:r>
            <a:endParaRPr lang="en-US" dirty="0"/>
          </a:p>
        </p:txBody>
      </p:sp>
      <p:sp>
        <p:nvSpPr>
          <p:cNvPr id="4" name="Slide Number Placeholder 3"/>
          <p:cNvSpPr>
            <a:spLocks noGrp="1"/>
          </p:cNvSpPr>
          <p:nvPr>
            <p:ph type="sldNum" sz="quarter" idx="10"/>
          </p:nvPr>
        </p:nvSpPr>
        <p:spPr/>
        <p:txBody>
          <a:bodyPr/>
          <a:lstStyle/>
          <a:p>
            <a:fld id="{28252FF4-F210-5249-BC3E-F2B39CC01AAC}" type="slidenum">
              <a:rPr lang="en-US" smtClean="0"/>
              <a:pPr/>
              <a:t>4</a:t>
            </a:fld>
            <a:endParaRPr lang="en-US"/>
          </a:p>
        </p:txBody>
      </p:sp>
    </p:spTree>
    <p:extLst>
      <p:ext uri="{BB962C8B-B14F-4D97-AF65-F5344CB8AC3E}">
        <p14:creationId xmlns:p14="http://schemas.microsoft.com/office/powerpoint/2010/main" val="289217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Headings are the major</a:t>
            </a:r>
            <a:r>
              <a:rPr lang="en-US" baseline="0" dirty="0" smtClean="0"/>
              <a:t> categories of your report such as “Background” or “Regulatory Framework.” You probably figure these out before you start writing and probably only have a few in the whole report. </a:t>
            </a:r>
            <a:endParaRPr lang="en-US" dirty="0"/>
          </a:p>
        </p:txBody>
      </p:sp>
      <p:sp>
        <p:nvSpPr>
          <p:cNvPr id="4" name="Slide Number Placeholder 3"/>
          <p:cNvSpPr>
            <a:spLocks noGrp="1"/>
          </p:cNvSpPr>
          <p:nvPr>
            <p:ph type="sldNum" sz="quarter" idx="10"/>
          </p:nvPr>
        </p:nvSpPr>
        <p:spPr/>
        <p:txBody>
          <a:bodyPr/>
          <a:lstStyle/>
          <a:p>
            <a:fld id="{28252FF4-F210-5249-BC3E-F2B39CC01AAC}" type="slidenum">
              <a:rPr lang="en-US" smtClean="0"/>
              <a:pPr/>
              <a:t>5</a:t>
            </a:fld>
            <a:endParaRPr lang="en-US"/>
          </a:p>
        </p:txBody>
      </p:sp>
    </p:spTree>
    <p:extLst>
      <p:ext uri="{BB962C8B-B14F-4D97-AF65-F5344CB8AC3E}">
        <p14:creationId xmlns:p14="http://schemas.microsoft.com/office/powerpoint/2010/main" val="81387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Subheadings are just a finer level of detail</a:t>
            </a:r>
            <a:r>
              <a:rPr lang="en-US" baseline="0" dirty="0" smtClean="0"/>
              <a:t> than headings and you may have quite a few of these. They fall underneath a bigger heading.</a:t>
            </a:r>
            <a:endParaRPr lang="en-US" dirty="0"/>
          </a:p>
        </p:txBody>
      </p:sp>
      <p:sp>
        <p:nvSpPr>
          <p:cNvPr id="4" name="Slide Number Placeholder 3"/>
          <p:cNvSpPr>
            <a:spLocks noGrp="1"/>
          </p:cNvSpPr>
          <p:nvPr>
            <p:ph type="sldNum" sz="quarter" idx="10"/>
          </p:nvPr>
        </p:nvSpPr>
        <p:spPr/>
        <p:txBody>
          <a:bodyPr/>
          <a:lstStyle/>
          <a:p>
            <a:fld id="{28252FF4-F210-5249-BC3E-F2B39CC01AAC}" type="slidenum">
              <a:rPr lang="en-US" smtClean="0"/>
              <a:pPr/>
              <a:t>6</a:t>
            </a:fld>
            <a:endParaRPr lang="en-US"/>
          </a:p>
        </p:txBody>
      </p:sp>
    </p:spTree>
    <p:extLst>
      <p:ext uri="{BB962C8B-B14F-4D97-AF65-F5344CB8AC3E}">
        <p14:creationId xmlns:p14="http://schemas.microsoft.com/office/powerpoint/2010/main" val="377501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Subheadings</a:t>
            </a:r>
            <a:r>
              <a:rPr lang="en-US" baseline="0" dirty="0" smtClean="0"/>
              <a:t> start to add content and fill out your argument or discussion.</a:t>
            </a:r>
            <a:endParaRPr lang="en-US" dirty="0"/>
          </a:p>
        </p:txBody>
      </p:sp>
      <p:sp>
        <p:nvSpPr>
          <p:cNvPr id="4" name="Slide Number Placeholder 3"/>
          <p:cNvSpPr>
            <a:spLocks noGrp="1"/>
          </p:cNvSpPr>
          <p:nvPr>
            <p:ph type="sldNum" sz="quarter" idx="10"/>
          </p:nvPr>
        </p:nvSpPr>
        <p:spPr/>
        <p:txBody>
          <a:bodyPr/>
          <a:lstStyle/>
          <a:p>
            <a:fld id="{28252FF4-F210-5249-BC3E-F2B39CC01AA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the framework you are free to fill in the details. You’ve done the hard</a:t>
            </a:r>
            <a:r>
              <a:rPr lang="en-US" baseline="0" dirty="0" smtClean="0"/>
              <a:t> work of determining and organizing the big ideas and the structure. Now you add the content.</a:t>
            </a:r>
            <a:endParaRPr lang="en-US" dirty="0"/>
          </a:p>
        </p:txBody>
      </p:sp>
      <p:sp>
        <p:nvSpPr>
          <p:cNvPr id="4" name="Slide Number Placeholder 3"/>
          <p:cNvSpPr>
            <a:spLocks noGrp="1"/>
          </p:cNvSpPr>
          <p:nvPr>
            <p:ph type="sldNum" sz="quarter" idx="10"/>
          </p:nvPr>
        </p:nvSpPr>
        <p:spPr/>
        <p:txBody>
          <a:bodyPr/>
          <a:lstStyle/>
          <a:p>
            <a:fld id="{28252FF4-F210-5249-BC3E-F2B39CC01AAC}" type="slidenum">
              <a:rPr lang="en-US" smtClean="0"/>
              <a:pPr/>
              <a:t>8</a:t>
            </a:fld>
            <a:endParaRPr lang="en-US"/>
          </a:p>
        </p:txBody>
      </p:sp>
    </p:spTree>
    <p:extLst>
      <p:ext uri="{BB962C8B-B14F-4D97-AF65-F5344CB8AC3E}">
        <p14:creationId xmlns:p14="http://schemas.microsoft.com/office/powerpoint/2010/main" val="56748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Parallel – with</a:t>
            </a:r>
            <a:r>
              <a:rPr lang="en-US" baseline="0" dirty="0" smtClean="0"/>
              <a:t> the same angle, same tone, so that they match each other, even where there is variation like in the </a:t>
            </a:r>
            <a:r>
              <a:rPr lang="en-US" baseline="0" dirty="0" err="1" smtClean="0"/>
              <a:t>colour</a:t>
            </a:r>
            <a:r>
              <a:rPr lang="en-US" baseline="0" dirty="0" smtClean="0"/>
              <a:t> of the fabric in this quilt – the form is the same, it’s the content varies.</a:t>
            </a:r>
          </a:p>
          <a:p>
            <a:r>
              <a:rPr lang="en-US" dirty="0" smtClean="0">
                <a:effectLst/>
              </a:rPr>
              <a:t>For</a:t>
            </a:r>
            <a:r>
              <a:rPr lang="en-US" baseline="0" dirty="0" smtClean="0">
                <a:effectLst/>
              </a:rPr>
              <a:t> instance, i</a:t>
            </a:r>
            <a:r>
              <a:rPr lang="en-US" dirty="0" smtClean="0">
                <a:effectLst/>
              </a:rPr>
              <a:t>f you're not using "The" in front of all </a:t>
            </a:r>
            <a:r>
              <a:rPr lang="en-US" dirty="0" err="1" smtClean="0">
                <a:effectLst/>
              </a:rPr>
              <a:t>headlngs</a:t>
            </a:r>
            <a:r>
              <a:rPr lang="en-US" dirty="0" smtClean="0">
                <a:effectLst/>
              </a:rPr>
              <a:t>, don't use it in front of any.</a:t>
            </a:r>
            <a:endParaRPr lang="en-US" dirty="0"/>
          </a:p>
        </p:txBody>
      </p:sp>
      <p:sp>
        <p:nvSpPr>
          <p:cNvPr id="4" name="Slide Number Placeholder 3"/>
          <p:cNvSpPr>
            <a:spLocks noGrp="1"/>
          </p:cNvSpPr>
          <p:nvPr>
            <p:ph type="sldNum" sz="quarter" idx="10"/>
          </p:nvPr>
        </p:nvSpPr>
        <p:spPr/>
        <p:txBody>
          <a:bodyPr/>
          <a:lstStyle/>
          <a:p>
            <a:fld id="{C03E908E-1801-BF49-94D3-10C6BE4E11F1}"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52FF4-F210-5249-BC3E-F2B39CC01AAC}" type="slidenum">
              <a:rPr lang="en-US" smtClean="0"/>
              <a:pPr/>
              <a:t>11</a:t>
            </a:fld>
            <a:endParaRPr lang="en-US"/>
          </a:p>
        </p:txBody>
      </p:sp>
    </p:spTree>
    <p:extLst>
      <p:ext uri="{BB962C8B-B14F-4D97-AF65-F5344CB8AC3E}">
        <p14:creationId xmlns:p14="http://schemas.microsoft.com/office/powerpoint/2010/main" val="411915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length and form of your headings will vary depending on the audience and the purpose</a:t>
            </a:r>
            <a:r>
              <a:rPr lang="en-US" baseline="0" dirty="0" smtClean="0"/>
              <a:t> but make sure you keep them parallel within each document. Subheadings are often longer than headings.</a:t>
            </a:r>
            <a:endParaRPr lang="en-US" dirty="0"/>
          </a:p>
        </p:txBody>
      </p:sp>
      <p:sp>
        <p:nvSpPr>
          <p:cNvPr id="4" name="Slide Number Placeholder 3"/>
          <p:cNvSpPr>
            <a:spLocks noGrp="1"/>
          </p:cNvSpPr>
          <p:nvPr>
            <p:ph type="sldNum" sz="quarter" idx="10"/>
          </p:nvPr>
        </p:nvSpPr>
        <p:spPr/>
        <p:txBody>
          <a:bodyPr/>
          <a:lstStyle/>
          <a:p>
            <a:fld id="{28252FF4-F210-5249-BC3E-F2B39CC01AAC}" type="slidenum">
              <a:rPr lang="en-US" smtClean="0"/>
              <a:pPr/>
              <a:t>14</a:t>
            </a:fld>
            <a:endParaRPr lang="en-US"/>
          </a:p>
        </p:txBody>
      </p:sp>
    </p:spTree>
    <p:extLst>
      <p:ext uri="{BB962C8B-B14F-4D97-AF65-F5344CB8AC3E}">
        <p14:creationId xmlns:p14="http://schemas.microsoft.com/office/powerpoint/2010/main" val="404158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958CA75-4670-624D-A9A2-F565841AF056}" type="datetimeFigureOut">
              <a:rPr lang="en-US" smtClean="0"/>
              <a:pPr/>
              <a:t>2015-05-14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1AD4F67-7594-A446-AF8D-0984C2F2581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8CA75-4670-624D-A9A2-F565841AF056}" type="datetimeFigureOut">
              <a:rPr lang="en-US" smtClean="0"/>
              <a:pPr/>
              <a:t>2015-05-14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4F67-7594-A446-AF8D-0984C2F258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8CA75-4670-624D-A9A2-F565841AF056}" type="datetimeFigureOut">
              <a:rPr lang="en-US" smtClean="0"/>
              <a:pPr/>
              <a:t>2015-05-14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4F67-7594-A446-AF8D-0984C2F2581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58CA75-4670-624D-A9A2-F565841AF056}" type="datetimeFigureOut">
              <a:rPr lang="en-US" smtClean="0"/>
              <a:pPr/>
              <a:t>2015-05-14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D4F67-7594-A446-AF8D-0984C2F2581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958CA75-4670-624D-A9A2-F565841AF056}" type="datetimeFigureOut">
              <a:rPr lang="en-US" smtClean="0"/>
              <a:pPr/>
              <a:t>2015-05-14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1AD4F67-7594-A446-AF8D-0984C2F2581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58CA75-4670-624D-A9A2-F565841AF056}" type="datetimeFigureOut">
              <a:rPr lang="en-US" smtClean="0"/>
              <a:pPr/>
              <a:t>2015-05-14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D4F67-7594-A446-AF8D-0984C2F2581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58CA75-4670-624D-A9A2-F565841AF056}" type="datetimeFigureOut">
              <a:rPr lang="en-US" smtClean="0"/>
              <a:pPr/>
              <a:t>2015-05-14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AD4F67-7594-A446-AF8D-0984C2F2581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58CA75-4670-624D-A9A2-F565841AF056}" type="datetimeFigureOut">
              <a:rPr lang="en-US" smtClean="0"/>
              <a:pPr/>
              <a:t>2015-05-14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AD4F67-7594-A446-AF8D-0984C2F2581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8CA75-4670-624D-A9A2-F565841AF056}" type="datetimeFigureOut">
              <a:rPr lang="en-US" smtClean="0"/>
              <a:pPr/>
              <a:t>2015-05-14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AD4F67-7594-A446-AF8D-0984C2F2581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58CA75-4670-624D-A9A2-F565841AF056}" type="datetimeFigureOut">
              <a:rPr lang="en-US" smtClean="0"/>
              <a:pPr/>
              <a:t>2015-05-14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D4F67-7594-A446-AF8D-0984C2F2581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58CA75-4670-624D-A9A2-F565841AF056}" type="datetimeFigureOut">
              <a:rPr lang="en-US" smtClean="0"/>
              <a:pPr/>
              <a:t>2015-05-14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D4F67-7594-A446-AF8D-0984C2F2581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958CA75-4670-624D-A9A2-F565841AF056}" type="datetimeFigureOut">
              <a:rPr lang="en-US" smtClean="0"/>
              <a:pPr/>
              <a:t>2015-05-14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1AD4F67-7594-A446-AF8D-0984C2F2581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Headings &amp; Subheadings</a:t>
            </a:r>
            <a:endParaRPr lang="en-US" dirty="0"/>
          </a:p>
        </p:txBody>
      </p:sp>
      <p:sp>
        <p:nvSpPr>
          <p:cNvPr id="3" name="Subtitle 2"/>
          <p:cNvSpPr>
            <a:spLocks noGrp="1"/>
          </p:cNvSpPr>
          <p:nvPr>
            <p:ph type="subTitle" idx="1"/>
          </p:nvPr>
        </p:nvSpPr>
        <p:spPr/>
        <p:txBody>
          <a:bodyPr/>
          <a:lstStyle/>
          <a:p>
            <a:r>
              <a:rPr lang="en-US" dirty="0" smtClean="0"/>
              <a:t>Bowker, COMM 390</a:t>
            </a:r>
            <a:endParaRPr lang="en-US" dirty="0"/>
          </a:p>
        </p:txBody>
      </p:sp>
      <p:pic>
        <p:nvPicPr>
          <p:cNvPr id="4" name="Picture 3"/>
          <p:cNvPicPr>
            <a:picLocks noChangeAspect="1"/>
          </p:cNvPicPr>
          <p:nvPr/>
        </p:nvPicPr>
        <p:blipFill rotWithShape="1">
          <a:blip r:embed="rId2"/>
          <a:srcRect l="11484" t="23893" r="9967" b="18034"/>
          <a:stretch/>
        </p:blipFill>
        <p:spPr>
          <a:xfrm>
            <a:off x="3538272" y="1117034"/>
            <a:ext cx="4538928" cy="20576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Headings</a:t>
            </a:r>
            <a:endParaRPr lang="en-US" dirty="0"/>
          </a:p>
        </p:txBody>
      </p:sp>
      <p:sp>
        <p:nvSpPr>
          <p:cNvPr id="3" name="Content Placeholder 2"/>
          <p:cNvSpPr>
            <a:spLocks noGrp="1"/>
          </p:cNvSpPr>
          <p:nvPr>
            <p:ph sz="quarter" idx="1"/>
          </p:nvPr>
        </p:nvSpPr>
        <p:spPr>
          <a:xfrm>
            <a:off x="457200" y="1310108"/>
            <a:ext cx="5067300" cy="5052835"/>
          </a:xfrm>
        </p:spPr>
        <p:txBody>
          <a:bodyPr>
            <a:normAutofit fontScale="92500"/>
          </a:bodyPr>
          <a:lstStyle/>
          <a:p>
            <a:r>
              <a:rPr lang="en-US" dirty="0" smtClean="0"/>
              <a:t>Headings must be obvious and easy to see.</a:t>
            </a:r>
          </a:p>
          <a:p>
            <a:r>
              <a:rPr lang="en-US" dirty="0" smtClean="0"/>
              <a:t>Are </a:t>
            </a:r>
            <a:r>
              <a:rPr lang="en-US" u="sng" dirty="0" smtClean="0"/>
              <a:t>always</a:t>
            </a:r>
            <a:r>
              <a:rPr lang="en-US" dirty="0" smtClean="0"/>
              <a:t> </a:t>
            </a:r>
            <a:r>
              <a:rPr lang="en-US" dirty="0" smtClean="0"/>
              <a:t>PARALLEL </a:t>
            </a:r>
            <a:r>
              <a:rPr lang="en-US" dirty="0" smtClean="0"/>
              <a:t>to each </a:t>
            </a:r>
            <a:r>
              <a:rPr lang="en-US" dirty="0" smtClean="0"/>
              <a:t>other:</a:t>
            </a:r>
            <a:endParaRPr lang="en-US" dirty="0" smtClean="0"/>
          </a:p>
          <a:p>
            <a:pPr lvl="1"/>
            <a:r>
              <a:rPr lang="en-US" dirty="0" smtClean="0"/>
              <a:t>Noun, verb &amp; adjectives are in the same order each time.</a:t>
            </a:r>
          </a:p>
          <a:p>
            <a:pPr lvl="1"/>
            <a:r>
              <a:rPr lang="en-US" dirty="0" smtClean="0"/>
              <a:t>Similar length</a:t>
            </a:r>
            <a:r>
              <a:rPr lang="en-US" dirty="0" smtClean="0"/>
              <a:t>.</a:t>
            </a:r>
            <a:endParaRPr lang="en-US" dirty="0" smtClean="0"/>
          </a:p>
          <a:p>
            <a:r>
              <a:rPr lang="en-US" dirty="0" smtClean="0"/>
              <a:t>Usually use larger </a:t>
            </a:r>
            <a:r>
              <a:rPr lang="en-US" dirty="0"/>
              <a:t>font than </a:t>
            </a:r>
            <a:r>
              <a:rPr lang="en-US" dirty="0" smtClean="0"/>
              <a:t>subheadings</a:t>
            </a:r>
          </a:p>
          <a:p>
            <a:pPr lvl="1"/>
            <a:r>
              <a:rPr lang="en-US" dirty="0"/>
              <a:t>They descend in order of </a:t>
            </a:r>
            <a:r>
              <a:rPr lang="en-US" dirty="0" smtClean="0"/>
              <a:t>importance</a:t>
            </a:r>
          </a:p>
          <a:p>
            <a:r>
              <a:rPr lang="en-US" dirty="0" smtClean="0"/>
              <a:t>Capitalize the important words</a:t>
            </a:r>
          </a:p>
          <a:p>
            <a:pPr lvl="1"/>
            <a:r>
              <a:rPr lang="en-US" dirty="0" smtClean="0"/>
              <a:t>But not smaller words such as “the” or “and”</a:t>
            </a:r>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5598624" y="1414784"/>
            <a:ext cx="3088176" cy="2063073"/>
          </a:xfrm>
          <a:prstGeom prst="rect">
            <a:avLst/>
          </a:prstGeom>
          <a:ln>
            <a:solidFill>
              <a:srgbClr val="727CA3"/>
            </a:solidFill>
          </a:ln>
        </p:spPr>
      </p:pic>
      <p:pic>
        <p:nvPicPr>
          <p:cNvPr id="5" name="Picture 4"/>
          <p:cNvPicPr>
            <a:picLocks noChangeAspect="1"/>
          </p:cNvPicPr>
          <p:nvPr/>
        </p:nvPicPr>
        <p:blipFill>
          <a:blip r:embed="rId4"/>
          <a:stretch>
            <a:fillRect/>
          </a:stretch>
        </p:blipFill>
        <p:spPr>
          <a:xfrm>
            <a:off x="5598624" y="3916027"/>
            <a:ext cx="3088176" cy="2252727"/>
          </a:xfrm>
          <a:prstGeom prst="rect">
            <a:avLst/>
          </a:prstGeom>
          <a:ln>
            <a:solidFill>
              <a:srgbClr val="727CA3"/>
            </a:solid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Parallel</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26524614"/>
              </p:ext>
            </p:extLst>
          </p:nvPr>
        </p:nvGraphicFramePr>
        <p:xfrm>
          <a:off x="457200" y="2257584"/>
          <a:ext cx="7033207" cy="3899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7200" y="1330339"/>
            <a:ext cx="8229600" cy="492443"/>
          </a:xfrm>
          <a:prstGeom prst="rect">
            <a:avLst/>
          </a:prstGeom>
        </p:spPr>
        <p:txBody>
          <a:bodyPr wrap="square">
            <a:spAutoFit/>
          </a:bodyPr>
          <a:lstStyle/>
          <a:p>
            <a:pPr marL="274320" lvl="0" indent="-274320" defTabSz="914400">
              <a:spcBef>
                <a:spcPts val="600"/>
              </a:spcBef>
              <a:buClr>
                <a:srgbClr val="727CA3"/>
              </a:buClr>
              <a:buSzPct val="76000"/>
              <a:buFont typeface="Wingdings 3"/>
              <a:buChar char=""/>
            </a:pPr>
            <a:r>
              <a:rPr lang="en-US" sz="2600" dirty="0" smtClean="0">
                <a:solidFill>
                  <a:prstClr val="black"/>
                </a:solidFill>
              </a:rPr>
              <a:t>Grammatical construction must be consistent</a:t>
            </a:r>
            <a:endParaRPr lang="en-US" sz="2600" dirty="0">
              <a:solidFill>
                <a:prstClr val="black"/>
              </a:solidFill>
            </a:endParaRPr>
          </a:p>
        </p:txBody>
      </p:sp>
      <p:sp>
        <p:nvSpPr>
          <p:cNvPr id="6" name="Rectangle 5"/>
          <p:cNvSpPr/>
          <p:nvPr/>
        </p:nvSpPr>
        <p:spPr>
          <a:xfrm>
            <a:off x="4632999" y="2257584"/>
            <a:ext cx="585410" cy="1048822"/>
          </a:xfrm>
          <a:prstGeom prst="rect">
            <a:avLst/>
          </a:prstGeom>
          <a:blipFill>
            <a:blip r:embed="rId8">
              <a:extLst>
                <a:ext uri="{28A0092B-C50C-407E-A947-70E740481C1C}">
                  <a14:useLocalDpi xmlns:a14="http://schemas.microsoft.com/office/drawing/2010/main" val="0"/>
                </a:ext>
              </a:extLst>
            </a:blip>
            <a:srcRect/>
            <a:stretch>
              <a:fillRect t="-1000" r="-79160" b="-1000"/>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3453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Case You Forget</a:t>
            </a:r>
            <a:endParaRPr lang="en-US" dirty="0"/>
          </a:p>
        </p:txBody>
      </p:sp>
      <p:sp>
        <p:nvSpPr>
          <p:cNvPr id="3" name="Content Placeholder 2"/>
          <p:cNvSpPr>
            <a:spLocks noGrp="1"/>
          </p:cNvSpPr>
          <p:nvPr>
            <p:ph sz="quarter" idx="1"/>
          </p:nvPr>
        </p:nvSpPr>
        <p:spPr/>
        <p:txBody>
          <a:bodyPr/>
          <a:lstStyle/>
          <a:p>
            <a:r>
              <a:rPr lang="en-US" dirty="0"/>
              <a:t>Capitalize the important words</a:t>
            </a:r>
          </a:p>
          <a:p>
            <a:pPr lvl="1"/>
            <a:r>
              <a:rPr lang="en-US" dirty="0"/>
              <a:t>But not smaller words such as “the” or “and”</a:t>
            </a:r>
          </a:p>
          <a:p>
            <a:endParaRPr lang="en-US" dirty="0"/>
          </a:p>
        </p:txBody>
      </p:sp>
      <p:pic>
        <p:nvPicPr>
          <p:cNvPr id="4" name="Picture 3"/>
          <p:cNvPicPr>
            <a:picLocks noChangeAspect="1"/>
          </p:cNvPicPr>
          <p:nvPr/>
        </p:nvPicPr>
        <p:blipFill>
          <a:blip r:embed="rId2"/>
          <a:stretch>
            <a:fillRect/>
          </a:stretch>
        </p:blipFill>
        <p:spPr>
          <a:xfrm>
            <a:off x="1614469" y="2760133"/>
            <a:ext cx="6483898" cy="2980267"/>
          </a:xfrm>
          <a:prstGeom prst="rect">
            <a:avLst/>
          </a:prstGeom>
        </p:spPr>
      </p:pic>
    </p:spTree>
    <p:extLst>
      <p:ext uri="{BB962C8B-B14F-4D97-AF65-F5344CB8AC3E}">
        <p14:creationId xmlns:p14="http://schemas.microsoft.com/office/powerpoint/2010/main" val="250090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Descriptive</a:t>
            </a:r>
            <a:endParaRPr lang="en-US" dirty="0"/>
          </a:p>
        </p:txBody>
      </p:sp>
      <p:sp>
        <p:nvSpPr>
          <p:cNvPr id="3" name="Content Placeholder 2"/>
          <p:cNvSpPr>
            <a:spLocks noGrp="1"/>
          </p:cNvSpPr>
          <p:nvPr>
            <p:ph sz="quarter" idx="1"/>
          </p:nvPr>
        </p:nvSpPr>
        <p:spPr/>
        <p:txBody>
          <a:bodyPr/>
          <a:lstStyle/>
          <a:p>
            <a:r>
              <a:rPr lang="en-US" dirty="0" smtClean="0"/>
              <a:t>Headings should adequately describe the content </a:t>
            </a:r>
            <a:r>
              <a:rPr lang="en-US" i="1" dirty="0" smtClean="0"/>
              <a:t>and</a:t>
            </a:r>
            <a:r>
              <a:rPr lang="en-US" dirty="0" smtClean="0"/>
              <a:t> identify the purpose of what follows</a:t>
            </a:r>
          </a:p>
          <a:p>
            <a:r>
              <a:rPr lang="en-US" dirty="0" smtClean="0"/>
              <a:t>You must guide your reader and help them know what to expect or find what they are looking for</a:t>
            </a:r>
          </a:p>
          <a:p>
            <a:pPr lvl="1"/>
            <a:r>
              <a:rPr lang="en-US" dirty="0" smtClean="0"/>
              <a:t>“Point #1” doesn’t say anything of value</a:t>
            </a:r>
          </a:p>
          <a:p>
            <a:pPr lvl="1"/>
            <a:r>
              <a:rPr lang="en-US" dirty="0" smtClean="0"/>
              <a:t>“Improved Competitive Advantage” or “New Financing Models” are both useful</a:t>
            </a:r>
            <a:endParaRPr lang="en-US" dirty="0"/>
          </a:p>
        </p:txBody>
      </p:sp>
      <p:pic>
        <p:nvPicPr>
          <p:cNvPr id="4" name="Picture 3"/>
          <p:cNvPicPr>
            <a:picLocks noChangeAspect="1"/>
          </p:cNvPicPr>
          <p:nvPr/>
        </p:nvPicPr>
        <p:blipFill>
          <a:blip r:embed="rId2"/>
          <a:stretch>
            <a:fillRect/>
          </a:stretch>
        </p:blipFill>
        <p:spPr>
          <a:xfrm>
            <a:off x="2709333" y="4306176"/>
            <a:ext cx="5283201" cy="2399423"/>
          </a:xfrm>
          <a:prstGeom prst="rect">
            <a:avLst/>
          </a:prstGeom>
        </p:spPr>
      </p:pic>
    </p:spTree>
    <p:extLst>
      <p:ext uri="{BB962C8B-B14F-4D97-AF65-F5344CB8AC3E}">
        <p14:creationId xmlns:p14="http://schemas.microsoft.com/office/powerpoint/2010/main" val="403699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Detailed is Usually Better</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Target Market</a:t>
            </a:r>
          </a:p>
          <a:p>
            <a:r>
              <a:rPr lang="en-US" b="1" dirty="0" smtClean="0"/>
              <a:t>Pricing Strategy</a:t>
            </a:r>
          </a:p>
          <a:p>
            <a:r>
              <a:rPr lang="en-US" b="1" dirty="0" smtClean="0"/>
              <a:t>Sales Channels</a:t>
            </a:r>
            <a:endParaRPr lang="en-US" dirty="0" smtClean="0"/>
          </a:p>
          <a:p>
            <a:pPr>
              <a:buNone/>
            </a:pPr>
            <a:r>
              <a:rPr lang="en-US" dirty="0" smtClean="0"/>
              <a:t>OR</a:t>
            </a:r>
          </a:p>
          <a:p>
            <a:r>
              <a:rPr lang="en-US" b="1" dirty="0" smtClean="0"/>
              <a:t>Identifying Your Target Market</a:t>
            </a:r>
          </a:p>
          <a:p>
            <a:r>
              <a:rPr lang="en-US" b="1" dirty="0" smtClean="0"/>
              <a:t>Building a Tiered Pricing Structure</a:t>
            </a:r>
          </a:p>
          <a:p>
            <a:r>
              <a:rPr lang="en-US" b="1" dirty="0" smtClean="0"/>
              <a:t>Using Multiple Sales Channels</a:t>
            </a:r>
          </a:p>
          <a:p>
            <a:endParaRPr lang="en-US" dirty="0" smtClean="0"/>
          </a:p>
          <a:p>
            <a:r>
              <a:rPr lang="en-US" dirty="0" smtClean="0"/>
              <a:t>Make sure you choose one or the other, don’t mix</a:t>
            </a:r>
          </a:p>
          <a:p>
            <a:r>
              <a:rPr lang="en-US" dirty="0" smtClean="0"/>
              <a:t>Use verbs wherever possible – they provide more meaning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Descriptive Headings</a:t>
            </a:r>
            <a:endParaRPr lang="en-US" dirty="0"/>
          </a:p>
        </p:txBody>
      </p:sp>
      <p:sp>
        <p:nvSpPr>
          <p:cNvPr id="3" name="Content Placeholder 2"/>
          <p:cNvSpPr>
            <a:spLocks noGrp="1"/>
          </p:cNvSpPr>
          <p:nvPr>
            <p:ph sz="quarter" idx="1"/>
          </p:nvPr>
        </p:nvSpPr>
        <p:spPr/>
        <p:txBody>
          <a:bodyPr/>
          <a:lstStyle/>
          <a:p>
            <a:r>
              <a:rPr lang="en-US" dirty="0" smtClean="0"/>
              <a:t>Strong International Presence in the Market</a:t>
            </a:r>
          </a:p>
          <a:p>
            <a:r>
              <a:rPr lang="en-US" dirty="0" smtClean="0"/>
              <a:t>Decision Making Criteria Based on Industry Best Practices</a:t>
            </a:r>
          </a:p>
          <a:p>
            <a:r>
              <a:rPr lang="en-US" dirty="0" smtClean="0"/>
              <a:t>Significant Savings Through Reorganization of Data</a:t>
            </a:r>
          </a:p>
          <a:p>
            <a:r>
              <a:rPr lang="en-US" dirty="0"/>
              <a:t>Understanding the Customer Experience</a:t>
            </a:r>
          </a:p>
          <a:p>
            <a:r>
              <a:rPr lang="en-US" dirty="0" smtClean="0"/>
              <a:t>Connecting to the Customer is Key to Good Service</a:t>
            </a:r>
          </a:p>
          <a:p>
            <a:r>
              <a:rPr lang="en-US" dirty="0" smtClean="0"/>
              <a:t>New Plants Provide Better Access to Markets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9072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 – to be done in class</a:t>
            </a:r>
            <a:endParaRPr lang="en-US" dirty="0"/>
          </a:p>
        </p:txBody>
      </p:sp>
      <p:sp>
        <p:nvSpPr>
          <p:cNvPr id="3" name="Content Placeholder 2"/>
          <p:cNvSpPr>
            <a:spLocks noGrp="1"/>
          </p:cNvSpPr>
          <p:nvPr>
            <p:ph sz="quarter" idx="1"/>
          </p:nvPr>
        </p:nvSpPr>
        <p:spPr>
          <a:xfrm>
            <a:off x="457200" y="1219200"/>
            <a:ext cx="8229600" cy="5131142"/>
          </a:xfrm>
          <a:solidFill>
            <a:schemeClr val="accent4"/>
          </a:solidFill>
        </p:spPr>
        <p:txBody>
          <a:bodyPr>
            <a:normAutofit lnSpcReduction="10000"/>
          </a:bodyPr>
          <a:lstStyle/>
          <a:p>
            <a:pPr>
              <a:buNone/>
            </a:pPr>
            <a:r>
              <a:rPr lang="en-US" dirty="0" smtClean="0"/>
              <a:t>Prepare descriptive headings and subheadings for an assignment you might be given at work.  You’re not likely to receive much more direction than is provided below, you can make up the necessary details. Choose </a:t>
            </a:r>
            <a:r>
              <a:rPr lang="en-US" u="sng" dirty="0" smtClean="0"/>
              <a:t>one</a:t>
            </a:r>
            <a:r>
              <a:rPr lang="en-US" dirty="0" smtClean="0"/>
              <a:t> of the following and complete it in class:</a:t>
            </a:r>
          </a:p>
          <a:p>
            <a:pPr marL="514350" indent="-514350">
              <a:buFont typeface="+mj-lt"/>
              <a:buAutoNum type="arabicPeriod"/>
            </a:pPr>
            <a:r>
              <a:rPr lang="en-US" dirty="0" smtClean="0"/>
              <a:t>Research and compare software programs for a business application of your choosing (E.g. efficiency, accounting, design)  OR</a:t>
            </a:r>
          </a:p>
          <a:p>
            <a:pPr marL="514350" indent="-514350">
              <a:buFont typeface="+mj-lt"/>
              <a:buAutoNum type="arabicPeriod"/>
            </a:pPr>
            <a:r>
              <a:rPr lang="en-US" dirty="0" smtClean="0"/>
              <a:t>For a bus or shipping company, figure out why scheduling in Manitoba is consistently problematic and offer a solution.  OR</a:t>
            </a:r>
          </a:p>
          <a:p>
            <a:pPr marL="514350" indent="-514350">
              <a:buFont typeface="+mj-lt"/>
              <a:buAutoNum type="arabicPeriod"/>
            </a:pPr>
            <a:r>
              <a:rPr lang="en-US" dirty="0" smtClean="0"/>
              <a:t>Identify additional staffing needs if we add another location.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990600"/>
          </a:xfrm>
        </p:spPr>
        <p:txBody>
          <a:bodyPr/>
          <a:lstStyle/>
          <a:p>
            <a:pPr algn="ctr"/>
            <a:r>
              <a:rPr lang="en-US" dirty="0" smtClean="0"/>
              <a:t>End</a:t>
            </a:r>
            <a:endParaRPr lang="en-US" dirty="0"/>
          </a:p>
        </p:txBody>
      </p:sp>
    </p:spTree>
    <p:extLst>
      <p:ext uri="{BB962C8B-B14F-4D97-AF65-F5344CB8AC3E}">
        <p14:creationId xmlns:p14="http://schemas.microsoft.com/office/powerpoint/2010/main" val="9237413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73" y="152400"/>
            <a:ext cx="8532242" cy="990600"/>
          </a:xfrm>
          <a:solidFill>
            <a:srgbClr val="6089C2"/>
          </a:solidFill>
        </p:spPr>
        <p:txBody>
          <a:bodyPr>
            <a:normAutofit/>
          </a:bodyPr>
          <a:lstStyle/>
          <a:p>
            <a:r>
              <a:rPr lang="en-US" dirty="0" smtClean="0">
                <a:solidFill>
                  <a:schemeClr val="tx1"/>
                </a:solidFill>
              </a:rPr>
              <a:t>Key Concepts - Headings &amp; Subheadings</a:t>
            </a:r>
            <a:endParaRPr lang="en-US" dirty="0">
              <a:solidFill>
                <a:schemeClr val="tx1"/>
              </a:solidFill>
            </a:endParaRPr>
          </a:p>
        </p:txBody>
      </p:sp>
      <p:grpSp>
        <p:nvGrpSpPr>
          <p:cNvPr id="32" name="Group 31"/>
          <p:cNvGrpSpPr/>
          <p:nvPr/>
        </p:nvGrpSpPr>
        <p:grpSpPr>
          <a:xfrm>
            <a:off x="457200" y="1917571"/>
            <a:ext cx="4206620" cy="1619811"/>
            <a:chOff x="3955795" y="4516490"/>
            <a:chExt cx="4465426" cy="1758914"/>
          </a:xfrm>
        </p:grpSpPr>
        <p:grpSp>
          <p:nvGrpSpPr>
            <p:cNvPr id="4" name="Group 3"/>
            <p:cNvGrpSpPr/>
            <p:nvPr/>
          </p:nvGrpSpPr>
          <p:grpSpPr>
            <a:xfrm>
              <a:off x="6075793" y="4903371"/>
              <a:ext cx="2345428" cy="1253589"/>
              <a:chOff x="3981163" y="4789609"/>
              <a:chExt cx="2345428" cy="1253589"/>
            </a:xfrm>
          </p:grpSpPr>
          <p:sp>
            <p:nvSpPr>
              <p:cNvPr id="5" name="Oval 4"/>
              <p:cNvSpPr/>
              <p:nvPr/>
            </p:nvSpPr>
            <p:spPr>
              <a:xfrm>
                <a:off x="4463262" y="5014973"/>
                <a:ext cx="469086" cy="281705"/>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932348" y="5296678"/>
                <a:ext cx="469086" cy="281705"/>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208948" y="5387881"/>
                <a:ext cx="366807" cy="145312"/>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598699" y="5178833"/>
                <a:ext cx="469086" cy="281705"/>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060965" y="5037981"/>
                <a:ext cx="340469" cy="140852"/>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c 9"/>
              <p:cNvSpPr/>
              <p:nvPr/>
            </p:nvSpPr>
            <p:spPr>
              <a:xfrm>
                <a:off x="3981163" y="4789609"/>
                <a:ext cx="2345428" cy="1253589"/>
              </a:xfrm>
              <a:prstGeom prst="arc">
                <a:avLst>
                  <a:gd name="adj1" fmla="val 10716694"/>
                  <a:gd name="adj2" fmla="val 166223"/>
                </a:avLst>
              </a:prstGeom>
              <a:no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3955795" y="5501643"/>
              <a:ext cx="2063894" cy="773761"/>
              <a:chOff x="2825598" y="5151743"/>
              <a:chExt cx="2063894" cy="773761"/>
            </a:xfrm>
          </p:grpSpPr>
          <p:sp>
            <p:nvSpPr>
              <p:cNvPr id="12" name="Oval 11"/>
              <p:cNvSpPr/>
              <p:nvPr/>
            </p:nvSpPr>
            <p:spPr>
              <a:xfrm>
                <a:off x="3249828" y="5290846"/>
                <a:ext cx="412779" cy="173879"/>
              </a:xfrm>
              <a:prstGeom prst="ellipse">
                <a:avLst/>
              </a:prstGeom>
              <a:solidFill>
                <a:srgbClr val="99F6FF"/>
              </a:solidFill>
              <a:ln>
                <a:solidFill>
                  <a:srgbClr val="35A6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662607" y="5464725"/>
                <a:ext cx="412779" cy="173879"/>
              </a:xfrm>
              <a:prstGeom prst="ellipse">
                <a:avLst/>
              </a:prstGeom>
              <a:solidFill>
                <a:srgbClr val="99F6FF"/>
              </a:solidFill>
              <a:ln>
                <a:solidFill>
                  <a:srgbClr val="35A6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026041" y="5521019"/>
                <a:ext cx="322777" cy="89692"/>
              </a:xfrm>
              <a:prstGeom prst="ellipse">
                <a:avLst/>
              </a:prstGeom>
              <a:solidFill>
                <a:srgbClr val="99F6FF"/>
              </a:solidFill>
              <a:ln>
                <a:solidFill>
                  <a:srgbClr val="35A6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248972" y="5391986"/>
                <a:ext cx="412779" cy="173879"/>
              </a:xfrm>
              <a:prstGeom prst="ellipse">
                <a:avLst/>
              </a:prstGeom>
              <a:solidFill>
                <a:srgbClr val="99F6FF"/>
              </a:solidFill>
              <a:ln>
                <a:solidFill>
                  <a:srgbClr val="35A6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775786" y="5305047"/>
                <a:ext cx="299601" cy="86939"/>
              </a:xfrm>
              <a:prstGeom prst="ellipse">
                <a:avLst/>
              </a:prstGeom>
              <a:solidFill>
                <a:srgbClr val="99F6FF"/>
              </a:solidFill>
              <a:ln>
                <a:solidFill>
                  <a:srgbClr val="35A6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c 16"/>
              <p:cNvSpPr/>
              <p:nvPr/>
            </p:nvSpPr>
            <p:spPr>
              <a:xfrm>
                <a:off x="2825598" y="5151743"/>
                <a:ext cx="2063894" cy="773761"/>
              </a:xfrm>
              <a:prstGeom prst="arc">
                <a:avLst>
                  <a:gd name="adj1" fmla="val 10716694"/>
                  <a:gd name="adj2" fmla="val 166223"/>
                </a:avLst>
              </a:prstGeom>
              <a:noFill/>
              <a:ln>
                <a:solidFill>
                  <a:srgbClr val="35A6B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4201126" y="4516490"/>
              <a:ext cx="2063894" cy="773761"/>
              <a:chOff x="6133165" y="3529912"/>
              <a:chExt cx="2063894" cy="773761"/>
            </a:xfrm>
          </p:grpSpPr>
          <p:sp>
            <p:nvSpPr>
              <p:cNvPr id="19" name="Oval 18"/>
              <p:cNvSpPr/>
              <p:nvPr/>
            </p:nvSpPr>
            <p:spPr>
              <a:xfrm>
                <a:off x="6557395" y="3669015"/>
                <a:ext cx="412779" cy="173879"/>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970174" y="3842894"/>
                <a:ext cx="412779" cy="173879"/>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333608" y="3899188"/>
                <a:ext cx="322777" cy="89692"/>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556539" y="3770155"/>
                <a:ext cx="412779" cy="173879"/>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7083353" y="3683216"/>
                <a:ext cx="299601" cy="86939"/>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rc 23"/>
              <p:cNvSpPr/>
              <p:nvPr/>
            </p:nvSpPr>
            <p:spPr>
              <a:xfrm>
                <a:off x="6133165" y="3529912"/>
                <a:ext cx="2063894" cy="773761"/>
              </a:xfrm>
              <a:prstGeom prst="arc">
                <a:avLst>
                  <a:gd name="adj1" fmla="val 10716694"/>
                  <a:gd name="adj2" fmla="val 166223"/>
                </a:avLst>
              </a:prstGeom>
              <a:noFill/>
              <a:ln>
                <a:solidFill>
                  <a:srgbClr val="B38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25" name="TextBox 24"/>
          <p:cNvSpPr txBox="1"/>
          <p:nvPr/>
        </p:nvSpPr>
        <p:spPr>
          <a:xfrm>
            <a:off x="1265592" y="1379070"/>
            <a:ext cx="2526691" cy="369332"/>
          </a:xfrm>
          <a:prstGeom prst="rect">
            <a:avLst/>
          </a:prstGeom>
          <a:noFill/>
        </p:spPr>
        <p:txBody>
          <a:bodyPr wrap="none" rtlCol="0">
            <a:spAutoFit/>
          </a:bodyPr>
          <a:lstStyle/>
          <a:p>
            <a:r>
              <a:rPr lang="en-US" b="1" dirty="0" smtClean="0"/>
              <a:t>1.  Group Information</a:t>
            </a:r>
            <a:endParaRPr lang="en-US" b="1" dirty="0"/>
          </a:p>
        </p:txBody>
      </p:sp>
      <p:grpSp>
        <p:nvGrpSpPr>
          <p:cNvPr id="26" name="Group 25"/>
          <p:cNvGrpSpPr/>
          <p:nvPr/>
        </p:nvGrpSpPr>
        <p:grpSpPr>
          <a:xfrm>
            <a:off x="178030" y="4236553"/>
            <a:ext cx="4981762" cy="2095565"/>
            <a:chOff x="2281985" y="3693612"/>
            <a:chExt cx="4981762" cy="2095565"/>
          </a:xfrm>
        </p:grpSpPr>
        <p:pic>
          <p:nvPicPr>
            <p:cNvPr id="27" name="Content Placeholder 3" descr="framework"/>
            <p:cNvPicPr>
              <a:picLocks noChangeAspect="1"/>
            </p:cNvPicPr>
            <p:nvPr/>
          </p:nvPicPr>
          <p:blipFill rotWithShape="1">
            <a:blip r:embed="rId2"/>
            <a:srcRect t="11142" b="4443"/>
            <a:stretch/>
          </p:blipFill>
          <p:spPr>
            <a:xfrm>
              <a:off x="2281985" y="3693612"/>
              <a:ext cx="4222651" cy="2095565"/>
            </a:xfrm>
            <a:prstGeom prst="rect">
              <a:avLst/>
            </a:prstGeom>
          </p:spPr>
        </p:pic>
        <p:sp>
          <p:nvSpPr>
            <p:cNvPr id="28" name="Line Callout 1 27"/>
            <p:cNvSpPr/>
            <p:nvPr/>
          </p:nvSpPr>
          <p:spPr>
            <a:xfrm>
              <a:off x="5591964" y="3693612"/>
              <a:ext cx="1518222" cy="306584"/>
            </a:xfrm>
            <a:prstGeom prst="borderCallout1">
              <a:avLst>
                <a:gd name="adj1" fmla="val 52084"/>
                <a:gd name="adj2" fmla="val -641"/>
                <a:gd name="adj3" fmla="val 160119"/>
                <a:gd name="adj4" fmla="val -84487"/>
              </a:avLst>
            </a:prstGeom>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headings</a:t>
              </a:r>
              <a:endParaRPr lang="en-US" dirty="0"/>
            </a:p>
          </p:txBody>
        </p:sp>
        <p:sp>
          <p:nvSpPr>
            <p:cNvPr id="29" name="Line Callout 1 28"/>
            <p:cNvSpPr/>
            <p:nvPr/>
          </p:nvSpPr>
          <p:spPr>
            <a:xfrm>
              <a:off x="5745525" y="4634372"/>
              <a:ext cx="1518222" cy="306584"/>
            </a:xfrm>
            <a:prstGeom prst="borderCallout1">
              <a:avLst>
                <a:gd name="adj1" fmla="val 52084"/>
                <a:gd name="adj2" fmla="val -641"/>
                <a:gd name="adj3" fmla="val 112500"/>
                <a:gd name="adj4" fmla="val -38333"/>
              </a:avLst>
            </a:prstGeom>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subheadings</a:t>
              </a:r>
              <a:endParaRPr lang="en-US" dirty="0"/>
            </a:p>
          </p:txBody>
        </p:sp>
      </p:grpSp>
      <p:pic>
        <p:nvPicPr>
          <p:cNvPr id="31" name="Picture 30" descr="arches det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116" y="2879580"/>
            <a:ext cx="2694171" cy="1865963"/>
          </a:xfrm>
          <a:prstGeom prst="rect">
            <a:avLst/>
          </a:prstGeom>
          <a:ln w="12700" cmpd="sng">
            <a:solidFill>
              <a:schemeClr val="bg1">
                <a:lumMod val="50000"/>
              </a:schemeClr>
            </a:solidFill>
          </a:ln>
        </p:spPr>
      </p:pic>
      <p:sp>
        <p:nvSpPr>
          <p:cNvPr id="33" name="TextBox 32"/>
          <p:cNvSpPr txBox="1"/>
          <p:nvPr/>
        </p:nvSpPr>
        <p:spPr>
          <a:xfrm>
            <a:off x="5962709" y="2307399"/>
            <a:ext cx="2205689" cy="369332"/>
          </a:xfrm>
          <a:prstGeom prst="rect">
            <a:avLst/>
          </a:prstGeom>
          <a:noFill/>
        </p:spPr>
        <p:txBody>
          <a:bodyPr wrap="none" rtlCol="0">
            <a:spAutoFit/>
          </a:bodyPr>
          <a:lstStyle/>
          <a:p>
            <a:r>
              <a:rPr lang="en-US" b="1" dirty="0" smtClean="0"/>
              <a:t>3.  Fill in the Detail</a:t>
            </a:r>
            <a:endParaRPr lang="en-US" b="1" dirty="0"/>
          </a:p>
        </p:txBody>
      </p:sp>
      <p:sp>
        <p:nvSpPr>
          <p:cNvPr id="34" name="TextBox 33"/>
          <p:cNvSpPr txBox="1"/>
          <p:nvPr/>
        </p:nvSpPr>
        <p:spPr>
          <a:xfrm>
            <a:off x="950096" y="3818622"/>
            <a:ext cx="2560053" cy="369332"/>
          </a:xfrm>
          <a:prstGeom prst="rect">
            <a:avLst/>
          </a:prstGeom>
          <a:noFill/>
        </p:spPr>
        <p:txBody>
          <a:bodyPr wrap="none" rtlCol="0">
            <a:spAutoFit/>
          </a:bodyPr>
          <a:lstStyle/>
          <a:p>
            <a:r>
              <a:rPr lang="en-US" b="1" dirty="0"/>
              <a:t>2</a:t>
            </a:r>
            <a:r>
              <a:rPr lang="en-US" b="1" dirty="0" smtClean="0"/>
              <a:t>.  Build the Structure</a:t>
            </a:r>
            <a:endParaRPr lang="en-US" b="1" dirty="0"/>
          </a:p>
        </p:txBody>
      </p:sp>
    </p:spTree>
    <p:extLst>
      <p:ext uri="{BB962C8B-B14F-4D97-AF65-F5344CB8AC3E}">
        <p14:creationId xmlns:p14="http://schemas.microsoft.com/office/powerpoint/2010/main" val="256900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07047"/>
            <a:ext cx="3944752" cy="4173635"/>
          </a:xfrm>
        </p:spPr>
        <p:txBody>
          <a:bodyPr>
            <a:normAutofit/>
          </a:bodyPr>
          <a:lstStyle/>
          <a:p>
            <a:r>
              <a:rPr lang="en-US" dirty="0" smtClean="0"/>
              <a:t>Group </a:t>
            </a:r>
            <a:r>
              <a:rPr lang="en-US" dirty="0"/>
              <a:t>related ideas </a:t>
            </a:r>
            <a:endParaRPr lang="en-US" dirty="0" smtClean="0"/>
          </a:p>
          <a:p>
            <a:r>
              <a:rPr lang="en-US" dirty="0" smtClean="0"/>
              <a:t>Then prioritize those ideas</a:t>
            </a:r>
          </a:p>
          <a:p>
            <a:r>
              <a:rPr lang="en-US" dirty="0" smtClean="0"/>
              <a:t>Sequence </a:t>
            </a:r>
            <a:r>
              <a:rPr lang="en-US" dirty="0"/>
              <a:t>the groups logically </a:t>
            </a:r>
            <a:r>
              <a:rPr lang="en-US" dirty="0" smtClean="0"/>
              <a:t>so it is easy for the </a:t>
            </a:r>
            <a:r>
              <a:rPr lang="en-US" dirty="0" smtClean="0"/>
              <a:t>reader </a:t>
            </a:r>
            <a:r>
              <a:rPr lang="en-US" dirty="0" smtClean="0"/>
              <a:t>to follow</a:t>
            </a:r>
            <a:endParaRPr lang="en-US" dirty="0"/>
          </a:p>
        </p:txBody>
      </p:sp>
      <p:sp>
        <p:nvSpPr>
          <p:cNvPr id="2" name="Title 1"/>
          <p:cNvSpPr>
            <a:spLocks noGrp="1"/>
          </p:cNvSpPr>
          <p:nvPr>
            <p:ph type="title"/>
          </p:nvPr>
        </p:nvSpPr>
        <p:spPr/>
        <p:txBody>
          <a:bodyPr/>
          <a:lstStyle/>
          <a:p>
            <a:r>
              <a:rPr lang="en-US" dirty="0" smtClean="0"/>
              <a:t>Group Information</a:t>
            </a:r>
            <a:endParaRPr lang="en-US" dirty="0"/>
          </a:p>
        </p:txBody>
      </p:sp>
      <p:grpSp>
        <p:nvGrpSpPr>
          <p:cNvPr id="11" name="Group 10"/>
          <p:cNvGrpSpPr/>
          <p:nvPr/>
        </p:nvGrpSpPr>
        <p:grpSpPr>
          <a:xfrm>
            <a:off x="3643283" y="5000467"/>
            <a:ext cx="2992648" cy="1299334"/>
            <a:chOff x="4948818" y="2365079"/>
            <a:chExt cx="2992648" cy="1299334"/>
          </a:xfrm>
        </p:grpSpPr>
        <p:sp>
          <p:nvSpPr>
            <p:cNvPr id="4" name="Oval 3"/>
            <p:cNvSpPr/>
            <p:nvPr/>
          </p:nvSpPr>
          <p:spPr>
            <a:xfrm>
              <a:off x="5563952" y="2598667"/>
              <a:ext cx="598530" cy="291985"/>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162482" y="2890652"/>
              <a:ext cx="598530" cy="291985"/>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239460" y="2985183"/>
              <a:ext cx="468027" cy="150615"/>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012712" y="2768506"/>
              <a:ext cx="598530" cy="291985"/>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326591" y="2622514"/>
              <a:ext cx="434421" cy="145992"/>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c 8"/>
            <p:cNvSpPr/>
            <p:nvPr/>
          </p:nvSpPr>
          <p:spPr>
            <a:xfrm>
              <a:off x="4948818" y="2365079"/>
              <a:ext cx="2992648" cy="1299334"/>
            </a:xfrm>
            <a:prstGeom prst="arc">
              <a:avLst>
                <a:gd name="adj1" fmla="val 10716694"/>
                <a:gd name="adj2" fmla="val 166223"/>
              </a:avLst>
            </a:prstGeom>
            <a:noFill/>
            <a:ln>
              <a:solidFill>
                <a:srgbClr val="9298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4966630" y="2032335"/>
            <a:ext cx="2992648" cy="1299334"/>
            <a:chOff x="4321596" y="5455426"/>
            <a:chExt cx="2992648" cy="1299334"/>
          </a:xfrm>
        </p:grpSpPr>
        <p:grpSp>
          <p:nvGrpSpPr>
            <p:cNvPr id="34" name="Group 33"/>
            <p:cNvGrpSpPr/>
            <p:nvPr/>
          </p:nvGrpSpPr>
          <p:grpSpPr>
            <a:xfrm>
              <a:off x="4777484" y="5805971"/>
              <a:ext cx="2371782" cy="583970"/>
              <a:chOff x="797173" y="4327786"/>
              <a:chExt cx="2371782" cy="583970"/>
            </a:xfrm>
          </p:grpSpPr>
          <p:sp>
            <p:nvSpPr>
              <p:cNvPr id="13" name="Oval 12"/>
              <p:cNvSpPr/>
              <p:nvPr/>
            </p:nvSpPr>
            <p:spPr>
              <a:xfrm>
                <a:off x="1121665" y="4327786"/>
                <a:ext cx="598530" cy="291985"/>
              </a:xfrm>
              <a:prstGeom prst="ellipse">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720195" y="4619771"/>
                <a:ext cx="598530" cy="291985"/>
              </a:xfrm>
              <a:prstGeom prst="ellipse">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97173" y="4714302"/>
                <a:ext cx="468027" cy="150615"/>
              </a:xfrm>
              <a:prstGeom prst="ellipse">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570425" y="4497625"/>
                <a:ext cx="598530" cy="291985"/>
              </a:xfrm>
              <a:prstGeom prst="ellipse">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884304" y="4351633"/>
                <a:ext cx="434421" cy="145992"/>
              </a:xfrm>
              <a:prstGeom prst="ellipse">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Arc 17"/>
            <p:cNvSpPr/>
            <p:nvPr/>
          </p:nvSpPr>
          <p:spPr>
            <a:xfrm>
              <a:off x="4321596" y="5455426"/>
              <a:ext cx="2992648" cy="1299334"/>
            </a:xfrm>
            <a:prstGeom prst="arc">
              <a:avLst>
                <a:gd name="adj1" fmla="val 10716694"/>
                <a:gd name="adj2" fmla="val 166223"/>
              </a:avLst>
            </a:prstGeom>
            <a:noFill/>
            <a:ln>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6635931" y="3331669"/>
            <a:ext cx="2345428" cy="1253589"/>
            <a:chOff x="3981163" y="4789609"/>
            <a:chExt cx="2345428" cy="1253589"/>
          </a:xfrm>
        </p:grpSpPr>
        <p:sp>
          <p:nvSpPr>
            <p:cNvPr id="20" name="Oval 19"/>
            <p:cNvSpPr/>
            <p:nvPr/>
          </p:nvSpPr>
          <p:spPr>
            <a:xfrm>
              <a:off x="4463262" y="5014973"/>
              <a:ext cx="469086" cy="281705"/>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932348" y="5296678"/>
              <a:ext cx="469086" cy="281705"/>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208948" y="5387881"/>
              <a:ext cx="366807" cy="145312"/>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598699" y="5178833"/>
              <a:ext cx="469086" cy="281705"/>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060965" y="5037981"/>
              <a:ext cx="340469" cy="140852"/>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rc 24"/>
            <p:cNvSpPr/>
            <p:nvPr/>
          </p:nvSpPr>
          <p:spPr>
            <a:xfrm>
              <a:off x="3981163" y="4789609"/>
              <a:ext cx="2345428" cy="1253589"/>
            </a:xfrm>
            <a:prstGeom prst="arc">
              <a:avLst>
                <a:gd name="adj1" fmla="val 10716694"/>
                <a:gd name="adj2" fmla="val 166223"/>
              </a:avLst>
            </a:prstGeom>
            <a:no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6535904" y="4573681"/>
            <a:ext cx="2063894" cy="773761"/>
            <a:chOff x="6133165" y="3529912"/>
            <a:chExt cx="2063894" cy="773761"/>
          </a:xfrm>
        </p:grpSpPr>
        <p:sp>
          <p:nvSpPr>
            <p:cNvPr id="27" name="Oval 26"/>
            <p:cNvSpPr/>
            <p:nvPr/>
          </p:nvSpPr>
          <p:spPr>
            <a:xfrm>
              <a:off x="6557395" y="3669015"/>
              <a:ext cx="412779" cy="173879"/>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970174" y="3842894"/>
              <a:ext cx="412779" cy="173879"/>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333608" y="3899188"/>
              <a:ext cx="322777" cy="89692"/>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556539" y="3770155"/>
              <a:ext cx="412779" cy="173879"/>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083353" y="3683216"/>
              <a:ext cx="299601" cy="86939"/>
            </a:xfrm>
            <a:prstGeom prst="ellipse">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Arc 31"/>
            <p:cNvSpPr/>
            <p:nvPr/>
          </p:nvSpPr>
          <p:spPr>
            <a:xfrm>
              <a:off x="6133165" y="3529912"/>
              <a:ext cx="2063894" cy="773761"/>
            </a:xfrm>
            <a:prstGeom prst="arc">
              <a:avLst>
                <a:gd name="adj1" fmla="val 10716694"/>
                <a:gd name="adj2" fmla="val 166223"/>
              </a:avLst>
            </a:prstGeom>
            <a:noFill/>
            <a:ln>
              <a:solidFill>
                <a:srgbClr val="B38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4213564" y="3672864"/>
            <a:ext cx="2063894" cy="773761"/>
            <a:chOff x="2825598" y="5151743"/>
            <a:chExt cx="2063894" cy="773761"/>
          </a:xfrm>
        </p:grpSpPr>
        <p:sp>
          <p:nvSpPr>
            <p:cNvPr id="37" name="Oval 36"/>
            <p:cNvSpPr/>
            <p:nvPr/>
          </p:nvSpPr>
          <p:spPr>
            <a:xfrm>
              <a:off x="3249828" y="5290846"/>
              <a:ext cx="412779" cy="173879"/>
            </a:xfrm>
            <a:prstGeom prst="ellipse">
              <a:avLst/>
            </a:prstGeom>
            <a:solidFill>
              <a:srgbClr val="99F6FF"/>
            </a:solidFill>
            <a:ln>
              <a:solidFill>
                <a:srgbClr val="35A6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662607" y="5464725"/>
              <a:ext cx="412779" cy="173879"/>
            </a:xfrm>
            <a:prstGeom prst="ellipse">
              <a:avLst/>
            </a:prstGeom>
            <a:solidFill>
              <a:srgbClr val="99F6FF"/>
            </a:solidFill>
            <a:ln>
              <a:solidFill>
                <a:srgbClr val="35A6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026041" y="5521019"/>
              <a:ext cx="322777" cy="89692"/>
            </a:xfrm>
            <a:prstGeom prst="ellipse">
              <a:avLst/>
            </a:prstGeom>
            <a:solidFill>
              <a:srgbClr val="99F6FF"/>
            </a:solidFill>
            <a:ln>
              <a:solidFill>
                <a:srgbClr val="35A6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248972" y="5391986"/>
              <a:ext cx="412779" cy="173879"/>
            </a:xfrm>
            <a:prstGeom prst="ellipse">
              <a:avLst/>
            </a:prstGeom>
            <a:solidFill>
              <a:srgbClr val="99F6FF"/>
            </a:solidFill>
            <a:ln>
              <a:solidFill>
                <a:srgbClr val="35A6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3775786" y="5305047"/>
              <a:ext cx="299601" cy="86939"/>
            </a:xfrm>
            <a:prstGeom prst="ellipse">
              <a:avLst/>
            </a:prstGeom>
            <a:solidFill>
              <a:srgbClr val="99F6FF"/>
            </a:solidFill>
            <a:ln>
              <a:solidFill>
                <a:srgbClr val="35A6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Arc 41"/>
            <p:cNvSpPr/>
            <p:nvPr/>
          </p:nvSpPr>
          <p:spPr>
            <a:xfrm>
              <a:off x="2825598" y="5151743"/>
              <a:ext cx="2063894" cy="773761"/>
            </a:xfrm>
            <a:prstGeom prst="arc">
              <a:avLst>
                <a:gd name="adj1" fmla="val 10716694"/>
                <a:gd name="adj2" fmla="val 166223"/>
              </a:avLst>
            </a:prstGeom>
            <a:noFill/>
            <a:ln>
              <a:solidFill>
                <a:srgbClr val="35A6B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Headings Are </a:t>
            </a:r>
            <a:r>
              <a:rPr lang="en-US" dirty="0"/>
              <a:t>Y</a:t>
            </a:r>
            <a:r>
              <a:rPr lang="en-US" dirty="0" smtClean="0"/>
              <a:t>our Framework</a:t>
            </a:r>
            <a:endParaRPr lang="en-US" dirty="0"/>
          </a:p>
        </p:txBody>
      </p:sp>
      <p:sp>
        <p:nvSpPr>
          <p:cNvPr id="10" name="Content Placeholder 2"/>
          <p:cNvSpPr txBox="1">
            <a:spLocks/>
          </p:cNvSpPr>
          <p:nvPr/>
        </p:nvSpPr>
        <p:spPr>
          <a:xfrm>
            <a:off x="457200" y="1219200"/>
            <a:ext cx="8229600"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Headings provide </a:t>
            </a:r>
            <a:r>
              <a:rPr kumimoji="0" lang="en-US" sz="2600" b="0" i="0" u="none" strike="noStrike" kern="1200" cap="none" spc="0" normalizeH="0" noProof="0" dirty="0" smtClean="0">
                <a:ln>
                  <a:noFill/>
                </a:ln>
                <a:solidFill>
                  <a:schemeClr val="tx1"/>
                </a:solidFill>
                <a:effectLst/>
                <a:uLnTx/>
                <a:uFillTx/>
                <a:latin typeface="+mn-lt"/>
                <a:ea typeface="+mn-ea"/>
                <a:cs typeface="+mn-cs"/>
              </a:rPr>
              <a:t>the structure you will use to fill in the details and make your work complete.</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en-US" sz="2600" baseline="0" dirty="0" smtClean="0"/>
              <a:t>To aid your reader, headings identify the form of your report and its key ideas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Content Placeholder 12" descr="house framework2.jpg"/>
          <p:cNvPicPr>
            <a:picLocks noGrp="1" noChangeAspect="1"/>
          </p:cNvPicPr>
          <p:nvPr>
            <p:ph sz="quarter" idx="1"/>
          </p:nvPr>
        </p:nvPicPr>
        <p:blipFill>
          <a:blip r:embed="rId3">
            <a:extLst>
              <a:ext uri="{28A0092B-C50C-407E-A947-70E740481C1C}">
                <a14:useLocalDpi xmlns:a14="http://schemas.microsoft.com/office/drawing/2010/main" val="0"/>
              </a:ext>
            </a:extLst>
          </a:blip>
          <a:srcRect l="4340" r="4340"/>
          <a:stretch>
            <a:fillRect/>
          </a:stretch>
        </p:blipFill>
        <p:spPr>
          <a:xfrm>
            <a:off x="1851042" y="3241035"/>
            <a:ext cx="4859875" cy="29159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Headings Keep You Organized</a:t>
            </a:r>
            <a:endParaRPr lang="en-US" dirty="0"/>
          </a:p>
        </p:txBody>
      </p:sp>
      <p:sp>
        <p:nvSpPr>
          <p:cNvPr id="3" name="Content Placeholder 2"/>
          <p:cNvSpPr>
            <a:spLocks noGrp="1"/>
          </p:cNvSpPr>
          <p:nvPr>
            <p:ph sz="quarter" idx="1"/>
          </p:nvPr>
        </p:nvSpPr>
        <p:spPr>
          <a:xfrm>
            <a:off x="457200" y="1219200"/>
            <a:ext cx="8229600" cy="3762025"/>
          </a:xfrm>
        </p:spPr>
        <p:txBody>
          <a:bodyPr/>
          <a:lstStyle/>
          <a:p>
            <a:r>
              <a:rPr lang="en-US" dirty="0" smtClean="0"/>
              <a:t>Help you stay organized as you write</a:t>
            </a:r>
          </a:p>
          <a:p>
            <a:pPr lvl="1"/>
            <a:r>
              <a:rPr lang="en-US" dirty="0" smtClean="0"/>
              <a:t>Which makes it easier for you to build your argument logically.</a:t>
            </a:r>
          </a:p>
          <a:p>
            <a:pPr lvl="1"/>
            <a:r>
              <a:rPr lang="en-US" dirty="0" smtClean="0"/>
              <a:t>And your reader to follow you through to the end.</a:t>
            </a:r>
          </a:p>
          <a:p>
            <a:r>
              <a:rPr lang="en-US" dirty="0"/>
              <a:t>S</a:t>
            </a:r>
            <a:r>
              <a:rPr lang="en-US" dirty="0" smtClean="0"/>
              <a:t>tructure the content and guide the reader</a:t>
            </a:r>
          </a:p>
          <a:p>
            <a:r>
              <a:rPr lang="en-US" dirty="0" smtClean="0"/>
              <a:t>Break information into manageable chunks</a:t>
            </a:r>
          </a:p>
          <a:p>
            <a:r>
              <a:rPr lang="en-US" dirty="0" smtClean="0"/>
              <a:t>Are ordered logically</a:t>
            </a:r>
          </a:p>
          <a:p>
            <a:r>
              <a:rPr lang="en-US" dirty="0" smtClean="0"/>
              <a:t>Help the reader see how you have built your argument</a:t>
            </a:r>
          </a:p>
          <a:p>
            <a:pPr lvl="1"/>
            <a:r>
              <a:rPr lang="en-US" dirty="0" smtClean="0"/>
              <a:t>E.g. comparison, phases</a:t>
            </a:r>
          </a:p>
          <a:p>
            <a:endParaRPr lang="en-US" dirty="0" smtClean="0"/>
          </a:p>
          <a:p>
            <a:endParaRPr lang="en-US" dirty="0"/>
          </a:p>
        </p:txBody>
      </p:sp>
      <p:grpSp>
        <p:nvGrpSpPr>
          <p:cNvPr id="4" name="Group 3"/>
          <p:cNvGrpSpPr/>
          <p:nvPr/>
        </p:nvGrpSpPr>
        <p:grpSpPr>
          <a:xfrm>
            <a:off x="5412890" y="4597352"/>
            <a:ext cx="2749093" cy="1547697"/>
            <a:chOff x="974574" y="4485948"/>
            <a:chExt cx="3014809" cy="1697291"/>
          </a:xfrm>
        </p:grpSpPr>
        <p:sp>
          <p:nvSpPr>
            <p:cNvPr id="5" name="Rectangle 4"/>
            <p:cNvSpPr/>
            <p:nvPr/>
          </p:nvSpPr>
          <p:spPr>
            <a:xfrm>
              <a:off x="974574" y="4485948"/>
              <a:ext cx="3014809" cy="495277"/>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Heading</a:t>
              </a:r>
              <a:endParaRPr lang="en-US" sz="2000" dirty="0"/>
            </a:p>
          </p:txBody>
        </p:sp>
        <p:sp>
          <p:nvSpPr>
            <p:cNvPr id="6" name="Rectangle 5"/>
            <p:cNvSpPr/>
            <p:nvPr/>
          </p:nvSpPr>
          <p:spPr>
            <a:xfrm>
              <a:off x="974574" y="5252775"/>
              <a:ext cx="2236794" cy="367464"/>
            </a:xfrm>
            <a:prstGeom prst="rect">
              <a:avLst/>
            </a:prstGeom>
            <a:solidFill>
              <a:srgbClr val="FF91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Subheading 1</a:t>
              </a:r>
              <a:endParaRPr lang="en-US" sz="1600" dirty="0"/>
            </a:p>
          </p:txBody>
        </p:sp>
        <p:sp>
          <p:nvSpPr>
            <p:cNvPr id="7" name="Rectangle 6"/>
            <p:cNvSpPr/>
            <p:nvPr/>
          </p:nvSpPr>
          <p:spPr>
            <a:xfrm>
              <a:off x="974574" y="5815775"/>
              <a:ext cx="2236794" cy="367464"/>
            </a:xfrm>
            <a:prstGeom prst="rect">
              <a:avLst/>
            </a:prstGeom>
            <a:solidFill>
              <a:srgbClr val="FF91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smtClean="0"/>
                <a:t>Subheadins</a:t>
              </a:r>
              <a:r>
                <a:rPr lang="en-US" sz="1600" i="1" dirty="0" smtClean="0"/>
                <a:t> 2</a:t>
              </a:r>
              <a:endParaRPr lang="en-US" sz="1600" i="1" dirty="0"/>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40933" y="3928610"/>
            <a:ext cx="5702938" cy="2845840"/>
            <a:chOff x="2281985" y="3693612"/>
            <a:chExt cx="4981762" cy="2095565"/>
          </a:xfrm>
        </p:grpSpPr>
        <p:pic>
          <p:nvPicPr>
            <p:cNvPr id="22" name="Content Placeholder 3" descr="framework"/>
            <p:cNvPicPr>
              <a:picLocks noChangeAspect="1"/>
            </p:cNvPicPr>
            <p:nvPr/>
          </p:nvPicPr>
          <p:blipFill rotWithShape="1">
            <a:blip r:embed="rId3"/>
            <a:srcRect t="11142" b="4443"/>
            <a:stretch/>
          </p:blipFill>
          <p:spPr>
            <a:xfrm>
              <a:off x="2281985" y="3693612"/>
              <a:ext cx="4222651" cy="2095565"/>
            </a:xfrm>
            <a:prstGeom prst="rect">
              <a:avLst/>
            </a:prstGeom>
          </p:spPr>
        </p:pic>
        <p:sp>
          <p:nvSpPr>
            <p:cNvPr id="11" name="Line Callout 1 10"/>
            <p:cNvSpPr/>
            <p:nvPr/>
          </p:nvSpPr>
          <p:spPr>
            <a:xfrm>
              <a:off x="5591964" y="3693612"/>
              <a:ext cx="1518222" cy="306584"/>
            </a:xfrm>
            <a:prstGeom prst="borderCallout1">
              <a:avLst>
                <a:gd name="adj1" fmla="val 52084"/>
                <a:gd name="adj2" fmla="val -641"/>
                <a:gd name="adj3" fmla="val 160119"/>
                <a:gd name="adj4" fmla="val -84487"/>
              </a:avLst>
            </a:prstGeom>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headings</a:t>
              </a:r>
              <a:endParaRPr lang="en-US" dirty="0"/>
            </a:p>
          </p:txBody>
        </p:sp>
        <p:sp>
          <p:nvSpPr>
            <p:cNvPr id="23" name="Line Callout 1 22"/>
            <p:cNvSpPr/>
            <p:nvPr/>
          </p:nvSpPr>
          <p:spPr>
            <a:xfrm>
              <a:off x="5745525" y="4634372"/>
              <a:ext cx="1518222" cy="306584"/>
            </a:xfrm>
            <a:prstGeom prst="borderCallout1">
              <a:avLst>
                <a:gd name="adj1" fmla="val 52084"/>
                <a:gd name="adj2" fmla="val -641"/>
                <a:gd name="adj3" fmla="val 112500"/>
                <a:gd name="adj4" fmla="val -38333"/>
              </a:avLst>
            </a:prstGeom>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subheadings</a:t>
              </a:r>
              <a:endParaRPr lang="en-US" dirty="0"/>
            </a:p>
          </p:txBody>
        </p:sp>
      </p:grpSp>
      <p:sp>
        <p:nvSpPr>
          <p:cNvPr id="2" name="Title 1"/>
          <p:cNvSpPr>
            <a:spLocks noGrp="1"/>
          </p:cNvSpPr>
          <p:nvPr>
            <p:ph type="title"/>
          </p:nvPr>
        </p:nvSpPr>
        <p:spPr/>
        <p:txBody>
          <a:bodyPr/>
          <a:lstStyle/>
          <a:p>
            <a:r>
              <a:rPr lang="en-US" dirty="0" smtClean="0"/>
              <a:t>Subheadings Add Detail</a:t>
            </a:r>
            <a:endParaRPr lang="en-US" dirty="0"/>
          </a:p>
        </p:txBody>
      </p:sp>
      <p:sp>
        <p:nvSpPr>
          <p:cNvPr id="3" name="Content Placeholder 2"/>
          <p:cNvSpPr>
            <a:spLocks noGrp="1"/>
          </p:cNvSpPr>
          <p:nvPr>
            <p:ph sz="quarter" idx="1"/>
          </p:nvPr>
        </p:nvSpPr>
        <p:spPr>
          <a:xfrm>
            <a:off x="457200" y="1462055"/>
            <a:ext cx="8229600" cy="4012988"/>
          </a:xfrm>
        </p:spPr>
        <p:txBody>
          <a:bodyPr/>
          <a:lstStyle/>
          <a:p>
            <a:r>
              <a:rPr lang="en-US" dirty="0" smtClean="0"/>
              <a:t>Subheadings further refine the big ideas you identify in your headings. </a:t>
            </a:r>
          </a:p>
          <a:p>
            <a:r>
              <a:rPr lang="en-US" dirty="0" smtClean="0"/>
              <a:t>It’s as if you break your headings into smaller pieces. </a:t>
            </a:r>
          </a:p>
          <a:p>
            <a:r>
              <a:rPr lang="en-US" dirty="0" smtClean="0"/>
              <a:t>Are often, but not always, longer than headings</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Subheadings Add Definition</a:t>
            </a:r>
            <a:endParaRPr lang="en-US" dirty="0"/>
          </a:p>
        </p:txBody>
      </p:sp>
      <p:sp>
        <p:nvSpPr>
          <p:cNvPr id="3" name="Content Placeholder 2"/>
          <p:cNvSpPr>
            <a:spLocks noGrp="1"/>
          </p:cNvSpPr>
          <p:nvPr>
            <p:ph sz="quarter" idx="1"/>
          </p:nvPr>
        </p:nvSpPr>
        <p:spPr>
          <a:xfrm>
            <a:off x="457200" y="1219200"/>
            <a:ext cx="8229600" cy="5411738"/>
          </a:xfrm>
        </p:spPr>
        <p:txBody>
          <a:bodyPr>
            <a:normAutofit fontScale="77500" lnSpcReduction="20000"/>
          </a:bodyPr>
          <a:lstStyle/>
          <a:p>
            <a:r>
              <a:rPr lang="en-US" dirty="0"/>
              <a:t>E</a:t>
            </a:r>
            <a:r>
              <a:rPr lang="en-US" dirty="0" smtClean="0"/>
              <a:t>xample, subheadings are indented in grey:</a:t>
            </a:r>
          </a:p>
          <a:p>
            <a:r>
              <a:rPr lang="en-US" dirty="0" smtClean="0"/>
              <a:t>Background</a:t>
            </a:r>
          </a:p>
          <a:p>
            <a:pPr lvl="1"/>
            <a:r>
              <a:rPr lang="en-US" dirty="0" smtClean="0"/>
              <a:t>Project Problem</a:t>
            </a:r>
          </a:p>
          <a:p>
            <a:pPr lvl="1"/>
            <a:r>
              <a:rPr lang="en-US" dirty="0" smtClean="0"/>
              <a:t>Industry Overview</a:t>
            </a:r>
          </a:p>
          <a:p>
            <a:pPr lvl="1"/>
            <a:r>
              <a:rPr lang="en-US" dirty="0" smtClean="0"/>
              <a:t>Competitor Analysis</a:t>
            </a:r>
          </a:p>
          <a:p>
            <a:r>
              <a:rPr lang="en-US" dirty="0" smtClean="0"/>
              <a:t>Project Analysis</a:t>
            </a:r>
          </a:p>
          <a:p>
            <a:pPr lvl="1"/>
            <a:r>
              <a:rPr lang="en-US" dirty="0" smtClean="0"/>
              <a:t>Required Resources</a:t>
            </a:r>
          </a:p>
          <a:p>
            <a:pPr lvl="1"/>
            <a:r>
              <a:rPr lang="en-US" dirty="0" smtClean="0"/>
              <a:t>Constraints</a:t>
            </a:r>
          </a:p>
          <a:p>
            <a:pPr lvl="1"/>
            <a:r>
              <a:rPr lang="en-US" dirty="0" smtClean="0"/>
              <a:t>Competitive Advantage</a:t>
            </a:r>
          </a:p>
          <a:p>
            <a:r>
              <a:rPr lang="en-US" dirty="0" smtClean="0"/>
              <a:t>Strategic Direction</a:t>
            </a:r>
          </a:p>
          <a:p>
            <a:pPr lvl="1"/>
            <a:r>
              <a:rPr lang="en-US" dirty="0" smtClean="0"/>
              <a:t>Marketing </a:t>
            </a:r>
          </a:p>
          <a:p>
            <a:pPr lvl="1"/>
            <a:r>
              <a:rPr lang="en-US" dirty="0" smtClean="0"/>
              <a:t>Operations </a:t>
            </a:r>
          </a:p>
          <a:p>
            <a:pPr lvl="1"/>
            <a:r>
              <a:rPr lang="en-US" dirty="0" smtClean="0"/>
              <a:t>HR</a:t>
            </a:r>
          </a:p>
          <a:p>
            <a:r>
              <a:rPr lang="en-US" dirty="0" smtClean="0"/>
              <a:t>Recommendation</a:t>
            </a:r>
          </a:p>
          <a:p>
            <a:pPr lvl="1"/>
            <a:r>
              <a:rPr lang="en-US" dirty="0" smtClean="0"/>
              <a:t>Financial Projections</a:t>
            </a:r>
          </a:p>
          <a:p>
            <a:pPr lvl="1"/>
            <a:r>
              <a:rPr lang="en-US" dirty="0" smtClean="0"/>
              <a:t>Growth</a:t>
            </a:r>
          </a:p>
          <a:p>
            <a:pPr lvl="1"/>
            <a:r>
              <a:rPr lang="en-US" dirty="0" smtClean="0"/>
              <a:t>Differentiation</a:t>
            </a:r>
          </a:p>
        </p:txBody>
      </p:sp>
      <p:pic>
        <p:nvPicPr>
          <p:cNvPr id="5" name="Picture 4" descr="framework with detai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111" y="2194645"/>
            <a:ext cx="4297924" cy="3219294"/>
          </a:xfrm>
          <a:prstGeom prst="rect">
            <a:avLst/>
          </a:prstGeom>
          <a:ln>
            <a:solidFill>
              <a:schemeClr val="bg1">
                <a:lumMod val="50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a:t>
            </a:r>
            <a:endParaRPr lang="en-US" dirty="0"/>
          </a:p>
        </p:txBody>
      </p:sp>
      <p:sp>
        <p:nvSpPr>
          <p:cNvPr id="3" name="Content Placeholder 2"/>
          <p:cNvSpPr>
            <a:spLocks noGrp="1"/>
          </p:cNvSpPr>
          <p:nvPr>
            <p:ph sz="quarter" idx="1"/>
          </p:nvPr>
        </p:nvSpPr>
        <p:spPr/>
        <p:txBody>
          <a:bodyPr/>
          <a:lstStyle/>
          <a:p>
            <a:r>
              <a:rPr lang="en-US" dirty="0" smtClean="0"/>
              <a:t>Text fills in the detail, and</a:t>
            </a:r>
          </a:p>
          <a:p>
            <a:r>
              <a:rPr lang="en-US" dirty="0"/>
              <a:t>M</a:t>
            </a:r>
            <a:r>
              <a:rPr lang="en-US" dirty="0" smtClean="0"/>
              <a:t>akes your work meaningful and complete.</a:t>
            </a:r>
            <a:endParaRPr lang="en-US" dirty="0"/>
          </a:p>
        </p:txBody>
      </p:sp>
      <p:pic>
        <p:nvPicPr>
          <p:cNvPr id="5" name="Picture 4" descr="arches det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900" y="2355482"/>
            <a:ext cx="5488765" cy="3801478"/>
          </a:xfrm>
          <a:prstGeom prst="rect">
            <a:avLst/>
          </a:prstGeom>
          <a:ln w="12700" cmpd="sng">
            <a:solidFill>
              <a:schemeClr val="bg1">
                <a:lumMod val="50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4538133"/>
            <a:ext cx="8229600" cy="1477328"/>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smtClean="0"/>
              <a:t>Formatting Options</a:t>
            </a:r>
            <a:endParaRPr lang="en-US" dirty="0"/>
          </a:p>
        </p:txBody>
      </p:sp>
      <p:sp>
        <p:nvSpPr>
          <p:cNvPr id="3" name="Content Placeholder 2"/>
          <p:cNvSpPr>
            <a:spLocks noGrp="1"/>
          </p:cNvSpPr>
          <p:nvPr>
            <p:ph sz="quarter" idx="1"/>
          </p:nvPr>
        </p:nvSpPr>
        <p:spPr/>
        <p:txBody>
          <a:bodyPr/>
          <a:lstStyle/>
          <a:p>
            <a:r>
              <a:rPr lang="en-US" dirty="0" smtClean="0"/>
              <a:t>Headings and subheadings must stand out from the rest of the text. Use:</a:t>
            </a:r>
          </a:p>
          <a:p>
            <a:pPr lvl="1"/>
            <a:r>
              <a:rPr lang="en-US" dirty="0" smtClean="0"/>
              <a:t>Larger or </a:t>
            </a:r>
            <a:r>
              <a:rPr lang="en-US" dirty="0" err="1" smtClean="0"/>
              <a:t>coloured</a:t>
            </a:r>
            <a:r>
              <a:rPr lang="en-US" dirty="0" smtClean="0"/>
              <a:t> font</a:t>
            </a:r>
          </a:p>
          <a:p>
            <a:pPr lvl="1"/>
            <a:r>
              <a:rPr lang="en-US" dirty="0" smtClean="0"/>
              <a:t>Bold</a:t>
            </a:r>
          </a:p>
          <a:p>
            <a:pPr lvl="1"/>
            <a:r>
              <a:rPr lang="en-US" dirty="0" smtClean="0"/>
              <a:t>Italics</a:t>
            </a:r>
          </a:p>
          <a:p>
            <a:pPr lvl="1"/>
            <a:r>
              <a:rPr lang="en-US" dirty="0" smtClean="0"/>
              <a:t>Boxes and shading</a:t>
            </a:r>
          </a:p>
          <a:p>
            <a:pPr lvl="1"/>
            <a:r>
              <a:rPr lang="en-US" dirty="0" smtClean="0"/>
              <a:t>Underline (currently not in fashion)</a:t>
            </a:r>
            <a:endParaRPr lang="en-US" dirty="0"/>
          </a:p>
        </p:txBody>
      </p:sp>
      <p:sp>
        <p:nvSpPr>
          <p:cNvPr id="4" name="TextBox 3"/>
          <p:cNvSpPr txBox="1"/>
          <p:nvPr/>
        </p:nvSpPr>
        <p:spPr>
          <a:xfrm>
            <a:off x="817881" y="4822799"/>
            <a:ext cx="7259319" cy="523220"/>
          </a:xfrm>
          <a:prstGeom prst="rect">
            <a:avLst/>
          </a:prstGeom>
          <a:solidFill>
            <a:srgbClr val="396CE1"/>
          </a:solidFill>
          <a:ln>
            <a:solidFill>
              <a:schemeClr val="bg1"/>
            </a:solidFill>
          </a:ln>
        </p:spPr>
        <p:txBody>
          <a:bodyPr wrap="square" rtlCol="0">
            <a:spAutoFit/>
          </a:bodyPr>
          <a:lstStyle/>
          <a:p>
            <a:r>
              <a:rPr lang="en-US" sz="2800" b="1" dirty="0" smtClean="0">
                <a:solidFill>
                  <a:schemeClr val="bg1"/>
                </a:solidFill>
              </a:rPr>
              <a:t>Shading and </a:t>
            </a:r>
            <a:r>
              <a:rPr lang="en-US" sz="2800" b="1" dirty="0" err="1" smtClean="0">
                <a:solidFill>
                  <a:schemeClr val="bg1"/>
                </a:solidFill>
              </a:rPr>
              <a:t>Coloured</a:t>
            </a:r>
            <a:r>
              <a:rPr lang="en-US" sz="2800" b="1" dirty="0" smtClean="0">
                <a:solidFill>
                  <a:schemeClr val="bg1"/>
                </a:solidFill>
              </a:rPr>
              <a:t> Fonts</a:t>
            </a:r>
            <a:endParaRPr lang="en-US" sz="2800" b="1" dirty="0">
              <a:solidFill>
                <a:schemeClr val="bg1"/>
              </a:solidFill>
            </a:endParaRPr>
          </a:p>
        </p:txBody>
      </p:sp>
      <p:sp>
        <p:nvSpPr>
          <p:cNvPr id="5" name="TextBox 4"/>
          <p:cNvSpPr txBox="1"/>
          <p:nvPr/>
        </p:nvSpPr>
        <p:spPr>
          <a:xfrm>
            <a:off x="817881" y="5420267"/>
            <a:ext cx="7259319" cy="400110"/>
          </a:xfrm>
          <a:prstGeom prst="rect">
            <a:avLst/>
          </a:prstGeom>
          <a:noFill/>
        </p:spPr>
        <p:txBody>
          <a:bodyPr wrap="square" rtlCol="0">
            <a:spAutoFit/>
          </a:bodyPr>
          <a:lstStyle/>
          <a:p>
            <a:r>
              <a:rPr lang="en-US" sz="2000" dirty="0" smtClean="0"/>
              <a:t>Help distinguish Headings &amp; Subheadings from text…</a:t>
            </a:r>
            <a:endParaRPr lang="en-US" sz="2000" dirty="0"/>
          </a:p>
        </p:txBody>
      </p:sp>
    </p:spTree>
    <p:extLst>
      <p:ext uri="{BB962C8B-B14F-4D97-AF65-F5344CB8AC3E}">
        <p14:creationId xmlns:p14="http://schemas.microsoft.com/office/powerpoint/2010/main" val="95826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4596</TotalTime>
  <Words>974</Words>
  <Application>Microsoft Macintosh PowerPoint</Application>
  <PresentationFormat>On-screen Show (4:3)</PresentationFormat>
  <Paragraphs>144</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Origin</vt:lpstr>
      <vt:lpstr>Headings &amp; Subheadings</vt:lpstr>
      <vt:lpstr>Key Concepts - Headings &amp; Subheadings</vt:lpstr>
      <vt:lpstr>Group Information</vt:lpstr>
      <vt:lpstr>Headings Are Your Framework</vt:lpstr>
      <vt:lpstr>Headings Keep You Organized</vt:lpstr>
      <vt:lpstr>Subheadings Add Detail</vt:lpstr>
      <vt:lpstr>Subheadings Add Definition</vt:lpstr>
      <vt:lpstr>Text</vt:lpstr>
      <vt:lpstr>Formatting Options</vt:lpstr>
      <vt:lpstr>Formatting Headings</vt:lpstr>
      <vt:lpstr>Stay Parallel</vt:lpstr>
      <vt:lpstr>And in Case You Forget</vt:lpstr>
      <vt:lpstr>Be Descriptive</vt:lpstr>
      <vt:lpstr>Detailed is Usually Better</vt:lpstr>
      <vt:lpstr>Examples of Descriptive Headings</vt:lpstr>
      <vt:lpstr>Practice Question – to be done in class</vt:lpstr>
      <vt:lpstr>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Headings &amp; Subheadings</dc:title>
  <dc:creator>Elizabeth Bowker</dc:creator>
  <cp:lastModifiedBy>Elizabeth Bowker</cp:lastModifiedBy>
  <cp:revision>91</cp:revision>
  <cp:lastPrinted>2013-10-28T18:50:29Z</cp:lastPrinted>
  <dcterms:created xsi:type="dcterms:W3CDTF">2013-08-25T01:03:09Z</dcterms:created>
  <dcterms:modified xsi:type="dcterms:W3CDTF">2015-05-14T16:27:31Z</dcterms:modified>
</cp:coreProperties>
</file>