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78" r:id="rId7"/>
    <p:sldId id="260" r:id="rId8"/>
    <p:sldId id="289" r:id="rId9"/>
    <p:sldId id="261" r:id="rId10"/>
    <p:sldId id="262" r:id="rId11"/>
    <p:sldId id="277" r:id="rId12"/>
    <p:sldId id="263" r:id="rId13"/>
    <p:sldId id="285" r:id="rId14"/>
    <p:sldId id="29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9DA3"/>
    <a:srgbClr val="3F6798"/>
    <a:srgbClr val="375BCD"/>
    <a:srgbClr val="446E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3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128B0-BED8-3F4F-9363-9CEAFEA7A1AC}" type="datetimeFigureOut">
              <a:rPr lang="en-US" smtClean="0"/>
              <a:t>15-09-15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1DF60-B183-9345-9D9F-F92B11A82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33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</a:t>
            </a:r>
            <a:r>
              <a:rPr lang="en-US" dirty="0" err="1" smtClean="0"/>
              <a:t>www.inc.com</a:t>
            </a:r>
            <a:r>
              <a:rPr lang="en-US" dirty="0" smtClean="0"/>
              <a:t>/encyclopedia/</a:t>
            </a:r>
            <a:r>
              <a:rPr lang="en-US" dirty="0" err="1" smtClean="0"/>
              <a:t>assumptions.html</a:t>
            </a:r>
            <a:endParaRPr lang="en-CA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1DF60-B183-9345-9D9F-F92B11A82A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8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CA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2DCAA54-1532-964E-81B5-06C636A36441}" type="datetimeFigureOut">
              <a:rPr lang="en-US" smtClean="0"/>
              <a:t>15-09-15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F00C617-C5D5-F64F-ACED-279375F4338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AA54-1532-964E-81B5-06C636A36441}" type="datetimeFigureOut">
              <a:rPr lang="en-US" smtClean="0"/>
              <a:t>15-09-15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0C617-C5D5-F64F-ACED-279375F43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AA54-1532-964E-81B5-06C636A36441}" type="datetimeFigureOut">
              <a:rPr lang="en-US" smtClean="0"/>
              <a:t>15-09-15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0C617-C5D5-F64F-ACED-279375F4338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BDD0-6EBB-5F4E-A5BF-E08542B4F7A4}" type="datetimeFigureOut">
              <a:rPr lang="en-US" smtClean="0"/>
              <a:t>15-09-15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D259-1B9C-9C42-8783-F9BAF48A5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51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BDD0-6EBB-5F4E-A5BF-E08542B4F7A4}" type="datetimeFigureOut">
              <a:rPr lang="en-US" smtClean="0"/>
              <a:t>15-09-15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D259-1B9C-9C42-8783-F9BAF48A5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57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BDD0-6EBB-5F4E-A5BF-E08542B4F7A4}" type="datetimeFigureOut">
              <a:rPr lang="en-US" smtClean="0"/>
              <a:t>15-09-15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D259-1B9C-9C42-8783-F9BAF48A5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11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BDD0-6EBB-5F4E-A5BF-E08542B4F7A4}" type="datetimeFigureOut">
              <a:rPr lang="en-US" smtClean="0"/>
              <a:t>15-09-15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D259-1B9C-9C42-8783-F9BAF48A5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84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BDD0-6EBB-5F4E-A5BF-E08542B4F7A4}" type="datetimeFigureOut">
              <a:rPr lang="en-US" smtClean="0"/>
              <a:t>15-09-15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D259-1B9C-9C42-8783-F9BAF48A5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71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BDD0-6EBB-5F4E-A5BF-E08542B4F7A4}" type="datetimeFigureOut">
              <a:rPr lang="en-US" smtClean="0"/>
              <a:t>15-09-15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D259-1B9C-9C42-8783-F9BAF48A5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03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BDD0-6EBB-5F4E-A5BF-E08542B4F7A4}" type="datetimeFigureOut">
              <a:rPr lang="en-US" smtClean="0"/>
              <a:t>15-09-15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D259-1B9C-9C42-8783-F9BAF48A5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54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BDD0-6EBB-5F4E-A5BF-E08542B4F7A4}" type="datetimeFigureOut">
              <a:rPr lang="en-US" smtClean="0"/>
              <a:t>15-09-15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D259-1B9C-9C42-8783-F9BAF48A5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86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AA54-1532-964E-81B5-06C636A36441}" type="datetimeFigureOut">
              <a:rPr lang="en-US" smtClean="0"/>
              <a:t>15-09-15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0C617-C5D5-F64F-ACED-279375F4338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BDD0-6EBB-5F4E-A5BF-E08542B4F7A4}" type="datetimeFigureOut">
              <a:rPr lang="en-US" smtClean="0"/>
              <a:t>15-09-15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D259-1B9C-9C42-8783-F9BAF48A5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00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BDD0-6EBB-5F4E-A5BF-E08542B4F7A4}" type="datetimeFigureOut">
              <a:rPr lang="en-US" smtClean="0"/>
              <a:t>15-09-15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D259-1B9C-9C42-8783-F9BAF48A5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18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BDD0-6EBB-5F4E-A5BF-E08542B4F7A4}" type="datetimeFigureOut">
              <a:rPr lang="en-US" smtClean="0"/>
              <a:t>15-09-15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D259-1B9C-9C42-8783-F9BAF48A5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86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2DCAA54-1532-964E-81B5-06C636A36441}" type="datetimeFigureOut">
              <a:rPr lang="en-US" smtClean="0"/>
              <a:t>15-09-15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F00C617-C5D5-F64F-ACED-279375F4338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AA54-1532-964E-81B5-06C636A36441}" type="datetimeFigureOut">
              <a:rPr lang="en-US" smtClean="0"/>
              <a:t>15-09-15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0C617-C5D5-F64F-ACED-279375F4338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AA54-1532-964E-81B5-06C636A36441}" type="datetimeFigureOut">
              <a:rPr lang="en-US" smtClean="0"/>
              <a:t>15-09-15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0C617-C5D5-F64F-ACED-279375F4338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AA54-1532-964E-81B5-06C636A36441}" type="datetimeFigureOut">
              <a:rPr lang="en-US" smtClean="0"/>
              <a:t>15-09-15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0C617-C5D5-F64F-ACED-279375F4338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AA54-1532-964E-81B5-06C636A36441}" type="datetimeFigureOut">
              <a:rPr lang="en-US" smtClean="0"/>
              <a:t>15-09-15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0C617-C5D5-F64F-ACED-279375F4338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AA54-1532-964E-81B5-06C636A36441}" type="datetimeFigureOut">
              <a:rPr lang="en-US" smtClean="0"/>
              <a:t>15-09-15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0C617-C5D5-F64F-ACED-279375F4338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CA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AA54-1532-964E-81B5-06C636A36441}" type="datetimeFigureOut">
              <a:rPr lang="en-US" smtClean="0"/>
              <a:t>15-09-15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0C617-C5D5-F64F-ACED-279375F4338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CA" smtClean="0"/>
              <a:t>Click to edit Master text styles</a:t>
            </a:r>
          </a:p>
          <a:p>
            <a:pPr lvl="1" eaLnBrk="1" latinLnBrk="0" hangingPunct="1"/>
            <a:r>
              <a:rPr kumimoji="0" lang="en-CA" smtClean="0"/>
              <a:t>Second level</a:t>
            </a:r>
          </a:p>
          <a:p>
            <a:pPr lvl="2" eaLnBrk="1" latinLnBrk="0" hangingPunct="1"/>
            <a:r>
              <a:rPr kumimoji="0" lang="en-CA" smtClean="0"/>
              <a:t>Third level</a:t>
            </a:r>
          </a:p>
          <a:p>
            <a:pPr lvl="3" eaLnBrk="1" latinLnBrk="0" hangingPunct="1"/>
            <a:r>
              <a:rPr kumimoji="0" lang="en-CA" smtClean="0"/>
              <a:t>Fourth level</a:t>
            </a:r>
          </a:p>
          <a:p>
            <a:pPr lvl="4" eaLnBrk="1" latinLnBrk="0" hangingPunct="1"/>
            <a:r>
              <a:rPr kumimoji="0" lang="en-CA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2DCAA54-1532-964E-81B5-06C636A36441}" type="datetimeFigureOut">
              <a:rPr lang="en-US" smtClean="0"/>
              <a:t>15-09-15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F00C617-C5D5-F64F-ACED-279375F43383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7BDD0-6EBB-5F4E-A5BF-E08542B4F7A4}" type="datetimeFigureOut">
              <a:rPr lang="en-US" smtClean="0"/>
              <a:t>15-09-15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3D259-1B9C-9C42-8783-F9BAF48A5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Theory of Argumentation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Bowker </a:t>
            </a:r>
            <a:r>
              <a:rPr lang="en-US" dirty="0" err="1" smtClean="0"/>
              <a:t>Comm</a:t>
            </a:r>
            <a:r>
              <a:rPr lang="en-US" dirty="0" smtClean="0"/>
              <a:t> 390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200" y="185875"/>
            <a:ext cx="5080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06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199"/>
            <a:ext cx="8229600" cy="5382345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Similarly </a:t>
            </a:r>
            <a:r>
              <a:rPr lang="en-CA" dirty="0"/>
              <a:t>a phrase such as “yoga is a big trend” is a </a:t>
            </a:r>
            <a:r>
              <a:rPr lang="en-CA" dirty="0" smtClean="0"/>
              <a:t>weak </a:t>
            </a:r>
            <a:r>
              <a:rPr lang="en-CA" dirty="0"/>
              <a:t>and incoherent statement. It’s much more meaningful to say:</a:t>
            </a:r>
          </a:p>
          <a:p>
            <a:pPr lvl="1"/>
            <a:r>
              <a:rPr lang="en-CA" dirty="0"/>
              <a:t>33% of women between 18-35 years of age have been to yoga x times in the last month. </a:t>
            </a:r>
          </a:p>
          <a:p>
            <a:r>
              <a:rPr lang="en-CA" dirty="0" smtClean="0"/>
              <a:t>Provide a specific time </a:t>
            </a:r>
            <a:r>
              <a:rPr lang="en-CA" dirty="0"/>
              <a:t>frame</a:t>
            </a:r>
            <a:r>
              <a:rPr lang="en-CA" dirty="0" smtClean="0"/>
              <a:t>:   </a:t>
            </a:r>
            <a:r>
              <a:rPr lang="en-CA" dirty="0"/>
              <a:t>In 2013, or in the last 3 years</a:t>
            </a:r>
            <a:r>
              <a:rPr lang="en-CA" dirty="0" smtClean="0"/>
              <a:t>;</a:t>
            </a:r>
          </a:p>
          <a:p>
            <a:r>
              <a:rPr lang="en-CA" dirty="0" smtClean="0"/>
              <a:t>Show a trend:  up x% since 2005</a:t>
            </a:r>
          </a:p>
          <a:p>
            <a:pPr lvl="0"/>
            <a:r>
              <a:rPr lang="en-CA" dirty="0" smtClean="0"/>
              <a:t> Provide some geographic boundaries</a:t>
            </a:r>
          </a:p>
          <a:p>
            <a:pPr lvl="1"/>
            <a:r>
              <a:rPr lang="en-CA" dirty="0" smtClean="0"/>
              <a:t>Vancouver</a:t>
            </a:r>
            <a:r>
              <a:rPr lang="en-CA" dirty="0"/>
              <a:t>, </a:t>
            </a:r>
            <a:r>
              <a:rPr lang="en-CA" dirty="0" smtClean="0"/>
              <a:t> Canada</a:t>
            </a:r>
            <a:r>
              <a:rPr lang="en-CA" dirty="0"/>
              <a:t>, </a:t>
            </a:r>
            <a:r>
              <a:rPr lang="en-CA" dirty="0" smtClean="0"/>
              <a:t> or North </a:t>
            </a:r>
            <a:r>
              <a:rPr lang="en-CA" dirty="0"/>
              <a:t>America; </a:t>
            </a:r>
            <a:endParaRPr lang="en-CA" dirty="0" smtClean="0"/>
          </a:p>
          <a:p>
            <a:r>
              <a:rPr lang="en-CA" dirty="0" smtClean="0"/>
              <a:t>Provide the numbers</a:t>
            </a:r>
          </a:p>
          <a:p>
            <a:pPr lvl="1"/>
            <a:r>
              <a:rPr lang="en-CA" dirty="0" smtClean="0"/>
              <a:t>We </a:t>
            </a:r>
            <a:r>
              <a:rPr lang="en-CA" dirty="0"/>
              <a:t>can easily find out from </a:t>
            </a:r>
            <a:r>
              <a:rPr lang="en-CA" dirty="0" err="1"/>
              <a:t>StatsCan</a:t>
            </a:r>
            <a:r>
              <a:rPr lang="en-CA" dirty="0"/>
              <a:t> how many women in Canada are between the ages of 18-35, and calculating one-third of that is straightforward.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210" y="0"/>
            <a:ext cx="2389790" cy="130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87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6199325" cy="4937760"/>
          </a:xfrm>
        </p:spPr>
        <p:txBody>
          <a:bodyPr>
            <a:noAutofit/>
          </a:bodyPr>
          <a:lstStyle/>
          <a:p>
            <a:r>
              <a:rPr lang="en-US" sz="2400" dirty="0" smtClean="0"/>
              <a:t>“</a:t>
            </a:r>
            <a:r>
              <a:rPr lang="en-US" sz="2400" dirty="0"/>
              <a:t>Y</a:t>
            </a:r>
            <a:r>
              <a:rPr lang="en-US" sz="2400" dirty="0" smtClean="0"/>
              <a:t>oga </a:t>
            </a:r>
            <a:r>
              <a:rPr lang="en-US" sz="2400" dirty="0"/>
              <a:t>is a big trend” is a weak </a:t>
            </a:r>
            <a:r>
              <a:rPr lang="en-US" sz="2400" dirty="0" smtClean="0"/>
              <a:t>statement lacking any value.  </a:t>
            </a:r>
            <a:r>
              <a:rPr lang="en-US" sz="2400" dirty="0"/>
              <a:t>It’s much more meaningful to say:</a:t>
            </a:r>
            <a:endParaRPr lang="en-CA" sz="2400" dirty="0"/>
          </a:p>
          <a:p>
            <a:pPr lvl="1"/>
            <a:r>
              <a:rPr lang="en-US" sz="2400" dirty="0"/>
              <a:t>1/3 of </a:t>
            </a:r>
            <a:r>
              <a:rPr lang="en-US" sz="2400" dirty="0" smtClean="0"/>
              <a:t>women in Vancouver </a:t>
            </a:r>
            <a:r>
              <a:rPr lang="en-US" sz="2400" dirty="0"/>
              <a:t>aged 18-35 have been to </a:t>
            </a:r>
            <a:r>
              <a:rPr lang="en-US" sz="2400" dirty="0" smtClean="0"/>
              <a:t>yoga an</a:t>
            </a:r>
            <a:r>
              <a:rPr lang="en-US" sz="2400" i="1" dirty="0" smtClean="0"/>
              <a:t> average</a:t>
            </a:r>
            <a:r>
              <a:rPr lang="en-US" sz="2400" dirty="0" smtClean="0"/>
              <a:t> of </a:t>
            </a:r>
            <a:r>
              <a:rPr lang="en-US" sz="2400" dirty="0"/>
              <a:t>x times in the last month. </a:t>
            </a:r>
            <a:endParaRPr lang="en-US" sz="2400" dirty="0" smtClean="0"/>
          </a:p>
          <a:p>
            <a:pPr lvl="1"/>
            <a:r>
              <a:rPr lang="en-US" sz="2400" dirty="0"/>
              <a:t>And even better if you say when, perhaps 2013 or in the last 3 years; and where (Vancouver, Canada, North America) and then provide that number. </a:t>
            </a:r>
            <a:endParaRPr lang="en-US" sz="2400" dirty="0" smtClean="0"/>
          </a:p>
          <a:p>
            <a:pPr lvl="1"/>
            <a:endParaRPr lang="en-US" sz="2400" dirty="0" smtClean="0"/>
          </a:p>
        </p:txBody>
      </p:sp>
      <p:pic>
        <p:nvPicPr>
          <p:cNvPr id="5" name="Picture 4" descr="yoga"/>
          <p:cNvPicPr/>
          <p:nvPr/>
        </p:nvPicPr>
        <p:blipFill>
          <a:blip r:embed="rId2"/>
          <a:stretch>
            <a:fillRect/>
          </a:stretch>
        </p:blipFill>
        <p:spPr>
          <a:xfrm>
            <a:off x="6520440" y="334645"/>
            <a:ext cx="2515235" cy="1616710"/>
          </a:xfrm>
          <a:prstGeom prst="rect">
            <a:avLst/>
          </a:prstGeom>
          <a:ln w="635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742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2</a:t>
            </a:r>
            <a:r>
              <a:rPr lang="en-US" sz="2800" dirty="0"/>
              <a:t>) Use </a:t>
            </a:r>
            <a:r>
              <a:rPr lang="en-US" sz="2800" dirty="0" smtClean="0"/>
              <a:t>one </a:t>
            </a:r>
            <a:r>
              <a:rPr lang="en-US" sz="2800" dirty="0"/>
              <a:t>or more resources to make a strong statement about the number of people engaged in yoga in </a:t>
            </a:r>
            <a:r>
              <a:rPr lang="en-US" sz="2800" dirty="0" smtClean="0"/>
              <a:t>2013 or 2014.</a:t>
            </a:r>
            <a:endParaRPr lang="en-CA" sz="2800" dirty="0"/>
          </a:p>
          <a:p>
            <a:pPr marL="0" indent="0">
              <a:buNone/>
            </a:pPr>
            <a:r>
              <a:rPr lang="en-US" sz="2800" dirty="0"/>
              <a:t>3) Provide an example of what this information might be used for. E.g. an assumption about other activities our target market is engaged in or a fact about our customer base. </a:t>
            </a:r>
            <a:endParaRPr lang="en-CA" sz="2800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Practice Question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075" y="4481246"/>
            <a:ext cx="45085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05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3114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324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785773"/>
          </a:xfrm>
          <a:solidFill>
            <a:srgbClr val="375BCD"/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 </a:t>
            </a:r>
            <a:r>
              <a:rPr lang="en-US" dirty="0"/>
              <a:t>Specific.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Distinguish </a:t>
            </a:r>
            <a:r>
              <a:rPr lang="en-US" dirty="0"/>
              <a:t>between fact and opinion.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Provide </a:t>
            </a:r>
            <a:r>
              <a:rPr lang="en-US" dirty="0"/>
              <a:t>citations from the best source possible.</a:t>
            </a:r>
          </a:p>
          <a:p>
            <a:endParaRPr lang="en-US" dirty="0"/>
          </a:p>
        </p:txBody>
      </p:sp>
      <p:pic>
        <p:nvPicPr>
          <p:cNvPr id="4" name="irc_mi" descr="http://www.beyondthefear.com/wp-content/uploads/2014/06/assumptions.jpg"/>
          <p:cNvPicPr/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209" r="-3204"/>
          <a:stretch/>
        </p:blipFill>
        <p:spPr bwMode="auto">
          <a:xfrm>
            <a:off x="3113180" y="3534369"/>
            <a:ext cx="2258312" cy="20958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1770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817615" cy="493776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Assumptions</a:t>
            </a:r>
            <a:r>
              <a:rPr lang="en-US" dirty="0"/>
              <a:t> are often ignored (or assumed) yet they allow us to develop a business case or make a plan. Specifically, assumptions are used: 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provide a starting point so we can identify that which we agree on.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plan and make decisions when faced with uncertainty.</a:t>
            </a:r>
            <a:endParaRPr lang="en-CA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523" y="1925821"/>
            <a:ext cx="3983277" cy="329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15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Definition: 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334000" cy="49377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</a:t>
            </a:r>
            <a:r>
              <a:rPr lang="en-US" dirty="0" smtClean="0"/>
              <a:t>omething </a:t>
            </a:r>
            <a:r>
              <a:rPr lang="en-US" dirty="0"/>
              <a:t>we reasonably believe to be true, but we lack sufficient proof to confirm. </a:t>
            </a:r>
            <a:r>
              <a:rPr lang="en-US" dirty="0" smtClean="0"/>
              <a:t> </a:t>
            </a:r>
          </a:p>
          <a:p>
            <a:r>
              <a:rPr lang="en-US" dirty="0" smtClean="0"/>
              <a:t>An assertion </a:t>
            </a:r>
            <a:r>
              <a:rPr lang="en-US" dirty="0"/>
              <a:t>we make as a starting point, like a hypothesis, or it might be a logical conclusion that we can’t confirm. For example:</a:t>
            </a:r>
            <a:endParaRPr lang="en-CA" dirty="0"/>
          </a:p>
          <a:p>
            <a:pPr lvl="1"/>
            <a:r>
              <a:rPr lang="en-US" dirty="0">
                <a:solidFill>
                  <a:srgbClr val="008000"/>
                </a:solidFill>
              </a:rPr>
              <a:t>Better signage will enhance the customer </a:t>
            </a:r>
            <a:r>
              <a:rPr lang="en-US" dirty="0" smtClean="0">
                <a:solidFill>
                  <a:srgbClr val="008000"/>
                </a:solidFill>
              </a:rPr>
              <a:t>experience on transit,</a:t>
            </a:r>
            <a:endParaRPr lang="en-CA" dirty="0">
              <a:solidFill>
                <a:srgbClr val="008000"/>
              </a:solidFill>
            </a:endParaRPr>
          </a:p>
          <a:p>
            <a:pPr lvl="1"/>
            <a:r>
              <a:rPr lang="en-US" dirty="0">
                <a:solidFill>
                  <a:srgbClr val="008000"/>
                </a:solidFill>
              </a:rPr>
              <a:t>Market research shows that our best price point is $99.99 per unit, or </a:t>
            </a:r>
            <a:endParaRPr lang="en-CA" dirty="0">
              <a:solidFill>
                <a:srgbClr val="008000"/>
              </a:solidFill>
            </a:endParaRPr>
          </a:p>
          <a:p>
            <a:pPr lvl="1"/>
            <a:r>
              <a:rPr lang="en-US" dirty="0">
                <a:solidFill>
                  <a:srgbClr val="008000"/>
                </a:solidFill>
              </a:rPr>
              <a:t>We should expect to face litigation for a previous incident. </a:t>
            </a:r>
            <a:endParaRPr lang="en-CA" dirty="0">
              <a:solidFill>
                <a:srgbClr val="008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573" y="1537653"/>
            <a:ext cx="2895600" cy="4203700"/>
          </a:xfrm>
          <a:prstGeom prst="rect">
            <a:avLst/>
          </a:prstGeom>
          <a:ln>
            <a:solidFill>
              <a:srgbClr val="3F6798"/>
            </a:solidFill>
          </a:ln>
        </p:spPr>
      </p:pic>
    </p:spTree>
    <p:extLst>
      <p:ext uri="{BB962C8B-B14F-4D97-AF65-F5344CB8AC3E}">
        <p14:creationId xmlns:p14="http://schemas.microsoft.com/office/powerpoint/2010/main" val="2784118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199"/>
            <a:ext cx="8229600" cy="1683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When making arguments, it is unavoidable to make reasonable assumptions about certain matters. For example, when addressing the long-term economic effects of the world financial crisis</a:t>
            </a:r>
          </a:p>
          <a:p>
            <a:pPr marL="0" indent="0">
              <a:buNone/>
            </a:pPr>
            <a:endParaRPr lang="en-CA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199" y="2903005"/>
            <a:ext cx="6255145" cy="3572929"/>
          </a:xfrm>
        </p:spPr>
        <p:txBody>
          <a:bodyPr>
            <a:normAutofit/>
          </a:bodyPr>
          <a:lstStyle/>
          <a:p>
            <a:r>
              <a:rPr lang="en-CA" dirty="0" smtClean="0"/>
              <a:t>We </a:t>
            </a:r>
            <a:r>
              <a:rPr lang="en-CA" dirty="0"/>
              <a:t>can assume that the factors that brought this calamity about in the first </a:t>
            </a:r>
            <a:r>
              <a:rPr lang="en-CA" dirty="0" smtClean="0"/>
              <a:t>place will </a:t>
            </a:r>
            <a:r>
              <a:rPr lang="en-CA" dirty="0"/>
              <a:t>not change moving </a:t>
            </a:r>
            <a:r>
              <a:rPr lang="en-CA" dirty="0" smtClean="0"/>
              <a:t>forward:  </a:t>
            </a:r>
          </a:p>
          <a:p>
            <a:pPr lvl="1"/>
            <a:r>
              <a:rPr lang="en-CA" dirty="0" smtClean="0"/>
              <a:t>Interrelatedness,</a:t>
            </a:r>
          </a:p>
          <a:p>
            <a:pPr lvl="1"/>
            <a:r>
              <a:rPr lang="en-CA" dirty="0" smtClean="0"/>
              <a:t>fluidity </a:t>
            </a:r>
            <a:r>
              <a:rPr lang="en-CA" dirty="0"/>
              <a:t>of world financial </a:t>
            </a:r>
            <a:r>
              <a:rPr lang="en-CA" dirty="0" smtClean="0"/>
              <a:t>markets,</a:t>
            </a:r>
            <a:endParaRPr lang="en-CA" dirty="0"/>
          </a:p>
          <a:p>
            <a:pPr lvl="1"/>
            <a:r>
              <a:rPr lang="en-CA" dirty="0" smtClean="0"/>
              <a:t>speculation </a:t>
            </a:r>
            <a:r>
              <a:rPr lang="en-CA" dirty="0"/>
              <a:t>and rent-seeking by certain </a:t>
            </a:r>
            <a:r>
              <a:rPr lang="en-CA" dirty="0" smtClean="0"/>
              <a:t>institutions, and</a:t>
            </a:r>
          </a:p>
          <a:p>
            <a:pPr lvl="1"/>
            <a:r>
              <a:rPr lang="en-CA" dirty="0" smtClean="0"/>
              <a:t>likelihood </a:t>
            </a:r>
            <a:r>
              <a:rPr lang="en-CA" dirty="0"/>
              <a:t>of intervention by </a:t>
            </a:r>
            <a:r>
              <a:rPr lang="en-CA" dirty="0" smtClean="0"/>
              <a:t>governments.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531" y="3507247"/>
            <a:ext cx="2384345" cy="199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3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3756" b="47524"/>
          <a:stretch/>
        </p:blipFill>
        <p:spPr>
          <a:xfrm>
            <a:off x="1688457" y="5065036"/>
            <a:ext cx="6113436" cy="1577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Practices: Be Specific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845836"/>
          </a:xfrm>
        </p:spPr>
        <p:txBody>
          <a:bodyPr>
            <a:normAutofit fontScale="92500"/>
          </a:bodyPr>
          <a:lstStyle/>
          <a:p>
            <a:r>
              <a:rPr lang="en-US" dirty="0"/>
              <a:t>When making assumptions be as specific as possible and provide references as support. </a:t>
            </a:r>
            <a:endParaRPr lang="en-CA" dirty="0"/>
          </a:p>
          <a:p>
            <a:r>
              <a:rPr lang="en-US" dirty="0"/>
              <a:t>Avoid vague claims such as “upper middle </a:t>
            </a:r>
            <a:r>
              <a:rPr lang="en-US" dirty="0" smtClean="0"/>
              <a:t>class,</a:t>
            </a:r>
            <a:r>
              <a:rPr lang="en-US" dirty="0"/>
              <a:t>” Instead try:</a:t>
            </a:r>
            <a:endParaRPr lang="en-CA" dirty="0"/>
          </a:p>
          <a:p>
            <a:pPr lvl="1"/>
            <a:r>
              <a:rPr lang="en-US" dirty="0"/>
              <a:t>Individuals with an annual income in excess of $150,000.</a:t>
            </a:r>
            <a:endParaRPr lang="en-CA" dirty="0"/>
          </a:p>
          <a:p>
            <a:pPr lvl="1"/>
            <a:r>
              <a:rPr lang="en-US" dirty="0"/>
              <a:t>Go one step further and identify the age of these earners and possibly where they live, how much education they typically have, and their buying habits. </a:t>
            </a:r>
            <a:endParaRPr lang="en-CA" dirty="0"/>
          </a:p>
          <a:p>
            <a:r>
              <a:rPr lang="en-US" dirty="0" smtClean="0"/>
              <a:t>Avoid imprecise terms such as “</a:t>
            </a:r>
            <a:r>
              <a:rPr lang="en-US" dirty="0"/>
              <a:t>Baby Boomers” </a:t>
            </a:r>
            <a:endParaRPr lang="en-CA" dirty="0"/>
          </a:p>
          <a:p>
            <a:pPr lvl="1"/>
            <a:r>
              <a:rPr lang="en-US" dirty="0"/>
              <a:t>Remind us that Baby Boomers were born between 1946 and 1963 and state why this demographic is important for your company</a:t>
            </a:r>
            <a:r>
              <a:rPr lang="en-US" dirty="0" smtClean="0"/>
              <a:t>.</a:t>
            </a:r>
          </a:p>
          <a:p>
            <a:pPr lvl="1"/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08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524728" cy="493776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High or low “class” are vague terms </a:t>
            </a:r>
            <a:r>
              <a:rPr lang="en-US" sz="2400" dirty="0"/>
              <a:t>with negative connotations and not typically used in Canadian business.</a:t>
            </a:r>
          </a:p>
          <a:p>
            <a:r>
              <a:rPr lang="en-US" sz="2400" dirty="0"/>
              <a:t>Identifying income levels or other socio-economic markers is more accurate and more acceptable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Using adjectives such as “luxury” or “affordable” can usefully be applied to goods or services.</a:t>
            </a:r>
            <a:endParaRPr lang="en-CA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157" t="17778" r="42007"/>
          <a:stretch/>
        </p:blipFill>
        <p:spPr>
          <a:xfrm>
            <a:off x="5289409" y="1573910"/>
            <a:ext cx="3397391" cy="428995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52303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Avoid vague terms such as </a:t>
            </a:r>
            <a:r>
              <a:rPr lang="en-US" dirty="0"/>
              <a:t>“most people.”</a:t>
            </a:r>
            <a:endParaRPr lang="en-CA" dirty="0"/>
          </a:p>
          <a:p>
            <a:pPr lvl="1"/>
            <a:r>
              <a:rPr lang="en-US" dirty="0"/>
              <a:t>Substantiate with a clear definition of the behaviour, demographics or location of the people you are referring to.</a:t>
            </a:r>
            <a:endParaRPr lang="en-CA" dirty="0"/>
          </a:p>
          <a:p>
            <a:pPr lvl="1"/>
            <a:r>
              <a:rPr lang="en-US" dirty="0"/>
              <a:t>Back it up with statistics or citations from research that proves your point.</a:t>
            </a:r>
            <a:endParaRPr lang="en-CA" dirty="0"/>
          </a:p>
          <a:p>
            <a:r>
              <a:rPr lang="en-US" dirty="0" smtClean="0"/>
              <a:t>For example, “a </a:t>
            </a:r>
            <a:r>
              <a:rPr lang="en-US" dirty="0"/>
              <a:t>lot of people care about the environment,” Instead say:</a:t>
            </a:r>
            <a:endParaRPr lang="en-CA" dirty="0"/>
          </a:p>
          <a:p>
            <a:pPr lvl="1"/>
            <a:r>
              <a:rPr lang="en-US" dirty="0"/>
              <a:t>In Canada x% of people identify the environment as one of their top 3 considerations when choosing a candidate in an election. </a:t>
            </a:r>
            <a:endParaRPr lang="en-US" dirty="0" smtClean="0"/>
          </a:p>
          <a:p>
            <a:pPr lvl="1"/>
            <a:r>
              <a:rPr lang="en-US" dirty="0"/>
              <a:t>This is even more meaningful if you can show a trend:  This is up x% in the last </a:t>
            </a:r>
            <a:r>
              <a:rPr lang="en-US" dirty="0" smtClean="0"/>
              <a:t>20 years.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245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Practice Question</a:t>
            </a:r>
            <a:endParaRPr lang="en-US" dirty="0"/>
          </a:p>
        </p:txBody>
      </p:sp>
      <p:sp>
        <p:nvSpPr>
          <p:cNvPr id="4" name="Text Box 29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457200" y="1219200"/>
            <a:ext cx="4545574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  <a:norm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ÇlÇr ñæí©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en-C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Answer </a:t>
            </a:r>
            <a:r>
              <a:rPr kumimoji="0" lang="en-CA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on Connect:  </a:t>
            </a:r>
            <a:r>
              <a:rPr kumimoji="0" lang="en-C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Find a credible source to </a:t>
            </a:r>
            <a:r>
              <a:rPr kumimoji="0" lang="en-CA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make a strong statement about Canadian attitudes toward environmental stewardship.</a:t>
            </a:r>
            <a:r>
              <a:rPr kumimoji="0" lang="en-C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 </a:t>
            </a:r>
            <a:endParaRPr kumimoji="0" lang="en-C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ÇlÇr ñæí©" charset="0"/>
            </a:endParaRPr>
          </a:p>
          <a:p>
            <a:pPr>
              <a:buClrTx/>
              <a:buSzTx/>
            </a:pPr>
            <a:r>
              <a:rPr kumimoji="0" lang="en-C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Use </a:t>
            </a:r>
            <a:r>
              <a:rPr kumimoji="0" lang="en-C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a comparison or other tool to provide context and meaning to your assertion</a:t>
            </a:r>
            <a:r>
              <a:rPr kumimoji="0" lang="en-C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.</a:t>
            </a:r>
          </a:p>
          <a:p>
            <a:pPr>
              <a:buClrTx/>
              <a:buSzTx/>
            </a:pPr>
            <a:r>
              <a:rPr lang="en-CA" dirty="0" smtClean="0">
                <a:latin typeface="+mn-lt"/>
                <a:ea typeface="ÇlÇr ñæí©" charset="0"/>
              </a:rPr>
              <a:t>Consider polls, behaviour and spending.</a:t>
            </a:r>
            <a:endParaRPr kumimoji="0" lang="en-C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ÇlÇr ñæí©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endParaRPr kumimoji="0" lang="en-C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charset="0"/>
              <a:ea typeface="ÇlÇr ñæí©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514" r="40045"/>
          <a:stretch/>
        </p:blipFill>
        <p:spPr>
          <a:xfrm>
            <a:off x="5002774" y="1790040"/>
            <a:ext cx="3159646" cy="391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006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ue Moo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Moon.thmx</Template>
  <TotalTime>791</TotalTime>
  <Words>829</Words>
  <Application>Microsoft Macintosh PowerPoint</Application>
  <PresentationFormat>On-screen Show (4:3)</PresentationFormat>
  <Paragraphs>65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Blue Moon</vt:lpstr>
      <vt:lpstr>Custom Design</vt:lpstr>
      <vt:lpstr>The Theory of Argumentation</vt:lpstr>
      <vt:lpstr>Key Concepts</vt:lpstr>
      <vt:lpstr>Assumptions</vt:lpstr>
      <vt:lpstr>Definition:  Assumptions</vt:lpstr>
      <vt:lpstr>Example</vt:lpstr>
      <vt:lpstr>Best Practices: Be Specific</vt:lpstr>
      <vt:lpstr>Note</vt:lpstr>
      <vt:lpstr>Specificity</vt:lpstr>
      <vt:lpstr>Practice Question</vt:lpstr>
      <vt:lpstr>Specificity</vt:lpstr>
      <vt:lpstr>Example</vt:lpstr>
      <vt:lpstr>Practice Question</vt:lpstr>
      <vt:lpstr>End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Bowker</dc:creator>
  <cp:lastModifiedBy>Elizabeth Bowker</cp:lastModifiedBy>
  <cp:revision>26</cp:revision>
  <dcterms:created xsi:type="dcterms:W3CDTF">2015-07-01T21:16:55Z</dcterms:created>
  <dcterms:modified xsi:type="dcterms:W3CDTF">2015-09-16T01:50:42Z</dcterms:modified>
</cp:coreProperties>
</file>