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9" r:id="rId3"/>
    <p:sldId id="535" r:id="rId4"/>
    <p:sldId id="998" r:id="rId5"/>
    <p:sldId id="536" r:id="rId6"/>
    <p:sldId id="398" r:id="rId7"/>
    <p:sldId id="527" r:id="rId8"/>
    <p:sldId id="526" r:id="rId9"/>
    <p:sldId id="999" r:id="rId10"/>
    <p:sldId id="1000" r:id="rId11"/>
    <p:sldId id="372" r:id="rId12"/>
    <p:sldId id="345" r:id="rId1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E8E"/>
    <a:srgbClr val="E69E33"/>
    <a:srgbClr val="96B646"/>
    <a:srgbClr val="63BBCF"/>
    <a:srgbClr val="E36456"/>
    <a:srgbClr val="E87B6C"/>
    <a:srgbClr val="E9A3D8"/>
    <a:srgbClr val="E38CD0"/>
    <a:srgbClr val="F0B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5"/>
    <p:restoredTop sz="85940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192" y="29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9" d="100"/>
          <a:sy n="129" d="100"/>
        </p:scale>
        <p:origin x="2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B7607-1996-8F4A-BBBA-BFCF1CA058F5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386EA-BD74-9843-88DE-873A463C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0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BB392-42E0-284A-96D0-7A38809102F4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C7134-3F24-BE4F-9398-4B03A5D45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4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</a:t>
            </a:r>
            <a:r>
              <a:rPr lang="en-US" baseline="0" dirty="0"/>
              <a:t> AND TEAM WORK ARE EQUALLY IMPORTANT.</a:t>
            </a:r>
          </a:p>
          <a:p>
            <a:endParaRPr lang="en-US" baseline="0" dirty="0"/>
          </a:p>
          <a:p>
            <a:r>
              <a:rPr lang="en-US" baseline="0" dirty="0"/>
              <a:t>THE KEY IS COMMITMENT TO THE PROCESS AND EACH OTHER.</a:t>
            </a:r>
          </a:p>
          <a:p>
            <a:endParaRPr lang="en-US" baseline="0" dirty="0"/>
          </a:p>
          <a:p>
            <a:r>
              <a:rPr lang="en-US" baseline="0" dirty="0"/>
              <a:t>AS YOU WILL SEE IN THE OUTLINE:</a:t>
            </a:r>
          </a:p>
          <a:p>
            <a:pPr marL="228600" indent="-228600">
              <a:buAutoNum type="arabicPeriod"/>
            </a:pPr>
            <a:r>
              <a:rPr lang="en-US" baseline="0" dirty="0"/>
              <a:t>PARTICIPATION – 15%</a:t>
            </a:r>
          </a:p>
          <a:p>
            <a:pPr marL="228600" indent="-228600">
              <a:buAutoNum type="arabicPeriod"/>
            </a:pPr>
            <a:r>
              <a:rPr lang="en-US" baseline="0" dirty="0"/>
              <a:t>PREASSESSMENTS -- 10%</a:t>
            </a:r>
          </a:p>
          <a:p>
            <a:pPr marL="228600" indent="-228600">
              <a:buAutoNum type="arabicPeriod"/>
            </a:pPr>
            <a:r>
              <a:rPr lang="en-US" baseline="0" dirty="0"/>
              <a:t>REFLECTIONS – 15%</a:t>
            </a:r>
          </a:p>
          <a:p>
            <a:pPr marL="228600" indent="-228600">
              <a:buAutoNum type="arabicPeriod"/>
            </a:pPr>
            <a:r>
              <a:rPr lang="en-US" baseline="0" dirty="0"/>
              <a:t>ASSIGNMENTS RELATED TO ASSIGNMENTS– 65%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</a:t>
            </a:r>
            <a:r>
              <a:rPr lang="en-US" baseline="0" dirty="0"/>
              <a:t> AND TEAM WORK ARE EQUALLY IMPORTANT.</a:t>
            </a:r>
          </a:p>
          <a:p>
            <a:endParaRPr lang="en-US" baseline="0" dirty="0"/>
          </a:p>
          <a:p>
            <a:r>
              <a:rPr lang="en-US" baseline="0" dirty="0"/>
              <a:t>THE KEY IS COMMITMENT TO THE PROCESS AND EACH OTHER.</a:t>
            </a:r>
          </a:p>
          <a:p>
            <a:endParaRPr lang="en-US" baseline="0" dirty="0"/>
          </a:p>
          <a:p>
            <a:r>
              <a:rPr lang="en-US" baseline="0" dirty="0"/>
              <a:t>AS YOU WILL SEE IN THE OUTLINE:</a:t>
            </a:r>
          </a:p>
          <a:p>
            <a:pPr marL="228600" indent="-228600">
              <a:buAutoNum type="arabicPeriod"/>
            </a:pPr>
            <a:r>
              <a:rPr lang="en-US" baseline="0" dirty="0"/>
              <a:t>PARTICIPATION – 15%</a:t>
            </a:r>
          </a:p>
          <a:p>
            <a:pPr marL="228600" indent="-228600">
              <a:buAutoNum type="arabicPeriod"/>
            </a:pPr>
            <a:r>
              <a:rPr lang="en-US" baseline="0" dirty="0"/>
              <a:t>REFLECTIONS – 25%</a:t>
            </a:r>
          </a:p>
          <a:p>
            <a:pPr marL="228600" indent="-228600">
              <a:buAutoNum type="arabicPeriod"/>
            </a:pPr>
            <a:r>
              <a:rPr lang="en-US" baseline="0" dirty="0"/>
              <a:t>ASSIGNMENTS RELATED TO MAJOR PROJECTS – 60%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9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1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6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2:00 – 2:05</a:t>
            </a:r>
          </a:p>
          <a:p>
            <a:endParaRPr lang="en-US" dirty="0"/>
          </a:p>
          <a:p>
            <a:r>
              <a:rPr lang="en-US" dirty="0"/>
              <a:t>Name</a:t>
            </a:r>
            <a:r>
              <a:rPr lang="en-US" baseline="0" dirty="0"/>
              <a:t> cards + introductions from those who were not here last class.</a:t>
            </a:r>
          </a:p>
          <a:p>
            <a:r>
              <a:rPr lang="en-US" baseline="0" dirty="0"/>
              <a:t>I</a:t>
            </a:r>
            <a:r>
              <a:rPr lang="en-US" dirty="0"/>
              <a:t>ntro</a:t>
            </a:r>
            <a:r>
              <a:rPr lang="en-US" baseline="0" dirty="0"/>
              <a:t> cards from those who were not here last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2:00 – 2:05</a:t>
            </a:r>
          </a:p>
          <a:p>
            <a:endParaRPr lang="en-US" dirty="0"/>
          </a:p>
          <a:p>
            <a:r>
              <a:rPr lang="en-US" dirty="0"/>
              <a:t>Name</a:t>
            </a:r>
            <a:r>
              <a:rPr lang="en-US" baseline="0" dirty="0"/>
              <a:t> cards + introductions from those who were not here last class.</a:t>
            </a:r>
          </a:p>
          <a:p>
            <a:r>
              <a:rPr lang="en-US" baseline="0" dirty="0"/>
              <a:t>I</a:t>
            </a:r>
            <a:r>
              <a:rPr lang="en-US" dirty="0"/>
              <a:t>ntro</a:t>
            </a:r>
            <a:r>
              <a:rPr lang="en-US" baseline="0" dirty="0"/>
              <a:t> cards from those who were not here last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4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2:00 – 2:05</a:t>
            </a:r>
          </a:p>
          <a:p>
            <a:endParaRPr lang="en-US" dirty="0"/>
          </a:p>
          <a:p>
            <a:r>
              <a:rPr lang="en-US" dirty="0"/>
              <a:t>Name</a:t>
            </a:r>
            <a:r>
              <a:rPr lang="en-US" baseline="0" dirty="0"/>
              <a:t> cards + introductions from those who were not here last class.</a:t>
            </a:r>
          </a:p>
          <a:p>
            <a:r>
              <a:rPr lang="en-US" baseline="0" dirty="0"/>
              <a:t>I</a:t>
            </a:r>
            <a:r>
              <a:rPr lang="en-US" dirty="0"/>
              <a:t>ntro</a:t>
            </a:r>
            <a:r>
              <a:rPr lang="en-US" baseline="0" dirty="0"/>
              <a:t> cards from those who were not here last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8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2:00 – 2:05</a:t>
            </a:r>
          </a:p>
          <a:p>
            <a:endParaRPr lang="en-US" dirty="0"/>
          </a:p>
          <a:p>
            <a:r>
              <a:rPr lang="en-US" dirty="0"/>
              <a:t>Name</a:t>
            </a:r>
            <a:r>
              <a:rPr lang="en-US" baseline="0" dirty="0"/>
              <a:t> cards + introductions from those who were not here last class.</a:t>
            </a:r>
          </a:p>
          <a:p>
            <a:r>
              <a:rPr lang="en-US" baseline="0" dirty="0"/>
              <a:t>I</a:t>
            </a:r>
            <a:r>
              <a:rPr lang="en-US" dirty="0"/>
              <a:t>ntro</a:t>
            </a:r>
            <a:r>
              <a:rPr lang="en-US" baseline="0" dirty="0"/>
              <a:t> cards from those who were not here last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4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2:00 – 2:05</a:t>
            </a:r>
          </a:p>
          <a:p>
            <a:endParaRPr lang="en-US" dirty="0"/>
          </a:p>
          <a:p>
            <a:r>
              <a:rPr lang="en-US" dirty="0"/>
              <a:t>Name</a:t>
            </a:r>
            <a:r>
              <a:rPr lang="en-US" baseline="0" dirty="0"/>
              <a:t> cards + introductions from those who were not here last class.</a:t>
            </a:r>
          </a:p>
          <a:p>
            <a:r>
              <a:rPr lang="en-US" baseline="0" dirty="0"/>
              <a:t>I</a:t>
            </a:r>
            <a:r>
              <a:rPr lang="en-US" dirty="0"/>
              <a:t>ntro</a:t>
            </a:r>
            <a:r>
              <a:rPr lang="en-US" baseline="0" dirty="0"/>
              <a:t> cards from those who were not here last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1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</a:t>
            </a:r>
            <a:r>
              <a:rPr lang="en-US" baseline="0" dirty="0"/>
              <a:t> AND TEAM WORK ARE EQUALLY IMPORTANT.</a:t>
            </a:r>
          </a:p>
          <a:p>
            <a:endParaRPr lang="en-US" baseline="0" dirty="0"/>
          </a:p>
          <a:p>
            <a:r>
              <a:rPr lang="en-US" baseline="0" dirty="0"/>
              <a:t>THE KEY IS COMMITMENT TO THE PROCESS AND EACH OTHER.</a:t>
            </a:r>
          </a:p>
          <a:p>
            <a:endParaRPr lang="en-US" baseline="0" dirty="0"/>
          </a:p>
          <a:p>
            <a:r>
              <a:rPr lang="en-US" baseline="0" dirty="0"/>
              <a:t>AS YOU WILL SEE IN THE OUTLINE:</a:t>
            </a:r>
          </a:p>
          <a:p>
            <a:pPr marL="228600" indent="-228600">
              <a:buAutoNum type="arabicPeriod"/>
            </a:pPr>
            <a:r>
              <a:rPr lang="en-US" baseline="0" dirty="0"/>
              <a:t>PARTICIPATION – 15%</a:t>
            </a:r>
          </a:p>
          <a:p>
            <a:pPr marL="228600" indent="-228600">
              <a:buAutoNum type="arabicPeriod"/>
            </a:pPr>
            <a:r>
              <a:rPr lang="en-US" baseline="0" dirty="0"/>
              <a:t>REFLECTIONS – 25%</a:t>
            </a:r>
          </a:p>
          <a:p>
            <a:pPr marL="228600" indent="-228600">
              <a:buAutoNum type="arabicPeriod"/>
            </a:pPr>
            <a:r>
              <a:rPr lang="en-US" baseline="0" dirty="0"/>
              <a:t>ASSIGNMENTS RELATED TO MAJOR PROJECTS – 60%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C7134-3F24-BE4F-9398-4B03A5D459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0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8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1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4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2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2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2EF7-82B9-5441-8F94-72C2858E66FF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7EF4C-1908-9D43-A5C6-ABADD9A4B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4D07DE-875A-7340-AF4B-8BE8FC9F2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479F4B-40DA-4A4C-B112-E6FE91797BBC}"/>
              </a:ext>
            </a:extLst>
          </p:cNvPr>
          <p:cNvSpPr/>
          <p:nvPr/>
        </p:nvSpPr>
        <p:spPr>
          <a:xfrm>
            <a:off x="925627" y="4928056"/>
            <a:ext cx="10534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image source: </a:t>
            </a:r>
            <a:r>
              <a:rPr lang="en-CA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powtoon</a:t>
            </a:r>
            <a:endParaRPr lang="en-CA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00FC21-6401-844B-B856-A1A196816F45}"/>
              </a:ext>
            </a:extLst>
          </p:cNvPr>
          <p:cNvSpPr/>
          <p:nvPr/>
        </p:nvSpPr>
        <p:spPr>
          <a:xfrm flipH="1">
            <a:off x="5590365" y="537081"/>
            <a:ext cx="3198034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Helvetica Neue"/>
                <a:cs typeface="Helvetica Neue"/>
              </a:rPr>
              <a:t>Selected</a:t>
            </a:r>
          </a:p>
          <a:p>
            <a:r>
              <a:rPr lang="en-US" sz="4800" dirty="0">
                <a:solidFill>
                  <a:srgbClr val="C00000"/>
                </a:solidFill>
                <a:latin typeface="Helvetica Neue"/>
                <a:cs typeface="Helvetica Neue"/>
              </a:rPr>
              <a:t>Case </a:t>
            </a:r>
          </a:p>
          <a:p>
            <a:r>
              <a:rPr lang="en-US" sz="4800" dirty="0">
                <a:solidFill>
                  <a:srgbClr val="C00000"/>
                </a:solidFill>
                <a:latin typeface="Helvetica Neue"/>
                <a:cs typeface="Helvetica Neue"/>
              </a:rPr>
              <a:t>Studies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07578-5532-F442-B6DF-0183B1A0AD32}"/>
              </a:ext>
            </a:extLst>
          </p:cNvPr>
          <p:cNvSpPr/>
          <p:nvPr/>
        </p:nvSpPr>
        <p:spPr>
          <a:xfrm flipH="1">
            <a:off x="5590365" y="4635668"/>
            <a:ext cx="319803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Helvetica Neue"/>
                <a:cs typeface="Helvetica Neue"/>
              </a:rPr>
              <a:t>October 24 2021</a:t>
            </a:r>
          </a:p>
        </p:txBody>
      </p:sp>
    </p:spTree>
    <p:extLst>
      <p:ext uri="{BB962C8B-B14F-4D97-AF65-F5344CB8AC3E}">
        <p14:creationId xmlns:p14="http://schemas.microsoft.com/office/powerpoint/2010/main" val="299604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90306" y="618438"/>
          <a:ext cx="7536318" cy="319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3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5E8E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*Participation + Engagement ~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5E8E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Participation “Portfolio”</a:t>
                      </a:r>
                      <a:endParaRPr lang="en-US" sz="20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1:</a:t>
                      </a:r>
                      <a:endParaRPr lang="en-US" dirty="0">
                        <a:solidFill>
                          <a:srgbClr val="96B64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in class speaking (synchronous)</a:t>
                      </a:r>
                      <a:endParaRPr lang="en-US" dirty="0">
                        <a:solidFill>
                          <a:srgbClr val="96B64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2:</a:t>
                      </a:r>
                      <a:endParaRPr 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discussion boards (asynchronous) ~ 1 week</a:t>
                      </a:r>
                      <a:endParaRPr 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7238" y="4088858"/>
            <a:ext cx="657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2A5E8E"/>
                </a:solidFill>
                <a:latin typeface="TradeGothic-Bold"/>
                <a:cs typeface="TradeGothic-Bold"/>
              </a:rPr>
              <a:t>PARTICIPATION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621" y="4129294"/>
            <a:ext cx="668413" cy="6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8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7908" y="466038"/>
          <a:ext cx="8771792" cy="409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3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due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prep: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Pre-assessments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  <a:latin typeface="Helvetica Neue Light"/>
                          <a:cs typeface="Helvetica Neue Light"/>
                        </a:rPr>
                        <a:t>ongoing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contribution: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In-class Participation + Engagement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  <a:latin typeface="Helvetica Neue Light"/>
                          <a:cs typeface="Helvetica Neue Light"/>
                        </a:rPr>
                        <a:t>ongoing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assignment 1: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Social Problem Situational Analysis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Helvetica Neue Light"/>
                        </a:rPr>
                        <a:t>Oct 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r"/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3"/>
                        </a:solidFill>
                      </a:endParaRPr>
                    </a:p>
                    <a:p>
                      <a:pPr algn="r"/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assignment 2: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Selected Case Study + Presentation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96B646"/>
                          </a:solidFill>
                          <a:latin typeface="Helvetica Neue Light"/>
                          <a:cs typeface="Helvetica Neue Light"/>
                        </a:rPr>
                        <a:t>Oct 23</a:t>
                      </a:r>
                      <a:endParaRPr lang="en-US" dirty="0">
                        <a:solidFill>
                          <a:srgbClr val="96B64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96B646"/>
                          </a:solidFill>
                          <a:latin typeface="Helvetica Neue Light"/>
                        </a:rPr>
                        <a:t>Oct 24 -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96B646"/>
                          </a:solidFill>
                          <a:latin typeface="Helvetica Neue Light"/>
                        </a:rPr>
                        <a:t>Oct 31</a:t>
                      </a:r>
                      <a:endParaRPr lang="en-US" dirty="0">
                        <a:solidFill>
                          <a:srgbClr val="96B64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assignment 3: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Applied Social Enterprise Project</a:t>
                      </a:r>
                      <a:endParaRPr lang="en-US" dirty="0">
                        <a:solidFill>
                          <a:srgbClr val="96B64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96B646"/>
                          </a:solidFill>
                          <a:latin typeface="Helvetica Neue Light"/>
                          <a:cs typeface="Helvetica Neue Light"/>
                        </a:rPr>
                        <a:t>Nov 29</a:t>
                      </a:r>
                      <a:endParaRPr lang="en-US" dirty="0">
                        <a:solidFill>
                          <a:srgbClr val="96B64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96B646"/>
                          </a:solidFill>
                          <a:latin typeface="Helvetica Neue Light"/>
                        </a:rPr>
                        <a:t>Nov 30 +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96B646"/>
                          </a:solidFill>
                          <a:latin typeface="Helvetica Neue Light"/>
                        </a:rPr>
                        <a:t>Dec 5*</a:t>
                      </a:r>
                      <a:endParaRPr lang="en-US" dirty="0">
                        <a:solidFill>
                          <a:srgbClr val="96B64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assignment 4: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Reflection Paper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accent3"/>
                          </a:solidFill>
                          <a:latin typeface="Helvetica Neue Light"/>
                          <a:cs typeface="Helvetica Neue Light"/>
                        </a:rPr>
                        <a:t>Dec 9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9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note*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clients attend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46850" y="4155764"/>
            <a:ext cx="5327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2A5E8E"/>
                </a:solidFill>
                <a:latin typeface="TradeGothic-Bold"/>
                <a:cs typeface="TradeGothic-Bold"/>
              </a:rPr>
              <a:t>DATES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1078F76-9BE1-D3D1-B9DB-9818AEE27779}"/>
              </a:ext>
            </a:extLst>
          </p:cNvPr>
          <p:cNvSpPr/>
          <p:nvPr/>
        </p:nvSpPr>
        <p:spPr>
          <a:xfrm>
            <a:off x="78528" y="2354546"/>
            <a:ext cx="8996082" cy="6093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7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100" y="11818"/>
            <a:ext cx="7610520" cy="1015663"/>
            <a:chOff x="416100" y="115913"/>
            <a:chExt cx="7610520" cy="1015663"/>
          </a:xfrm>
        </p:grpSpPr>
        <p:sp>
          <p:nvSpPr>
            <p:cNvPr id="6" name="Rectangle 5"/>
            <p:cNvSpPr/>
            <p:nvPr/>
          </p:nvSpPr>
          <p:spPr>
            <a:xfrm>
              <a:off x="1601301" y="430426"/>
              <a:ext cx="6425319" cy="4308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Teams 6, 7, 8 present Wednesday October 26</a:t>
              </a:r>
              <a:endParaRPr lang="en-US" i="1" dirty="0">
                <a:latin typeface="Helvetica Neue Light"/>
                <a:cs typeface="Helvetica Neue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416100" y="115913"/>
              <a:ext cx="1185203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60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 flipH="1">
            <a:off x="416100" y="897562"/>
            <a:ext cx="118520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6000" dirty="0">
                <a:solidFill>
                  <a:srgbClr val="2A5E8E"/>
                </a:solidFill>
                <a:latin typeface="Helvetica Neue"/>
                <a:cs typeface="Helvetica Neue"/>
              </a:rPr>
              <a:t>02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416100" y="1676402"/>
            <a:ext cx="1185203" cy="11172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6000" dirty="0">
                <a:solidFill>
                  <a:srgbClr val="2A5E8E"/>
                </a:solidFill>
                <a:latin typeface="Helvetica Neue"/>
                <a:cs typeface="Helvetica Neue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1302" y="4309701"/>
            <a:ext cx="5327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A5E8E"/>
                </a:solidFill>
                <a:latin typeface="TradeGothic-Bold"/>
                <a:cs typeface="TradeGothic-Bold"/>
              </a:rPr>
              <a:t>REMINDERS</a:t>
            </a:r>
          </a:p>
        </p:txBody>
      </p:sp>
      <p:pic>
        <p:nvPicPr>
          <p:cNvPr id="17" name="Picture 4" descr="https://gotfruitblog.files.wordpress.com/2009/06/reminder-200906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39" y="1556632"/>
            <a:ext cx="1579748" cy="35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108155" y="4749761"/>
            <a:ext cx="13147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Image source: </a:t>
            </a:r>
            <a:r>
              <a:rPr lang="en-CA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imgarcade.com</a:t>
            </a:r>
            <a:endParaRPr lang="en-CA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D96D1C-57F4-8546-BA0E-2A5E0F14FBF1}"/>
              </a:ext>
            </a:extLst>
          </p:cNvPr>
          <p:cNvSpPr/>
          <p:nvPr/>
        </p:nvSpPr>
        <p:spPr>
          <a:xfrm>
            <a:off x="1601300" y="2019572"/>
            <a:ext cx="6287010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200" dirty="0" err="1">
                <a:solidFill>
                  <a:srgbClr val="2A5E8E"/>
                </a:solidFill>
                <a:latin typeface="Helvetica Neue Light"/>
                <a:cs typeface="Helvetica Neue Light"/>
              </a:rPr>
              <a:t>iPeer</a:t>
            </a:r>
            <a:r>
              <a:rPr lang="en-US" sz="2200" dirty="0">
                <a:solidFill>
                  <a:srgbClr val="2A5E8E"/>
                </a:solidFill>
                <a:latin typeface="Helvetica Neue Light"/>
                <a:cs typeface="Helvetica Neue Light"/>
              </a:rPr>
              <a:t> 1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	</a:t>
            </a:r>
            <a:endParaRPr lang="en-US" i="1" dirty="0">
              <a:latin typeface="Helvetica Neue Light"/>
              <a:cs typeface="Helvetica Neue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B795BB-03CE-3846-B16E-75CFFD06AC20}"/>
              </a:ext>
            </a:extLst>
          </p:cNvPr>
          <p:cNvSpPr/>
          <p:nvPr/>
        </p:nvSpPr>
        <p:spPr>
          <a:xfrm flipH="1">
            <a:off x="416100" y="2597462"/>
            <a:ext cx="118520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6000" dirty="0">
                <a:solidFill>
                  <a:srgbClr val="2A5E8E"/>
                </a:solidFill>
                <a:latin typeface="Helvetica Neue"/>
                <a:cs typeface="Helvetica Neue"/>
              </a:rPr>
              <a:t>04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674930-25C7-A14D-9BCC-BC96DF68163B}"/>
              </a:ext>
            </a:extLst>
          </p:cNvPr>
          <p:cNvSpPr/>
          <p:nvPr/>
        </p:nvSpPr>
        <p:spPr>
          <a:xfrm>
            <a:off x="1601300" y="2880191"/>
            <a:ext cx="7338718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rgbClr val="2A5E8E"/>
                </a:solidFill>
                <a:latin typeface="Helvetica Neue Light"/>
                <a:cs typeface="Helvetica Neue Light"/>
              </a:rPr>
              <a:t>Modo ~ client brief presentation, Nov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6A31A5-0C38-7642-A22D-C95D582893A1}"/>
              </a:ext>
            </a:extLst>
          </p:cNvPr>
          <p:cNvSpPr/>
          <p:nvPr/>
        </p:nvSpPr>
        <p:spPr>
          <a:xfrm>
            <a:off x="1590776" y="3508921"/>
            <a:ext cx="628701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rgbClr val="2A5E8E"/>
                </a:solidFill>
                <a:latin typeface="Helvetica Neue Light"/>
                <a:cs typeface="Helvetica Neue Light"/>
              </a:rPr>
              <a:t>assignment 3 ~ </a:t>
            </a:r>
            <a:r>
              <a:rPr lang="en-US" sz="2200" b="1" i="1" dirty="0">
                <a:solidFill>
                  <a:srgbClr val="2A5E8E"/>
                </a:solidFill>
                <a:latin typeface="Helvetica Neue Light"/>
                <a:cs typeface="Helvetica Neue Light"/>
              </a:rPr>
              <a:t>due November 29</a:t>
            </a:r>
            <a:endParaRPr lang="en-US" sz="2200" dirty="0">
              <a:solidFill>
                <a:srgbClr val="2A5E8E"/>
              </a:solidFill>
              <a:latin typeface="Helvetica Neue Light"/>
              <a:cs typeface="Helvetica Neue Light"/>
            </a:endParaRPr>
          </a:p>
          <a:p>
            <a:r>
              <a:rPr lang="en-US" sz="2200" dirty="0">
                <a:solidFill>
                  <a:srgbClr val="2A5E8E"/>
                </a:solidFill>
                <a:latin typeface="Helvetica Neue Light"/>
                <a:cs typeface="Helvetica Neue Light"/>
              </a:rPr>
              <a:t>applied social enterprise team project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	</a:t>
            </a:r>
            <a:endParaRPr lang="en-US" i="1" dirty="0">
              <a:latin typeface="Helvetica Neue Light"/>
              <a:cs typeface="Helvetica Neue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BCC0FE-13F9-3747-B1DF-D98D612DFE0B}"/>
              </a:ext>
            </a:extLst>
          </p:cNvPr>
          <p:cNvSpPr/>
          <p:nvPr/>
        </p:nvSpPr>
        <p:spPr>
          <a:xfrm flipH="1">
            <a:off x="405576" y="3412010"/>
            <a:ext cx="118520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6000" dirty="0">
                <a:solidFill>
                  <a:srgbClr val="2A5E8E"/>
                </a:solidFill>
                <a:latin typeface="Helvetica Neue"/>
                <a:cs typeface="Helvetica Neue"/>
              </a:rPr>
              <a:t>05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E3F0F3-A251-77B7-8280-B21FEF3FFED6}"/>
              </a:ext>
            </a:extLst>
          </p:cNvPr>
          <p:cNvSpPr/>
          <p:nvPr/>
        </p:nvSpPr>
        <p:spPr>
          <a:xfrm>
            <a:off x="1604063" y="1177415"/>
            <a:ext cx="6425319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rgbClr val="2A5E8E"/>
                </a:solidFill>
                <a:latin typeface="Helvetica Neue Light"/>
                <a:cs typeface="Helvetica Neue Light"/>
              </a:rPr>
              <a:t>Teams 3, 5 present Monday October 31</a:t>
            </a:r>
            <a:endParaRPr lang="en-US" i="1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052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802466" y="793144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2466" y="999626"/>
            <a:ext cx="8001922" cy="1455512"/>
            <a:chOff x="416100" y="122188"/>
            <a:chExt cx="8001922" cy="1455512"/>
          </a:xfrm>
        </p:grpSpPr>
        <p:sp>
          <p:nvSpPr>
            <p:cNvPr id="9" name="Rectangle 8"/>
            <p:cNvSpPr/>
            <p:nvPr/>
          </p:nvSpPr>
          <p:spPr>
            <a:xfrm>
              <a:off x="1601303" y="122188"/>
              <a:ext cx="6816719" cy="4308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presentations </a:t>
              </a: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Helvetica Neue Light"/>
                  <a:cs typeface="Helvetica Neue Light"/>
                </a:rPr>
                <a:t>~ 10 minutes, 10 minutes Q+A </a:t>
              </a:r>
            </a:p>
          </p:txBody>
        </p:sp>
        <p:sp>
          <p:nvSpPr>
            <p:cNvPr id="10" name="Rectangle 9"/>
            <p:cNvSpPr/>
            <p:nvPr/>
          </p:nvSpPr>
          <p:spPr>
            <a:xfrm flipH="1">
              <a:off x="416100" y="746703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48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02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90597" y="4435614"/>
            <a:ext cx="346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A5E8E"/>
                </a:solidFill>
                <a:latin typeface="TradeGothic-Bold"/>
                <a:cs typeface="TradeGothic-Bold"/>
              </a:rPr>
              <a:t>TODAY’S CLASS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03238" y="5431078"/>
            <a:ext cx="13147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Image source: </a:t>
            </a:r>
            <a:r>
              <a:rPr lang="en-CA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imgarcade.com</a:t>
            </a:r>
            <a:endParaRPr lang="en-CA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ADFED2-3065-1D4D-ABB0-524AD09C9A66}"/>
              </a:ext>
            </a:extLst>
          </p:cNvPr>
          <p:cNvSpPr/>
          <p:nvPr/>
        </p:nvSpPr>
        <p:spPr>
          <a:xfrm>
            <a:off x="1987668" y="1837431"/>
            <a:ext cx="6816719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rgbClr val="2A5E8E"/>
                </a:solidFill>
                <a:latin typeface="Helvetica Neue Light"/>
                <a:cs typeface="Helvetica Neue Light"/>
              </a:rPr>
              <a:t>discussion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593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7684" y="878994"/>
            <a:ext cx="5565554" cy="830997"/>
            <a:chOff x="861543" y="756198"/>
            <a:chExt cx="5565554" cy="830997"/>
          </a:xfrm>
        </p:grpSpPr>
        <p:sp>
          <p:nvSpPr>
            <p:cNvPr id="6" name="Rectangle 5"/>
            <p:cNvSpPr/>
            <p:nvPr/>
          </p:nvSpPr>
          <p:spPr>
            <a:xfrm>
              <a:off x="2046747" y="778013"/>
              <a:ext cx="4380350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Lack of Access to Education in Sub-Saharan Africa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861543" y="756198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48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08701" y="4461448"/>
            <a:ext cx="790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2A5E8E"/>
                </a:solidFill>
                <a:latin typeface="TradeGothic-Bold"/>
                <a:cs typeface="TradeGothic-Bold"/>
              </a:rPr>
              <a:t>PRESENTATIONS - TODAY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03238" y="5431078"/>
            <a:ext cx="13147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Image source: </a:t>
            </a:r>
            <a:r>
              <a:rPr lang="en-CA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imgarcade.com</a:t>
            </a:r>
            <a:endParaRPr lang="en-CA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94B91C-0926-EB48-8A8D-1028F8FB5568}"/>
              </a:ext>
            </a:extLst>
          </p:cNvPr>
          <p:cNvGrpSpPr/>
          <p:nvPr/>
        </p:nvGrpSpPr>
        <p:grpSpPr>
          <a:xfrm>
            <a:off x="1537684" y="2066902"/>
            <a:ext cx="6770390" cy="1567835"/>
            <a:chOff x="416099" y="1837026"/>
            <a:chExt cx="6195648" cy="156783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098B19-CF18-FA4A-A990-A88F9D77C741}"/>
                </a:ext>
              </a:extLst>
            </p:cNvPr>
            <p:cNvSpPr/>
            <p:nvPr/>
          </p:nvSpPr>
          <p:spPr>
            <a:xfrm>
              <a:off x="1500689" y="1837026"/>
              <a:ext cx="5111058" cy="4308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Period Poverty in Africa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BA927B-742A-DE46-B219-CA9EA61C7A88}"/>
                </a:ext>
              </a:extLst>
            </p:cNvPr>
            <p:cNvSpPr/>
            <p:nvPr/>
          </p:nvSpPr>
          <p:spPr>
            <a:xfrm flipH="1">
              <a:off x="416099" y="2573864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48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02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CF402EC-B78D-A24A-B597-0E7D03078AF9}"/>
              </a:ext>
            </a:extLst>
          </p:cNvPr>
          <p:cNvSpPr/>
          <p:nvPr/>
        </p:nvSpPr>
        <p:spPr>
          <a:xfrm flipH="1">
            <a:off x="1537685" y="1841367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AD4B66-D586-B740-8F9A-3BAAC0F603C9}"/>
              </a:ext>
            </a:extLst>
          </p:cNvPr>
          <p:cNvSpPr/>
          <p:nvPr/>
        </p:nvSpPr>
        <p:spPr>
          <a:xfrm>
            <a:off x="2722887" y="2989378"/>
            <a:ext cx="6627175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rgbClr val="2A5E8E"/>
                </a:solidFill>
                <a:latin typeface="Helvetica Neue Light"/>
                <a:cs typeface="Helvetica Neue Light"/>
              </a:rPr>
              <a:t>Period Poverty in Germany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171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7684" y="878994"/>
            <a:ext cx="5565554" cy="830997"/>
            <a:chOff x="861543" y="756198"/>
            <a:chExt cx="5565554" cy="830997"/>
          </a:xfrm>
        </p:grpSpPr>
        <p:sp>
          <p:nvSpPr>
            <p:cNvPr id="6" name="Rectangle 5"/>
            <p:cNvSpPr/>
            <p:nvPr/>
          </p:nvSpPr>
          <p:spPr>
            <a:xfrm>
              <a:off x="2046747" y="778013"/>
              <a:ext cx="4380350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The Unfair Treatment of Blue Collar Workers in Singapore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861543" y="756198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48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06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08701" y="4461448"/>
            <a:ext cx="790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2A5E8E"/>
                </a:solidFill>
                <a:latin typeface="TradeGothic-Bold"/>
                <a:cs typeface="TradeGothic-Bold"/>
              </a:rPr>
              <a:t>PRESENTATIONS – Wed Oct 26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03238" y="5431078"/>
            <a:ext cx="13147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Image source: </a:t>
            </a:r>
            <a:r>
              <a:rPr lang="en-CA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imgarcade.com</a:t>
            </a:r>
            <a:endParaRPr lang="en-CA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94B91C-0926-EB48-8A8D-1028F8FB5568}"/>
              </a:ext>
            </a:extLst>
          </p:cNvPr>
          <p:cNvGrpSpPr/>
          <p:nvPr/>
        </p:nvGrpSpPr>
        <p:grpSpPr>
          <a:xfrm>
            <a:off x="1537684" y="2066902"/>
            <a:ext cx="6770390" cy="1567835"/>
            <a:chOff x="416099" y="1837026"/>
            <a:chExt cx="6195648" cy="156783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098B19-CF18-FA4A-A990-A88F9D77C741}"/>
                </a:ext>
              </a:extLst>
            </p:cNvPr>
            <p:cNvSpPr/>
            <p:nvPr/>
          </p:nvSpPr>
          <p:spPr>
            <a:xfrm>
              <a:off x="1500689" y="1837026"/>
              <a:ext cx="5111058" cy="4308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Environmental Effects of Fast Fashion (T1)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BA927B-742A-DE46-B219-CA9EA61C7A88}"/>
                </a:ext>
              </a:extLst>
            </p:cNvPr>
            <p:cNvSpPr/>
            <p:nvPr/>
          </p:nvSpPr>
          <p:spPr>
            <a:xfrm flipH="1">
              <a:off x="416099" y="2573864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48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08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CF402EC-B78D-A24A-B597-0E7D03078AF9}"/>
              </a:ext>
            </a:extLst>
          </p:cNvPr>
          <p:cNvSpPr/>
          <p:nvPr/>
        </p:nvSpPr>
        <p:spPr>
          <a:xfrm flipH="1">
            <a:off x="1537685" y="1841367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AD4B66-D586-B740-8F9A-3BAAC0F603C9}"/>
              </a:ext>
            </a:extLst>
          </p:cNvPr>
          <p:cNvSpPr/>
          <p:nvPr/>
        </p:nvSpPr>
        <p:spPr>
          <a:xfrm>
            <a:off x="2722887" y="2989378"/>
            <a:ext cx="6627175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rgbClr val="2A5E8E"/>
                </a:solidFill>
                <a:latin typeface="Helvetica Neue Light"/>
                <a:cs typeface="Helvetica Neue Light"/>
              </a:rPr>
              <a:t>Environmental Effects of Fast Fashion (T2)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956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7683" y="878994"/>
            <a:ext cx="7606318" cy="830997"/>
            <a:chOff x="861543" y="756198"/>
            <a:chExt cx="6168456" cy="830997"/>
          </a:xfrm>
        </p:grpSpPr>
        <p:sp>
          <p:nvSpPr>
            <p:cNvPr id="6" name="Rectangle 5"/>
            <p:cNvSpPr/>
            <p:nvPr/>
          </p:nvSpPr>
          <p:spPr>
            <a:xfrm>
              <a:off x="1822702" y="778013"/>
              <a:ext cx="5207297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Lack of Low-barrier Income Generating Initiatives (DTES) 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861543" y="756198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48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08701" y="4461448"/>
            <a:ext cx="790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2A5E8E"/>
                </a:solidFill>
                <a:latin typeface="TradeGothic-Bold"/>
                <a:cs typeface="TradeGothic-Bold"/>
              </a:rPr>
              <a:t>PRESENTATIONS – MON OCT 31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94B91C-0926-EB48-8A8D-1028F8FB5568}"/>
              </a:ext>
            </a:extLst>
          </p:cNvPr>
          <p:cNvGrpSpPr/>
          <p:nvPr/>
        </p:nvGrpSpPr>
        <p:grpSpPr>
          <a:xfrm>
            <a:off x="1537684" y="2066902"/>
            <a:ext cx="7412434" cy="1567835"/>
            <a:chOff x="416099" y="1837026"/>
            <a:chExt cx="6370340" cy="156783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098B19-CF18-FA4A-A990-A88F9D77C741}"/>
                </a:ext>
              </a:extLst>
            </p:cNvPr>
            <p:cNvSpPr/>
            <p:nvPr/>
          </p:nvSpPr>
          <p:spPr>
            <a:xfrm>
              <a:off x="1434678" y="1837026"/>
              <a:ext cx="5351761" cy="4308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2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Opioid Crisis in Vancouver</a:t>
              </a:r>
              <a:endParaRPr lang="en-US" sz="2400" dirty="0">
                <a:latin typeface="Helvetica Neue Light"/>
                <a:cs typeface="Helvetica Neue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BA927B-742A-DE46-B219-CA9EA61C7A88}"/>
                </a:ext>
              </a:extLst>
            </p:cNvPr>
            <p:cNvSpPr/>
            <p:nvPr/>
          </p:nvSpPr>
          <p:spPr>
            <a:xfrm flipH="1">
              <a:off x="416099" y="2573864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endParaRPr lang="en-US" sz="4800" dirty="0">
                <a:solidFill>
                  <a:srgbClr val="2A5E8E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CF402EC-B78D-A24A-B597-0E7D03078AF9}"/>
              </a:ext>
            </a:extLst>
          </p:cNvPr>
          <p:cNvSpPr/>
          <p:nvPr/>
        </p:nvSpPr>
        <p:spPr>
          <a:xfrm flipH="1">
            <a:off x="1537685" y="1841367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AD4B66-D586-B740-8F9A-3BAAC0F603C9}"/>
              </a:ext>
            </a:extLst>
          </p:cNvPr>
          <p:cNvSpPr/>
          <p:nvPr/>
        </p:nvSpPr>
        <p:spPr>
          <a:xfrm>
            <a:off x="2722887" y="2989378"/>
            <a:ext cx="6627175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rgbClr val="2A5E8E"/>
                </a:solidFill>
                <a:latin typeface="Helvetica Neue Light"/>
                <a:cs typeface="Helvetica Neue Light"/>
              </a:rPr>
              <a:t>General Discussion + Wrap up</a:t>
            </a:r>
          </a:p>
        </p:txBody>
      </p:sp>
    </p:spTree>
    <p:extLst>
      <p:ext uri="{BB962C8B-B14F-4D97-AF65-F5344CB8AC3E}">
        <p14:creationId xmlns:p14="http://schemas.microsoft.com/office/powerpoint/2010/main" val="327436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6258" y="735265"/>
            <a:ext cx="453774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Assignment 3</a:t>
            </a:r>
          </a:p>
          <a:p>
            <a:r>
              <a:rPr lang="en-CA" sz="2800" b="1" dirty="0">
                <a:solidFill>
                  <a:srgbClr val="96B646"/>
                </a:solidFill>
                <a:latin typeface="Helvetica Neue" charset="0"/>
                <a:ea typeface="Helvetica Neue" charset="0"/>
                <a:cs typeface="Helvetica Neue" charset="0"/>
              </a:rPr>
              <a:t>Applied Social Enterprise Team Project</a:t>
            </a:r>
          </a:p>
          <a:p>
            <a:r>
              <a:rPr lang="en-CA" dirty="0">
                <a:solidFill>
                  <a:srgbClr val="96B646"/>
                </a:solidFill>
                <a:latin typeface="Helvetica Neue" charset="0"/>
                <a:ea typeface="Helvetica Neue" charset="0"/>
                <a:cs typeface="Helvetica Neue" charset="0"/>
              </a:rPr>
              <a:t>Due Tuesday November 29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C97D9-52B0-28FE-5E90-E1D219001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38" y="0"/>
            <a:ext cx="38830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8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100" y="247344"/>
            <a:ext cx="3490934" cy="830997"/>
            <a:chOff x="416100" y="130988"/>
            <a:chExt cx="3490934" cy="830997"/>
          </a:xfrm>
        </p:grpSpPr>
        <p:sp>
          <p:nvSpPr>
            <p:cNvPr id="6" name="Rectangle 5"/>
            <p:cNvSpPr/>
            <p:nvPr/>
          </p:nvSpPr>
          <p:spPr>
            <a:xfrm>
              <a:off x="1439258" y="337468"/>
              <a:ext cx="2467776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0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Period Poverty 1</a:t>
              </a:r>
              <a:endParaRPr lang="en-US" sz="2000" dirty="0">
                <a:latin typeface="Helvetica Neue Light"/>
                <a:cs typeface="Helvetica Neue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416100" y="130988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48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6100" y="510118"/>
            <a:ext cx="8807538" cy="1650931"/>
            <a:chOff x="100790" y="-248458"/>
            <a:chExt cx="8807538" cy="1650931"/>
          </a:xfrm>
        </p:grpSpPr>
        <p:sp>
          <p:nvSpPr>
            <p:cNvPr id="9" name="Rectangle 8"/>
            <p:cNvSpPr/>
            <p:nvPr/>
          </p:nvSpPr>
          <p:spPr>
            <a:xfrm>
              <a:off x="5552407" y="-248458"/>
              <a:ext cx="3355921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0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Opioid Crisis in Vancouver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H="1">
              <a:off x="100790" y="571476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48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02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 flipH="1">
            <a:off x="416100" y="2370067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4714" y="4461448"/>
            <a:ext cx="790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2A5E8E"/>
                </a:solidFill>
                <a:latin typeface="TradeGothic-Bold"/>
                <a:cs typeface="TradeGothic-Bold"/>
              </a:rPr>
              <a:t>A2 SELECTED CASE STUDY TOPICS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03238" y="5431078"/>
            <a:ext cx="13147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Image source: </a:t>
            </a:r>
            <a:r>
              <a:rPr lang="en-CA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imgarcade.com</a:t>
            </a:r>
            <a:endParaRPr lang="en-CA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416100" y="3410082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9258" y="1573903"/>
            <a:ext cx="2696377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2A5E8E"/>
                </a:solidFill>
                <a:latin typeface="Helvetica Neue Light"/>
                <a:cs typeface="Helvetica Neue Light"/>
              </a:rPr>
              <a:t>Period Poverty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9CBD61-2F74-CD47-9E20-77C4A37A18B4}"/>
              </a:ext>
            </a:extLst>
          </p:cNvPr>
          <p:cNvSpPr/>
          <p:nvPr/>
        </p:nvSpPr>
        <p:spPr>
          <a:xfrm flipH="1">
            <a:off x="4809536" y="309967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94B91C-0926-EB48-8A8D-1028F8FB5568}"/>
              </a:ext>
            </a:extLst>
          </p:cNvPr>
          <p:cNvGrpSpPr/>
          <p:nvPr/>
        </p:nvGrpSpPr>
        <p:grpSpPr>
          <a:xfrm>
            <a:off x="4808696" y="1379587"/>
            <a:ext cx="4077286" cy="1694136"/>
            <a:chOff x="416100" y="558388"/>
            <a:chExt cx="4077286" cy="169413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098B19-CF18-FA4A-A990-A88F9D77C741}"/>
                </a:ext>
              </a:extLst>
            </p:cNvPr>
            <p:cNvSpPr/>
            <p:nvPr/>
          </p:nvSpPr>
          <p:spPr>
            <a:xfrm>
              <a:off x="1475121" y="1852414"/>
              <a:ext cx="301826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0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Impacts of Fast Fashion 1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BA927B-742A-DE46-B219-CA9EA61C7A88}"/>
                </a:ext>
              </a:extLst>
            </p:cNvPr>
            <p:cNvSpPr/>
            <p:nvPr/>
          </p:nvSpPr>
          <p:spPr>
            <a:xfrm flipH="1">
              <a:off x="416100" y="558388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48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06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CF402EC-B78D-A24A-B597-0E7D03078AF9}"/>
              </a:ext>
            </a:extLst>
          </p:cNvPr>
          <p:cNvSpPr/>
          <p:nvPr/>
        </p:nvSpPr>
        <p:spPr>
          <a:xfrm flipH="1">
            <a:off x="4808696" y="2432690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E9AC05-41FD-0F46-B035-C57AD4AEAE5C}"/>
              </a:ext>
            </a:extLst>
          </p:cNvPr>
          <p:cNvSpPr/>
          <p:nvPr/>
        </p:nvSpPr>
        <p:spPr>
          <a:xfrm flipH="1">
            <a:off x="4795740" y="3462195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8DFA66-8F99-9446-8551-BDDD6876025E}"/>
              </a:ext>
            </a:extLst>
          </p:cNvPr>
          <p:cNvSpPr/>
          <p:nvPr/>
        </p:nvSpPr>
        <p:spPr>
          <a:xfrm>
            <a:off x="1439258" y="3462573"/>
            <a:ext cx="351852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2A5E8E"/>
                </a:solidFill>
                <a:latin typeface="Helvetica Neue Light"/>
                <a:cs typeface="Helvetica Neue Light"/>
              </a:rPr>
              <a:t>Lack of Access to Education in Sub-Saharan Africa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139AF6-99A5-7B44-87B0-77877338654A}"/>
              </a:ext>
            </a:extLst>
          </p:cNvPr>
          <p:cNvSpPr/>
          <p:nvPr/>
        </p:nvSpPr>
        <p:spPr>
          <a:xfrm>
            <a:off x="1439258" y="2297162"/>
            <a:ext cx="335648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2A5E8E"/>
                </a:solidFill>
                <a:latin typeface="Helvetica Neue Light"/>
                <a:cs typeface="Helvetica Neue Light"/>
              </a:rPr>
              <a:t>Lack of Low-barrier Income  Generating Initiatives (Vancouver DTES)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EFE789-5997-4743-A706-CAC0291FBA19}"/>
              </a:ext>
            </a:extLst>
          </p:cNvPr>
          <p:cNvSpPr/>
          <p:nvPr/>
        </p:nvSpPr>
        <p:spPr>
          <a:xfrm>
            <a:off x="5867716" y="1459780"/>
            <a:ext cx="335592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2A5E8E"/>
                </a:solidFill>
                <a:latin typeface="Helvetica Neue Light"/>
                <a:cs typeface="Helvetica Neue Light"/>
              </a:rPr>
              <a:t>The Unfair Treatment of Blue Collar Workers in Singapore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B6F79C-28D8-FF4D-BB8A-F2522116C119}"/>
              </a:ext>
            </a:extLst>
          </p:cNvPr>
          <p:cNvSpPr/>
          <p:nvPr/>
        </p:nvSpPr>
        <p:spPr>
          <a:xfrm>
            <a:off x="5867716" y="3544018"/>
            <a:ext cx="3018265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2A5E8E"/>
                </a:solidFill>
                <a:latin typeface="Helvetica Neue Light"/>
                <a:cs typeface="Helvetica Neue Light"/>
              </a:rPr>
              <a:t>Impacts of Fast Fashion on the Environment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581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100" y="247344"/>
            <a:ext cx="4155900" cy="830997"/>
            <a:chOff x="416100" y="130988"/>
            <a:chExt cx="4155900" cy="830997"/>
          </a:xfrm>
        </p:grpSpPr>
        <p:sp>
          <p:nvSpPr>
            <p:cNvPr id="6" name="Rectangle 5"/>
            <p:cNvSpPr/>
            <p:nvPr/>
          </p:nvSpPr>
          <p:spPr>
            <a:xfrm>
              <a:off x="1314450" y="368246"/>
              <a:ext cx="3257550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2A5E8E"/>
                  </a:solidFill>
                  <a:latin typeface="Helvetica Neue Light"/>
                  <a:cs typeface="Helvetica Neue Light"/>
                </a:rPr>
                <a:t>Alice, Anna, Colin, Daniel, Taylor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416100" y="130988"/>
              <a:ext cx="1185203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4800" dirty="0">
                  <a:solidFill>
                    <a:srgbClr val="2A5E8E"/>
                  </a:solidFill>
                  <a:latin typeface="Helvetica Neue"/>
                  <a:cs typeface="Helvetica Neue"/>
                </a:rPr>
                <a:t>01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 flipH="1">
            <a:off x="416100" y="1316964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02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416100" y="2370067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0240" y="4427005"/>
            <a:ext cx="707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2A5E8E"/>
                </a:solidFill>
                <a:latin typeface="TradeGothic-Bold"/>
                <a:cs typeface="TradeGothic-Bold"/>
              </a:rPr>
              <a:t>TEAMS (Assignments 2 + 3)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03238" y="5431078"/>
            <a:ext cx="13147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Image source: </a:t>
            </a:r>
            <a:r>
              <a:rPr lang="en-CA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imgarcade.com</a:t>
            </a:r>
            <a:endParaRPr lang="en-CA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416100" y="3410082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9CBD61-2F74-CD47-9E20-77C4A37A18B4}"/>
              </a:ext>
            </a:extLst>
          </p:cNvPr>
          <p:cNvSpPr/>
          <p:nvPr/>
        </p:nvSpPr>
        <p:spPr>
          <a:xfrm flipH="1">
            <a:off x="4493386" y="309967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BA927B-742A-DE46-B219-CA9EA61C7A88}"/>
              </a:ext>
            </a:extLst>
          </p:cNvPr>
          <p:cNvSpPr/>
          <p:nvPr/>
        </p:nvSpPr>
        <p:spPr>
          <a:xfrm flipH="1">
            <a:off x="4493386" y="1379587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F402EC-B78D-A24A-B597-0E7D03078AF9}"/>
              </a:ext>
            </a:extLst>
          </p:cNvPr>
          <p:cNvSpPr/>
          <p:nvPr/>
        </p:nvSpPr>
        <p:spPr>
          <a:xfrm flipH="1">
            <a:off x="4493386" y="2432690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E9AC05-41FD-0F46-B035-C57AD4AEAE5C}"/>
              </a:ext>
            </a:extLst>
          </p:cNvPr>
          <p:cNvSpPr/>
          <p:nvPr/>
        </p:nvSpPr>
        <p:spPr>
          <a:xfrm flipH="1">
            <a:off x="4493386" y="3472705"/>
            <a:ext cx="11852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2A5E8E"/>
                </a:solidFill>
                <a:latin typeface="Helvetica Neue"/>
                <a:cs typeface="Helvetica Neue"/>
              </a:rPr>
              <a:t>08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45FBC6-D20B-4148-AE77-D49CF567059F}"/>
              </a:ext>
            </a:extLst>
          </p:cNvPr>
          <p:cNvSpPr/>
          <p:nvPr/>
        </p:nvSpPr>
        <p:spPr>
          <a:xfrm>
            <a:off x="5583045" y="1473093"/>
            <a:ext cx="306324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2A5E8E"/>
                </a:solidFill>
                <a:latin typeface="Helvetica Neue Light"/>
                <a:cs typeface="Helvetica Neue Light"/>
              </a:rPr>
              <a:t>Abhi</a:t>
            </a:r>
            <a:r>
              <a:rPr lang="en-US" sz="1600" dirty="0">
                <a:solidFill>
                  <a:srgbClr val="2A5E8E"/>
                </a:solidFill>
                <a:latin typeface="Helvetica Neue Light"/>
                <a:cs typeface="Helvetica Neue Light"/>
              </a:rPr>
              <a:t>, Benjamin, Carlos, Karan, Mien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AB2A81-E9BB-B144-8AE6-E1F9DA7EC12A}"/>
              </a:ext>
            </a:extLst>
          </p:cNvPr>
          <p:cNvSpPr/>
          <p:nvPr/>
        </p:nvSpPr>
        <p:spPr>
          <a:xfrm>
            <a:off x="1314450" y="1473093"/>
            <a:ext cx="306324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A5E8E"/>
                </a:solidFill>
                <a:latin typeface="Helvetica Neue Light"/>
                <a:cs typeface="Helvetica Neue Light"/>
              </a:rPr>
              <a:t>Celia, Fynn, Mads, </a:t>
            </a:r>
            <a:r>
              <a:rPr lang="en-US" sz="1600" dirty="0" err="1">
                <a:solidFill>
                  <a:srgbClr val="2A5E8E"/>
                </a:solidFill>
                <a:latin typeface="Helvetica Neue Light"/>
                <a:cs typeface="Helvetica Neue Light"/>
              </a:rPr>
              <a:t>Malvika</a:t>
            </a:r>
            <a:r>
              <a:rPr lang="en-US" sz="1600" dirty="0">
                <a:solidFill>
                  <a:srgbClr val="2A5E8E"/>
                </a:solidFill>
                <a:latin typeface="Helvetica Neue Light"/>
                <a:cs typeface="Helvetica Neue Light"/>
              </a:rPr>
              <a:t>, Teagan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3AB9FF-92F3-2A48-83EE-3486E38E2D5B}"/>
              </a:ext>
            </a:extLst>
          </p:cNvPr>
          <p:cNvSpPr/>
          <p:nvPr/>
        </p:nvSpPr>
        <p:spPr>
          <a:xfrm>
            <a:off x="1314450" y="2484511"/>
            <a:ext cx="306324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A5E8E"/>
                </a:solidFill>
                <a:latin typeface="Helvetica Neue Light"/>
                <a:cs typeface="Helvetica Neue Light"/>
              </a:rPr>
              <a:t>Amanda, Harrison, Meagan, Ryan, Samuel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EAE3C8-7744-D14F-978B-8F65A3FBAA8D}"/>
              </a:ext>
            </a:extLst>
          </p:cNvPr>
          <p:cNvSpPr/>
          <p:nvPr/>
        </p:nvSpPr>
        <p:spPr>
          <a:xfrm>
            <a:off x="5571618" y="441605"/>
            <a:ext cx="342088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A5E8E"/>
                </a:solidFill>
                <a:latin typeface="Helvetica Neue Light"/>
                <a:cs typeface="Helvetica Neue Light"/>
              </a:rPr>
              <a:t>Anusha, Ettore, Justin, Michael, Nour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2DF254-E6C9-714C-8529-06042B64A547}"/>
              </a:ext>
            </a:extLst>
          </p:cNvPr>
          <p:cNvSpPr/>
          <p:nvPr/>
        </p:nvSpPr>
        <p:spPr>
          <a:xfrm>
            <a:off x="5583045" y="2695428"/>
            <a:ext cx="328590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A5E8E"/>
                </a:solidFill>
                <a:latin typeface="Helvetica Neue Light"/>
                <a:cs typeface="Helvetica Neue Light"/>
              </a:rPr>
              <a:t>Aaryan, Aki, Celine, Nishant, Tanya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ACCB09-0E23-5C44-B954-FFF121E5609C}"/>
              </a:ext>
            </a:extLst>
          </p:cNvPr>
          <p:cNvSpPr/>
          <p:nvPr/>
        </p:nvSpPr>
        <p:spPr>
          <a:xfrm>
            <a:off x="5571618" y="2701152"/>
            <a:ext cx="306324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586D22-1430-234F-91ED-7AED86D8F8C6}"/>
              </a:ext>
            </a:extLst>
          </p:cNvPr>
          <p:cNvSpPr/>
          <p:nvPr/>
        </p:nvSpPr>
        <p:spPr>
          <a:xfrm>
            <a:off x="5576011" y="3614097"/>
            <a:ext cx="342088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A5E8E"/>
                </a:solidFill>
                <a:latin typeface="Helvetica Neue Light"/>
                <a:cs typeface="Helvetica Neue Light"/>
              </a:rPr>
              <a:t>Ben T, Nadine, Simon, Simran, </a:t>
            </a:r>
            <a:r>
              <a:rPr lang="en-US" sz="1600" dirty="0" err="1">
                <a:solidFill>
                  <a:srgbClr val="2A5E8E"/>
                </a:solidFill>
                <a:latin typeface="Helvetica Neue Light"/>
                <a:cs typeface="Helvetica Neue Light"/>
              </a:rPr>
              <a:t>Udhav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434771-8E72-0E46-A538-E681F0D0A94C}"/>
              </a:ext>
            </a:extLst>
          </p:cNvPr>
          <p:cNvSpPr/>
          <p:nvPr/>
        </p:nvSpPr>
        <p:spPr>
          <a:xfrm>
            <a:off x="1351253" y="3510102"/>
            <a:ext cx="306324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A5E8E"/>
                </a:solidFill>
                <a:latin typeface="Helvetica Neue Light"/>
                <a:cs typeface="Helvetica Neue Light"/>
              </a:rPr>
              <a:t>Baptiste, Keisha, Moriah, Nicole, Rishi, Sarah</a:t>
            </a:r>
          </a:p>
        </p:txBody>
      </p:sp>
    </p:spTree>
    <p:extLst>
      <p:ext uri="{BB962C8B-B14F-4D97-AF65-F5344CB8AC3E}">
        <p14:creationId xmlns:p14="http://schemas.microsoft.com/office/powerpoint/2010/main" val="49413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4755" y="466038"/>
          <a:ext cx="8290279" cy="383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3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individual/ partner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team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prep: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Pre-assessments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  <a:latin typeface="Helvetica Neue Light"/>
                          <a:cs typeface="Helvetica Neue Light"/>
                        </a:rPr>
                        <a:t>10%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assignment 1: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Social Problem Situational Analysis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Helvetica Neue Light"/>
                          <a:cs typeface="Helvetica Neue Light"/>
                        </a:rPr>
                        <a:t>20%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algn="r"/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3"/>
                        </a:solidFill>
                      </a:endParaRPr>
                    </a:p>
                    <a:p>
                      <a:pPr algn="r"/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assignment 2: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Selected Case Study + Presentation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96B646"/>
                          </a:solidFill>
                          <a:latin typeface="Helvetica Neue Light"/>
                          <a:cs typeface="Helvetica Neue Light"/>
                        </a:rPr>
                        <a:t>15%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assignment 3: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6B646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Applied Social Enterprise Project</a:t>
                      </a:r>
                      <a:endParaRPr lang="en-US" dirty="0">
                        <a:solidFill>
                          <a:srgbClr val="96B64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96B64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96B646"/>
                          </a:solidFill>
                          <a:latin typeface="Helvetica Neue Light"/>
                          <a:cs typeface="Helvetica Neue Light"/>
                        </a:rPr>
                        <a:t>30%</a:t>
                      </a:r>
                      <a:endParaRPr lang="en-US" dirty="0">
                        <a:solidFill>
                          <a:srgbClr val="96B64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assignment 4: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Reflection Paper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accent3"/>
                          </a:solidFill>
                          <a:latin typeface="Helvetica Neue Light"/>
                          <a:cs typeface="Helvetica Neue Light"/>
                        </a:rPr>
                        <a:t>10%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09396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Participation*: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Participation + Engagement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  <a:latin typeface="Helvetica Neue Light"/>
                          <a:cs typeface="Helvetica Neue Light"/>
                        </a:rPr>
                        <a:t> 15%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Helvetica Neue Light"/>
                          <a:ea typeface="+mn-ea"/>
                          <a:cs typeface="Helvetica Neue Light"/>
                        </a:rPr>
                        <a:t>total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Neue Light"/>
                          <a:cs typeface="Helvetica Neue Light"/>
                        </a:rPr>
                        <a:t>55%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Neue Light"/>
                          <a:cs typeface="Helvetica Neue Light"/>
                        </a:rPr>
                        <a:t>45%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91095" y="4088858"/>
            <a:ext cx="5327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2A5E8E"/>
                </a:solidFill>
                <a:latin typeface="TradeGothic-Bold"/>
                <a:cs typeface="TradeGothic-Bold"/>
              </a:rPr>
              <a:t>ASSESSMENT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6B5235-37A0-C949-B620-106CAE3AE7F9}"/>
              </a:ext>
            </a:extLst>
          </p:cNvPr>
          <p:cNvSpPr/>
          <p:nvPr/>
        </p:nvSpPr>
        <p:spPr>
          <a:xfrm>
            <a:off x="142755" y="2172990"/>
            <a:ext cx="8959065" cy="495524"/>
          </a:xfrm>
          <a:prstGeom prst="round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2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8D252B"/>
      </a:lt2>
      <a:accent1>
        <a:srgbClr val="7CAB26"/>
      </a:accent1>
      <a:accent2>
        <a:srgbClr val="1D204A"/>
      </a:accent2>
      <a:accent3>
        <a:srgbClr val="ECAD41"/>
      </a:accent3>
      <a:accent4>
        <a:srgbClr val="50ADC6"/>
      </a:accent4>
      <a:accent5>
        <a:srgbClr val="464646"/>
      </a:accent5>
      <a:accent6>
        <a:srgbClr val="C8C8C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24228</TotalTime>
  <Words>781</Words>
  <Application>Microsoft Macintosh PowerPoint</Application>
  <PresentationFormat>On-screen Show (16:9)</PresentationFormat>
  <Paragraphs>200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Helvetica Neue</vt:lpstr>
      <vt:lpstr>Helvetica Neue Light</vt:lpstr>
      <vt:lpstr>TradeGothic-Bold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Bernice Wong</dc:creator>
  <cp:lastModifiedBy>Microsoft Office User</cp:lastModifiedBy>
  <cp:revision>548</cp:revision>
  <cp:lastPrinted>2018-10-16T05:39:45Z</cp:lastPrinted>
  <dcterms:created xsi:type="dcterms:W3CDTF">2015-01-07T19:01:01Z</dcterms:created>
  <dcterms:modified xsi:type="dcterms:W3CDTF">2022-10-24T15:25:16Z</dcterms:modified>
</cp:coreProperties>
</file>