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60" r:id="rId2"/>
    <p:sldId id="262" r:id="rId3"/>
    <p:sldId id="257" r:id="rId4"/>
    <p:sldId id="263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17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47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36082-5E6B-F548-9B1C-DA429F8B98DA}" type="datetimeFigureOut">
              <a:rPr lang="en-US" smtClean="0"/>
              <a:t>3/3/16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C4EFD-E0E7-EF4B-9010-043AEA4E7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08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9AB8-8B37-9147-9B65-FA09955238E1}" type="datetimeFigureOut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07D8-A467-7140-9B78-F3DE028B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8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9AB8-8B37-9147-9B65-FA09955238E1}" type="datetimeFigureOut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07D8-A467-7140-9B78-F3DE028B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5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9AB8-8B37-9147-9B65-FA09955238E1}" type="datetimeFigureOut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07D8-A467-7140-9B78-F3DE028B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2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9AB8-8B37-9147-9B65-FA09955238E1}" type="datetimeFigureOut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07D8-A467-7140-9B78-F3DE028B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1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9AB8-8B37-9147-9B65-FA09955238E1}" type="datetimeFigureOut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07D8-A467-7140-9B78-F3DE028B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3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9AB8-8B37-9147-9B65-FA09955238E1}" type="datetimeFigureOut">
              <a:rPr lang="en-US" smtClean="0"/>
              <a:t>3/3/16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07D8-A467-7140-9B78-F3DE028B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2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9AB8-8B37-9147-9B65-FA09955238E1}" type="datetimeFigureOut">
              <a:rPr lang="en-US" smtClean="0"/>
              <a:t>3/3/16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07D8-A467-7140-9B78-F3DE028B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1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9AB8-8B37-9147-9B65-FA09955238E1}" type="datetimeFigureOut">
              <a:rPr lang="en-US" smtClean="0"/>
              <a:t>3/3/16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07D8-A467-7140-9B78-F3DE028B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0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9AB8-8B37-9147-9B65-FA09955238E1}" type="datetimeFigureOut">
              <a:rPr lang="en-US" smtClean="0"/>
              <a:t>3/3/16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07D8-A467-7140-9B78-F3DE028B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2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9AB8-8B37-9147-9B65-FA09955238E1}" type="datetimeFigureOut">
              <a:rPr lang="en-US" smtClean="0"/>
              <a:t>3/3/16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07D8-A467-7140-9B78-F3DE028B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9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9AB8-8B37-9147-9B65-FA09955238E1}" type="datetimeFigureOut">
              <a:rPr lang="en-US" smtClean="0"/>
              <a:t>3/3/16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07D8-A467-7140-9B78-F3DE028B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7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39AB8-8B37-9147-9B65-FA09955238E1}" type="datetimeFigureOut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A07D8-A467-7140-9B78-F3DE028B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2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u="sng" dirty="0" smtClean="0">
                <a:solidFill>
                  <a:schemeClr val="tx2">
                    <a:lumMod val="75000"/>
                  </a:schemeClr>
                </a:solidFill>
              </a:rPr>
              <a:t>CSR</a:t>
            </a:r>
            <a:r>
              <a:rPr lang="en-US" u="sng" dirty="0" smtClean="0"/>
              <a:t>    </a:t>
            </a:r>
            <a:r>
              <a:rPr lang="en-US" u="sng" dirty="0" smtClean="0">
                <a:sym typeface="Wingdings"/>
              </a:rPr>
              <a:t>        </a:t>
            </a:r>
            <a:r>
              <a:rPr lang="en-US" u="sng" dirty="0" smtClean="0"/>
              <a:t>      </a:t>
            </a:r>
            <a:r>
              <a:rPr lang="en-US" sz="6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CSV</a:t>
            </a:r>
            <a:endParaRPr lang="en-US" sz="60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Philanthropy</a:t>
            </a:r>
          </a:p>
          <a:p>
            <a:pPr lvl="1"/>
            <a:r>
              <a:rPr lang="en-US" dirty="0" smtClean="0"/>
              <a:t>Doing Good</a:t>
            </a:r>
          </a:p>
          <a:p>
            <a:pPr lvl="1"/>
            <a:r>
              <a:rPr lang="en-US" dirty="0" smtClean="0"/>
              <a:t>Responding to pressure</a:t>
            </a:r>
          </a:p>
          <a:p>
            <a:r>
              <a:rPr lang="en-US" dirty="0" smtClean="0"/>
              <a:t>Discretionary	</a:t>
            </a:r>
          </a:p>
          <a:p>
            <a:r>
              <a:rPr lang="en-US" dirty="0" smtClean="0"/>
              <a:t>Add-on</a:t>
            </a:r>
          </a:p>
          <a:p>
            <a:r>
              <a:rPr lang="en-US" dirty="0" smtClean="0"/>
              <a:t>One directional</a:t>
            </a:r>
          </a:p>
          <a:p>
            <a:r>
              <a:rPr lang="en-US" dirty="0" smtClean="0"/>
              <a:t>Separate</a:t>
            </a:r>
          </a:p>
          <a:p>
            <a:pPr lvl="1"/>
            <a:r>
              <a:rPr lang="en-US" dirty="0" smtClean="0"/>
              <a:t>Cause focused</a:t>
            </a:r>
          </a:p>
          <a:p>
            <a:pPr lvl="1"/>
            <a:r>
              <a:rPr lang="en-US" dirty="0" smtClean="0"/>
              <a:t>“one off”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Benefit</a:t>
            </a:r>
          </a:p>
          <a:p>
            <a:pPr lvl="1"/>
            <a:r>
              <a:rPr lang="en-US" dirty="0" smtClean="0"/>
              <a:t>Societal </a:t>
            </a:r>
            <a:endParaRPr lang="en-US" dirty="0" smtClean="0"/>
          </a:p>
          <a:p>
            <a:pPr lvl="1"/>
            <a:r>
              <a:rPr lang="en-US" dirty="0" smtClean="0"/>
              <a:t>Environmental</a:t>
            </a:r>
            <a:endParaRPr lang="en-US" dirty="0" smtClean="0"/>
          </a:p>
          <a:p>
            <a:pPr lvl="1"/>
            <a:r>
              <a:rPr lang="en-US" dirty="0" smtClean="0"/>
              <a:t>Economic</a:t>
            </a:r>
          </a:p>
          <a:p>
            <a:r>
              <a:rPr lang="en-US" dirty="0" smtClean="0"/>
              <a:t>Part of competing</a:t>
            </a:r>
          </a:p>
          <a:p>
            <a:r>
              <a:rPr lang="en-US" dirty="0" smtClean="0"/>
              <a:t>Community</a:t>
            </a:r>
          </a:p>
          <a:p>
            <a:r>
              <a:rPr lang="en-US" dirty="0" smtClean="0"/>
              <a:t>Circular, reinforcing</a:t>
            </a:r>
          </a:p>
          <a:p>
            <a:r>
              <a:rPr lang="en-US" dirty="0" smtClean="0"/>
              <a:t>Embedded</a:t>
            </a:r>
          </a:p>
          <a:p>
            <a:pPr lvl="1"/>
            <a:r>
              <a:rPr lang="en-US" dirty="0" smtClean="0"/>
              <a:t>Budget</a:t>
            </a:r>
          </a:p>
          <a:p>
            <a:pPr lvl="1"/>
            <a:r>
              <a:rPr lang="en-US" dirty="0" smtClean="0"/>
              <a:t>Structure</a:t>
            </a:r>
          </a:p>
        </p:txBody>
      </p:sp>
    </p:spTree>
    <p:extLst>
      <p:ext uri="{BB962C8B-B14F-4D97-AF65-F5344CB8AC3E}">
        <p14:creationId xmlns:p14="http://schemas.microsoft.com/office/powerpoint/2010/main" val="256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u="sng" dirty="0" smtClean="0">
                <a:solidFill>
                  <a:schemeClr val="tx2">
                    <a:lumMod val="75000"/>
                  </a:schemeClr>
                </a:solidFill>
              </a:rPr>
              <a:t>CSR</a:t>
            </a:r>
            <a:r>
              <a:rPr lang="en-US" u="sng" dirty="0" smtClean="0"/>
              <a:t>     </a:t>
            </a:r>
            <a:r>
              <a:rPr lang="en-US" u="sng" dirty="0" smtClean="0">
                <a:sym typeface="Wingdings"/>
              </a:rPr>
              <a:t>      </a:t>
            </a:r>
            <a:r>
              <a:rPr lang="en-US" u="sng" dirty="0" smtClean="0"/>
              <a:t>      </a:t>
            </a:r>
            <a:r>
              <a:rPr lang="en-US" sz="6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CSV</a:t>
            </a:r>
            <a:endParaRPr lang="en-US" sz="60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 cost center	</a:t>
            </a:r>
          </a:p>
          <a:p>
            <a:r>
              <a:rPr lang="en-US" dirty="0" smtClean="0"/>
              <a:t>Reporting </a:t>
            </a:r>
          </a:p>
          <a:p>
            <a:r>
              <a:rPr lang="en-US" dirty="0" smtClean="0"/>
              <a:t>Ranking</a:t>
            </a:r>
          </a:p>
          <a:p>
            <a:r>
              <a:rPr lang="en-US" dirty="0" smtClean="0"/>
              <a:t>Accountability</a:t>
            </a:r>
          </a:p>
          <a:p>
            <a:r>
              <a:rPr lang="en-US" dirty="0" smtClean="0"/>
              <a:t>GRI (reporting focus)</a:t>
            </a:r>
          </a:p>
          <a:p>
            <a:r>
              <a:rPr lang="en-US" dirty="0" smtClean="0"/>
              <a:t>Compliance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 profit center</a:t>
            </a:r>
          </a:p>
          <a:p>
            <a:r>
              <a:rPr lang="en-US" dirty="0" smtClean="0"/>
              <a:t>Value focused</a:t>
            </a:r>
          </a:p>
          <a:p>
            <a:r>
              <a:rPr lang="en-US" dirty="0" smtClean="0"/>
              <a:t>Future</a:t>
            </a:r>
          </a:p>
          <a:p>
            <a:r>
              <a:rPr lang="en-US" dirty="0" smtClean="0"/>
              <a:t>Creation</a:t>
            </a:r>
          </a:p>
          <a:p>
            <a:r>
              <a:rPr lang="en-US" dirty="0" smtClean="0"/>
              <a:t>Core</a:t>
            </a:r>
          </a:p>
          <a:p>
            <a:r>
              <a:rPr lang="en-US" dirty="0" smtClean="0"/>
              <a:t>Exploratory</a:t>
            </a:r>
          </a:p>
        </p:txBody>
      </p:sp>
    </p:spTree>
    <p:extLst>
      <p:ext uri="{BB962C8B-B14F-4D97-AF65-F5344CB8AC3E}">
        <p14:creationId xmlns:p14="http://schemas.microsoft.com/office/powerpoint/2010/main" val="190044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795" y="450591"/>
            <a:ext cx="3942952" cy="3711014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733655" y="2684734"/>
            <a:ext cx="38417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two of the seven areas from the diagram and develop a series of actions that the company could take to create the desired outcome of “Shared value”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31410" y="450591"/>
            <a:ext cx="3244999" cy="221599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Heineken  (groups 1,2,3)</a:t>
            </a:r>
          </a:p>
          <a:p>
            <a:endParaRPr lang="en-US" sz="2400" dirty="0" smtClean="0"/>
          </a:p>
          <a:p>
            <a:r>
              <a:rPr lang="en-US" sz="2400" dirty="0" smtClean="0"/>
              <a:t>Apple    (groups 4,5,9</a:t>
            </a:r>
          </a:p>
          <a:p>
            <a:endParaRPr lang="en-US" sz="2400" dirty="0" smtClean="0"/>
          </a:p>
          <a:p>
            <a:r>
              <a:rPr lang="en-US" sz="2400" dirty="0" smtClean="0"/>
              <a:t>Nike    (groups 6,7,8)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3643" y="4736403"/>
            <a:ext cx="80553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your company’s perspective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1) Choose 2 items </a:t>
            </a:r>
            <a:r>
              <a:rPr lang="en-US" dirty="0">
                <a:sym typeface="Wingdings"/>
              </a:rPr>
              <a:t> </a:t>
            </a:r>
            <a:r>
              <a:rPr lang="en-US" dirty="0" smtClean="0">
                <a:sym typeface="Wingdings"/>
              </a:rPr>
              <a:t>score their CSV performance out of 10 and provide rationale</a:t>
            </a:r>
          </a:p>
          <a:p>
            <a:r>
              <a:rPr lang="en-US" dirty="0" smtClean="0">
                <a:sym typeface="Wingdings"/>
              </a:rPr>
              <a:t>2)  list </a:t>
            </a:r>
            <a:r>
              <a:rPr lang="en-US" dirty="0">
                <a:sym typeface="Wingdings"/>
              </a:rPr>
              <a:t>desired outcomes  articulate </a:t>
            </a:r>
            <a:r>
              <a:rPr lang="en-US" dirty="0" smtClean="0">
                <a:sym typeface="Wingdings"/>
              </a:rPr>
              <a:t>actions </a:t>
            </a:r>
            <a:r>
              <a:rPr lang="en-US" dirty="0" smtClean="0">
                <a:sym typeface="Wingdings"/>
              </a:rPr>
              <a:t> </a:t>
            </a:r>
            <a:r>
              <a:rPr lang="en-US" dirty="0" smtClean="0">
                <a:sym typeface="Wingdings"/>
              </a:rPr>
              <a:t>create assessment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3) Explain </a:t>
            </a:r>
            <a:r>
              <a:rPr lang="en-US" dirty="0" smtClean="0">
                <a:sym typeface="Wingdings"/>
              </a:rPr>
              <a:t>the value being created and how you will measure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02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33177" y="378104"/>
            <a:ext cx="2123018" cy="149303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7979" y="670806"/>
            <a:ext cx="18004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Choose 1st Item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______________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7165" y="2414055"/>
            <a:ext cx="2791996" cy="381013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58983" y="2437700"/>
            <a:ext cx="3009550" cy="381013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86087" y="2437700"/>
            <a:ext cx="2467724" cy="381013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45186" y="2612210"/>
            <a:ext cx="22059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Actions / Tactics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/>
              <a:t>-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0213" y="2613742"/>
            <a:ext cx="27574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could they do better? Future desired Outcomes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/>
              <a:t>-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92369" y="2612210"/>
            <a:ext cx="19900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Assess /Measure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/>
              <a:t>-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983" y="317485"/>
            <a:ext cx="2042188" cy="1922060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5101172" y="132819"/>
            <a:ext cx="38042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your company, write down top CSR things they are doing well: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/>
              <a:t>-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8052" y="6493565"/>
            <a:ext cx="8043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Conclusion on sustainability and CSR 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78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33177" y="378104"/>
            <a:ext cx="2123018" cy="149303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7979" y="670806"/>
            <a:ext cx="18004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Choose 2nd Item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______________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7165" y="2414055"/>
            <a:ext cx="2791996" cy="381013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58983" y="2437700"/>
            <a:ext cx="3009550" cy="381013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86087" y="2437700"/>
            <a:ext cx="2467724" cy="381013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45186" y="2612210"/>
            <a:ext cx="22059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Actions / Tactics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/>
              <a:t>-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0213" y="2613742"/>
            <a:ext cx="27574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could they do better? Future desired Outcomes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/>
              <a:t>-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92369" y="2612210"/>
            <a:ext cx="19900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Assess /Measure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/>
              <a:t>-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983" y="317485"/>
            <a:ext cx="2042188" cy="1922060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5101172" y="132819"/>
            <a:ext cx="38042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your company, write down top CSR things they are doing well: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-</a:t>
            </a:r>
          </a:p>
          <a:p>
            <a:r>
              <a:rPr lang="en-US" dirty="0"/>
              <a:t>-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8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and action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4218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language do different companies use and why?</a:t>
            </a:r>
          </a:p>
          <a:p>
            <a:pPr lvl="1"/>
            <a:r>
              <a:rPr lang="en-US" dirty="0" smtClean="0"/>
              <a:t>Sustainable brands and sustainable business </a:t>
            </a:r>
          </a:p>
          <a:p>
            <a:pPr lvl="1"/>
            <a:r>
              <a:rPr lang="en-US" dirty="0" smtClean="0"/>
              <a:t>(Unilever calls CSV activities ”sustainable”)</a:t>
            </a:r>
          </a:p>
          <a:p>
            <a:pPr lvl="2"/>
            <a:r>
              <a:rPr lang="en-US" dirty="0" smtClean="0"/>
              <a:t>Leads to higher growth brands</a:t>
            </a:r>
          </a:p>
          <a:p>
            <a:pPr lvl="2"/>
            <a:r>
              <a:rPr lang="en-US" dirty="0" smtClean="0"/>
              <a:t>Leads to higher margin brands</a:t>
            </a:r>
          </a:p>
          <a:p>
            <a:pPr lvl="3"/>
            <a:r>
              <a:rPr lang="en-US" dirty="0" smtClean="0"/>
              <a:t>Why?</a:t>
            </a:r>
          </a:p>
          <a:p>
            <a:pPr lvl="3"/>
            <a:r>
              <a:rPr lang="en-US" dirty="0" smtClean="0"/>
              <a:t>Clue: look to the activities</a:t>
            </a:r>
          </a:p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Outsourcing – limitations</a:t>
            </a:r>
          </a:p>
          <a:p>
            <a:pPr lvl="1"/>
            <a:r>
              <a:rPr lang="en-US" dirty="0" smtClean="0"/>
              <a:t>Leading change in impact through whole chain</a:t>
            </a:r>
          </a:p>
          <a:p>
            <a:pPr lvl="2"/>
            <a:r>
              <a:rPr lang="en-US" dirty="0" smtClean="0"/>
              <a:t>Supply</a:t>
            </a:r>
          </a:p>
          <a:p>
            <a:pPr lvl="2"/>
            <a:r>
              <a:rPr lang="en-US" dirty="0" smtClean="0"/>
              <a:t>Use</a:t>
            </a:r>
          </a:p>
          <a:p>
            <a:pPr lvl="2"/>
            <a:r>
              <a:rPr lang="en-US" dirty="0" smtClean="0"/>
              <a:t>Disposal</a:t>
            </a:r>
          </a:p>
          <a:p>
            <a:pPr lvl="1"/>
            <a:r>
              <a:rPr lang="en-US" dirty="0" smtClean="0"/>
              <a:t>Partner with critics – not </a:t>
            </a:r>
            <a:r>
              <a:rPr lang="en-US" dirty="0" err="1" smtClean="0"/>
              <a:t>defence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5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313</Words>
  <Application>Microsoft Macintosh PowerPoint</Application>
  <PresentationFormat>On-screen Show (4:3)</PresentationFormat>
  <Paragraphs>118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Wingdings</vt:lpstr>
      <vt:lpstr>Arial</vt:lpstr>
      <vt:lpstr>Office Theme</vt:lpstr>
      <vt:lpstr>CSR                  CSV</vt:lpstr>
      <vt:lpstr>CSR                 CSV</vt:lpstr>
      <vt:lpstr>PowerPoint Presentation</vt:lpstr>
      <vt:lpstr>PowerPoint Presentation</vt:lpstr>
      <vt:lpstr>PowerPoint Presentation</vt:lpstr>
      <vt:lpstr>Language and action </vt:lpstr>
    </vt:vector>
  </TitlesOfParts>
  <Company>Sauder School of Business, UBC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Kroeker</dc:creator>
  <cp:lastModifiedBy>Microsoft Office User</cp:lastModifiedBy>
  <cp:revision>29</cp:revision>
  <cp:lastPrinted>2016-03-03T21:32:23Z</cp:lastPrinted>
  <dcterms:created xsi:type="dcterms:W3CDTF">2016-03-01T02:31:24Z</dcterms:created>
  <dcterms:modified xsi:type="dcterms:W3CDTF">2016-03-03T21:48:03Z</dcterms:modified>
</cp:coreProperties>
</file>