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8" r:id="rId2"/>
    <p:sldId id="256" r:id="rId3"/>
    <p:sldId id="257" r:id="rId4"/>
    <p:sldId id="260" r:id="rId5"/>
    <p:sldId id="259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12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0FE8A-6B98-5745-ADE4-018116FE8091}" type="datetimeFigureOut">
              <a:rPr lang="en-US" smtClean="0"/>
              <a:t>1/12/16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F2220-E0DF-BD46-B9B7-20C6E949D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57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A42-882D-C44A-A7EF-EA2CC74FA6BE}" type="datetimeFigureOut">
              <a:rPr lang="en-US" smtClean="0"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8097-D413-674F-929C-1115FCDD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A42-882D-C44A-A7EF-EA2CC74FA6BE}" type="datetimeFigureOut">
              <a:rPr lang="en-US" smtClean="0"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8097-D413-674F-929C-1115FCDD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1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A42-882D-C44A-A7EF-EA2CC74FA6BE}" type="datetimeFigureOut">
              <a:rPr lang="en-US" smtClean="0"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8097-D413-674F-929C-1115FCDD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A42-882D-C44A-A7EF-EA2CC74FA6BE}" type="datetimeFigureOut">
              <a:rPr lang="en-US" smtClean="0"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8097-D413-674F-929C-1115FCDD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7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A42-882D-C44A-A7EF-EA2CC74FA6BE}" type="datetimeFigureOut">
              <a:rPr lang="en-US" smtClean="0"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8097-D413-674F-929C-1115FCDD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A42-882D-C44A-A7EF-EA2CC74FA6BE}" type="datetimeFigureOut">
              <a:rPr lang="en-US" smtClean="0"/>
              <a:t>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8097-D413-674F-929C-1115FCDD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9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A42-882D-C44A-A7EF-EA2CC74FA6BE}" type="datetimeFigureOut">
              <a:rPr lang="en-US" smtClean="0"/>
              <a:t>1/12/16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8097-D413-674F-929C-1115FCDD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3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A42-882D-C44A-A7EF-EA2CC74FA6BE}" type="datetimeFigureOut">
              <a:rPr lang="en-US" smtClean="0"/>
              <a:t>1/12/16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8097-D413-674F-929C-1115FCDD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9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A42-882D-C44A-A7EF-EA2CC74FA6BE}" type="datetimeFigureOut">
              <a:rPr lang="en-US" smtClean="0"/>
              <a:t>1/12/16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8097-D413-674F-929C-1115FCDD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A42-882D-C44A-A7EF-EA2CC74FA6BE}" type="datetimeFigureOut">
              <a:rPr lang="en-US" smtClean="0"/>
              <a:t>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8097-D413-674F-929C-1115FCDD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A42-882D-C44A-A7EF-EA2CC74FA6BE}" type="datetimeFigureOut">
              <a:rPr lang="en-US" smtClean="0"/>
              <a:t>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8097-D413-674F-929C-1115FCDD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1AA42-882D-C44A-A7EF-EA2CC74FA6BE}" type="datetimeFigureOut">
              <a:rPr lang="en-US" smtClean="0"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E8097-D413-674F-929C-1115FCDD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arsdd.com/mars-library/strategy-statement-articulating-your-competitive-advantage-objectives-and-scope/" TargetMode="Externa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ickmba.com/strategy/level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lulemon.com/about/manifesto" TargetMode="External"/><Relationship Id="rId4" Type="http://schemas.openxmlformats.org/officeDocument/2006/relationships/hyperlink" Target="https://www.vancity.com/AboutVancity/VisionAndValues/" TargetMode="External"/><Relationship Id="rId5" Type="http://schemas.openxmlformats.org/officeDocument/2006/relationships/hyperlink" Target="http://www.mec.ca/AST/ContentPrimary/AboutMEC/AboutOurCoOp/MecCharter.jsp?utm_source=mec.ca&amp;utm_medium=redirect&amp;utm_campaign=charter&amp;bmLocale=en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thebodyshop.com/values/index.asp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– class 3 – comm486M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528056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Your emerging strategy toolkit – whiteboard c2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Strategy in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dirty="0" smtClean="0"/>
              <a:t>are the components of a </a:t>
            </a:r>
            <a:r>
              <a:rPr lang="en-US" dirty="0"/>
              <a:t>“strategy statement”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 on sequencing: Mission, Vision, Goals, STRATEGIES, tactics, measurement.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Exercise: Transient Advantage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 of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 Steps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Exercise: Transient Advantage</a:t>
            </a:r>
            <a:br>
              <a:rPr lang="en-US" dirty="0" smtClean="0"/>
            </a:br>
            <a:r>
              <a:rPr lang="en-US" dirty="0" smtClean="0"/>
              <a:t>When to defend and sustain vs. when to flex, redesign and attack?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8015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Sketch the transient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 several companies at different parts of the chart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Label those you think are in</a:t>
            </a:r>
          </a:p>
          <a:p>
            <a:pPr marL="914400" lvl="1" indent="-514350"/>
            <a:r>
              <a:rPr lang="en-US" dirty="0" smtClean="0"/>
              <a:t>Attack mode – flexible, reconfiguring, transient</a:t>
            </a:r>
          </a:p>
          <a:p>
            <a:pPr marL="914400" lvl="1" indent="-514350"/>
            <a:r>
              <a:rPr lang="en-US" dirty="0" err="1" smtClean="0"/>
              <a:t>Defence</a:t>
            </a:r>
            <a:r>
              <a:rPr lang="en-US" dirty="0" smtClean="0"/>
              <a:t> mode - a “sustaining” advantage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preliminary strategy toolkit: Jan 5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</a:p>
          <a:p>
            <a:r>
              <a:rPr lang="en-US" dirty="0" smtClean="0"/>
              <a:t>The gaps and challenge</a:t>
            </a:r>
          </a:p>
          <a:p>
            <a:r>
              <a:rPr lang="en-US" dirty="0" smtClean="0"/>
              <a:t>Building the toolkit</a:t>
            </a:r>
          </a:p>
          <a:p>
            <a:pPr lvl="1"/>
            <a:r>
              <a:rPr lang="en-US" dirty="0" smtClean="0"/>
              <a:t>Extra course blog page – evolving content</a:t>
            </a:r>
          </a:p>
          <a:p>
            <a:r>
              <a:rPr lang="en-US" dirty="0" smtClean="0"/>
              <a:t>Organizing the toolkit</a:t>
            </a:r>
          </a:p>
          <a:p>
            <a:r>
              <a:rPr lang="en-US" dirty="0" smtClean="0"/>
              <a:t>Practicing using the 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Teams</a:t>
            </a:r>
          </a:p>
          <a:p>
            <a:r>
              <a:rPr lang="en-US" dirty="0" smtClean="0"/>
              <a:t>Tutorials</a:t>
            </a:r>
          </a:p>
          <a:p>
            <a:r>
              <a:rPr lang="en-US" dirty="0" smtClean="0"/>
              <a:t>Class 4 case</a:t>
            </a:r>
          </a:p>
          <a:p>
            <a:r>
              <a:rPr lang="en-US" dirty="0" smtClean="0"/>
              <a:t>Class 5 and 6 – client project</a:t>
            </a:r>
          </a:p>
          <a:p>
            <a:r>
              <a:rPr lang="en-US" dirty="0" smtClean="0"/>
              <a:t>Updated course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3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1" y="354438"/>
            <a:ext cx="8682555" cy="5907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30523" y="6488668"/>
            <a:ext cx="5371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Osterwalder</a:t>
            </a:r>
            <a:r>
              <a:rPr lang="en-US" dirty="0" smtClean="0"/>
              <a:t>, Business </a:t>
            </a:r>
            <a:r>
              <a:rPr lang="en-US" smtClean="0"/>
              <a:t>Model Generation, p201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3708" y="389484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Osterwalder</a:t>
            </a:r>
            <a:r>
              <a:rPr lang="en-US" dirty="0" smtClean="0"/>
              <a:t>: Value Proposition Design, pages xiv-xv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763" y="6191517"/>
            <a:ext cx="8206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http://www.marsdd.com/mars-library/strategy-statement-articulating-your-competitive-advantage-objectives-and-scope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shot 2015-01-13 12.2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8" y="218473"/>
            <a:ext cx="8549625" cy="54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or Organizational level</a:t>
            </a:r>
          </a:p>
          <a:p>
            <a:r>
              <a:rPr lang="en-US" dirty="0" smtClean="0"/>
              <a:t>Business Unit level</a:t>
            </a:r>
          </a:p>
          <a:p>
            <a:r>
              <a:rPr lang="en-US" dirty="0" smtClean="0"/>
              <a:t>Functional or Department level</a:t>
            </a:r>
          </a:p>
          <a:p>
            <a:endParaRPr lang="en-US" dirty="0"/>
          </a:p>
          <a:p>
            <a:r>
              <a:rPr lang="en-US" dirty="0" smtClean="0"/>
              <a:t>Consider, where do your existing tools </a:t>
            </a:r>
            <a:r>
              <a:rPr lang="en-US" smtClean="0"/>
              <a:t>fit</a:t>
            </a:r>
            <a:r>
              <a:rPr lang="en-US" smtClean="0"/>
              <a:t>?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1999" y="6211669"/>
            <a:ext cx="4304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http://www.quickmba.com/strategy/levels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for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22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Who are we and what do we care about?</a:t>
            </a:r>
          </a:p>
          <a:p>
            <a:pPr lvl="1"/>
            <a:r>
              <a:rPr lang="en-US" dirty="0" smtClean="0"/>
              <a:t>Values, purpose </a:t>
            </a:r>
            <a:r>
              <a:rPr lang="en-US" dirty="0" smtClean="0">
                <a:sym typeface="Wingdings"/>
              </a:rPr>
              <a:t> Mission</a:t>
            </a:r>
          </a:p>
          <a:p>
            <a:r>
              <a:rPr lang="en-US" dirty="0" smtClean="0">
                <a:sym typeface="Wingdings"/>
              </a:rPr>
              <a:t>BHAG – </a:t>
            </a:r>
            <a:r>
              <a:rPr lang="en-US" dirty="0" err="1" smtClean="0">
                <a:sym typeface="Wingdings"/>
              </a:rPr>
              <a:t>enVISIONed</a:t>
            </a:r>
            <a:r>
              <a:rPr lang="en-US" dirty="0" smtClean="0">
                <a:sym typeface="Wingdings"/>
              </a:rPr>
              <a:t> future – long term?</a:t>
            </a:r>
            <a:endParaRPr lang="en-US" dirty="0" smtClean="0"/>
          </a:p>
          <a:p>
            <a:r>
              <a:rPr lang="en-US" dirty="0" smtClean="0"/>
              <a:t>Where are we? Situational Analysis</a:t>
            </a:r>
          </a:p>
          <a:p>
            <a:pPr lvl="1"/>
            <a:r>
              <a:rPr lang="en-US" dirty="0" smtClean="0"/>
              <a:t>A lot of your existing tools fit here.</a:t>
            </a:r>
          </a:p>
          <a:p>
            <a:r>
              <a:rPr lang="en-US" dirty="0" smtClean="0"/>
              <a:t>Where could we be? Possibilities – Disruption – Changing the Rules – Creating Value</a:t>
            </a:r>
          </a:p>
          <a:p>
            <a:r>
              <a:rPr lang="en-US" dirty="0" smtClean="0"/>
              <a:t>Where do we want to go? Goals. SMART</a:t>
            </a:r>
          </a:p>
          <a:p>
            <a:r>
              <a:rPr lang="en-US" dirty="0" smtClean="0"/>
              <a:t>How do we get there? Part 1 – Strategies</a:t>
            </a:r>
          </a:p>
          <a:p>
            <a:r>
              <a:rPr lang="en-US" dirty="0" smtClean="0"/>
              <a:t>How do we get there? Part 2 – Implementation – tactics</a:t>
            </a:r>
          </a:p>
          <a:p>
            <a:r>
              <a:rPr lang="en-US" dirty="0" smtClean="0"/>
              <a:t>Are we getting there? Measurement – analytics, BSC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2429" y="206756"/>
            <a:ext cx="8981571" cy="59194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Exercise on sequencing: Mission, Vision, Goals, STRATEGIES, tactics, measurement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Fill in worksheets as much as you can for assigned company.</a:t>
            </a:r>
          </a:p>
          <a:p>
            <a:r>
              <a:rPr lang="en-US" dirty="0" smtClean="0"/>
              <a:t>What was easier and why?</a:t>
            </a:r>
          </a:p>
          <a:p>
            <a:r>
              <a:rPr lang="en-US" dirty="0" smtClean="0"/>
              <a:t>What was more difficult and why?</a:t>
            </a:r>
            <a:endParaRPr lang="en-US" sz="2400" dirty="0" smtClean="0"/>
          </a:p>
          <a:p>
            <a:r>
              <a:rPr lang="en-US" sz="2400" dirty="0">
                <a:hlinkClick r:id="rId2"/>
              </a:rPr>
              <a:t>http://www.thebodyshop.com/values/</a:t>
            </a:r>
            <a:r>
              <a:rPr lang="en-US" sz="2400" dirty="0" smtClean="0">
                <a:hlinkClick r:id="rId2"/>
              </a:rPr>
              <a:t>index.aspx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http://www.lululemon.com/about/</a:t>
            </a:r>
            <a:r>
              <a:rPr lang="en-US" sz="2400" dirty="0" smtClean="0">
                <a:hlinkClick r:id="rId3"/>
              </a:rPr>
              <a:t>manifesto</a:t>
            </a:r>
            <a:endParaRPr lang="en-US" sz="2400" dirty="0" smtClean="0"/>
          </a:p>
          <a:p>
            <a:r>
              <a:rPr lang="en-US" sz="2400" dirty="0">
                <a:hlinkClick r:id="rId4"/>
              </a:rPr>
              <a:t>https://www.vancity.com/AboutVancity/VisionAndValues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http://www.mec.ca/AST/ContentPrimary/AboutMEC/AboutOurCoOp/MecCharter.jsputm_source=mec.ca&amp;utm_medium=redirect&amp;utm_campaign=charter&amp;bmLocale=en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Transient Advantage (the “end” of sustainable competitive advantage.)</a:t>
            </a:r>
            <a:endParaRPr lang="en-US" dirty="0"/>
          </a:p>
        </p:txBody>
      </p:sp>
      <p:pic>
        <p:nvPicPr>
          <p:cNvPr id="3" name="Picture 2" descr="Screenshot 2015-01-13 12.56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2" b="6438"/>
          <a:stretch/>
        </p:blipFill>
        <p:spPr>
          <a:xfrm>
            <a:off x="228600" y="2333381"/>
            <a:ext cx="8674100" cy="3795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1238" y="643150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McGrath: June 2013 HBR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2873" y="3884047"/>
            <a:ext cx="28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Implications for time horizon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0712" y="1654043"/>
            <a:ext cx="5531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Identify a company for each of A,B,C and 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68429" y="3422335"/>
            <a:ext cx="3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2338" y="2578409"/>
            <a:ext cx="41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8932" y="25784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3759" y="3528980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Transient Advantage (the “end” of sustainable competitive advantage.)</a:t>
            </a:r>
            <a:endParaRPr lang="en-US" dirty="0"/>
          </a:p>
        </p:txBody>
      </p:sp>
      <p:pic>
        <p:nvPicPr>
          <p:cNvPr id="3" name="Picture 2" descr="Screenshot 2015-01-13 12.56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2" b="6438"/>
          <a:stretch/>
        </p:blipFill>
        <p:spPr>
          <a:xfrm>
            <a:off x="228600" y="2333381"/>
            <a:ext cx="8674100" cy="3795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1238" y="643150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McGrath: June 2013 HBR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2873" y="3884047"/>
            <a:ext cx="28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Implications for time horizon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348" y="1654043"/>
            <a:ext cx="887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each company two strategies based on their relative position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03629" y="3383555"/>
            <a:ext cx="3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2338" y="2578409"/>
            <a:ext cx="41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8932" y="25784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3759" y="3528980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7306</TotalTime>
  <Words>410</Words>
  <Application>Microsoft Macintosh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Wingdings</vt:lpstr>
      <vt:lpstr>Arial</vt:lpstr>
      <vt:lpstr>Office Theme</vt:lpstr>
      <vt:lpstr>Agenda – class 3 – comm486M</vt:lpstr>
      <vt:lpstr>PowerPoint Presentation</vt:lpstr>
      <vt:lpstr>PowerPoint Presentation</vt:lpstr>
      <vt:lpstr>PowerPoint Presentation</vt:lpstr>
      <vt:lpstr>Levels of Strategy</vt:lpstr>
      <vt:lpstr>Context for strategy</vt:lpstr>
      <vt:lpstr>PowerPoint Presentation</vt:lpstr>
      <vt:lpstr>Transient Advantage (the “end” of sustainable competitive advantage.)</vt:lpstr>
      <vt:lpstr>Transient Advantage (the “end” of sustainable competitive advantage.)</vt:lpstr>
      <vt:lpstr>Exercise: Transient Advantage When to defend and sustain vs. when to flex, redesign and attack?</vt:lpstr>
      <vt:lpstr>Learning recap</vt:lpstr>
      <vt:lpstr>Next Steps</vt:lpstr>
    </vt:vector>
  </TitlesOfParts>
  <Company>UBC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Cubbon</dc:creator>
  <cp:lastModifiedBy>Microsoft Office User</cp:lastModifiedBy>
  <cp:revision>11</cp:revision>
  <cp:lastPrinted>2016-01-12T21:40:10Z</cp:lastPrinted>
  <dcterms:created xsi:type="dcterms:W3CDTF">2015-01-06T21:01:13Z</dcterms:created>
  <dcterms:modified xsi:type="dcterms:W3CDTF">2016-01-12T21:43:29Z</dcterms:modified>
</cp:coreProperties>
</file>