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00" r:id="rId2"/>
    <p:sldId id="301" r:id="rId3"/>
    <p:sldId id="304" r:id="rId4"/>
    <p:sldId id="302" r:id="rId5"/>
    <p:sldId id="310" r:id="rId6"/>
    <p:sldId id="297" r:id="rId7"/>
    <p:sldId id="292" r:id="rId8"/>
    <p:sldId id="313" r:id="rId9"/>
    <p:sldId id="307" r:id="rId10"/>
    <p:sldId id="308" r:id="rId11"/>
    <p:sldId id="311" r:id="rId12"/>
    <p:sldId id="312" r:id="rId13"/>
    <p:sldId id="314" r:id="rId14"/>
    <p:sldId id="306" r:id="rId15"/>
    <p:sldId id="315" r:id="rId16"/>
    <p:sldId id="305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584">
          <p15:clr>
            <a:srgbClr val="A4A3A4"/>
          </p15:clr>
        </p15:guide>
        <p15:guide id="3" orient="horz" pos="1296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1440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orient="horz" pos="172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007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461CA-49DF-2B8B-CB0C-B7725BBEFDE9}" v="4" dt="2023-03-10T20:26:29.451"/>
    <p1510:client id="{2211DBCF-8CEF-1192-4F92-F6E4EE1C8DB6}" v="6" dt="2023-03-10T23:30:20.691"/>
    <p1510:client id="{335D322E-C9CB-4215-F6D2-C6299ECD627C}" v="32" dt="2023-03-13T20:26:28.252"/>
    <p1510:client id="{DFC25F8D-4BD6-DEA2-C25C-893E7173E7C3}" v="3" dt="2023-03-14T15:53:38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5"/>
    <p:restoredTop sz="94523"/>
  </p:normalViewPr>
  <p:slideViewPr>
    <p:cSldViewPr snapToObjects="1">
      <p:cViewPr varScale="1">
        <p:scale>
          <a:sx n="104" d="100"/>
          <a:sy n="104" d="100"/>
        </p:scale>
        <p:origin x="2328" y="200"/>
      </p:cViewPr>
      <p:guideLst>
        <p:guide orient="horz" pos="2160"/>
        <p:guide orient="horz" pos="1584"/>
        <p:guide orient="horz" pos="1296"/>
        <p:guide orient="horz" pos="1008"/>
        <p:guide orient="horz" pos="1440"/>
        <p:guide orient="horz" pos="1872"/>
        <p:guide orient="horz" pos="1728"/>
        <p:guide orient="horz" pos="1152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4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672468-7759-E445-BB7A-89DC740BE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FD06B-5514-A248-8E08-5D47429CF3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615D70-3AFF-F347-B8CB-13BCB947EC32}" type="datetime1">
              <a:rPr lang="en-US" altLang="en-US"/>
              <a:pPr>
                <a:defRPr/>
              </a:pPr>
              <a:t>3/14/2023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9488B3-798A-6D49-861F-B95E54EC9D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5E61D7-B0DF-D144-A29F-04B5E924D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5414B-FCCB-C640-9DB3-1E7BA5572D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625B-E5FF-DB4C-9EF2-91161FB96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29C42F-7643-D142-9365-520E489E6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3D393CE6-C125-534C-B87D-E5F49A611B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81372C5C-B809-A640-A032-0A6637AB0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80C1C2F9-15C5-F847-AE59-DE21A1E84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99B778-0942-5640-9177-97D851F3D65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9C42F-7643-D142-9365-520E489E667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43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9C42F-7643-D142-9365-520E489E667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7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>
                <a:ea typeface="MS PGothic"/>
                <a:cs typeface="Calibri"/>
              </a:rPr>
              <a:t>No title</a:t>
            </a:r>
            <a:endParaRPr lang="en-US" dirty="0">
              <a:cs typeface="Calibri"/>
            </a:endParaRPr>
          </a:p>
          <a:p>
            <a:pPr marL="228600" indent="-228600">
              <a:buAutoNum type="arabicPeriod"/>
            </a:pPr>
            <a:r>
              <a:rPr lang="en-US" dirty="0">
                <a:ea typeface="MS PGothic"/>
                <a:cs typeface="Calibri"/>
              </a:rPr>
              <a:t>Font is not sans-serif (it's Times New Roman)</a:t>
            </a:r>
          </a:p>
          <a:p>
            <a:pPr marL="228600" indent="-228600">
              <a:buAutoNum type="arabicPeriod"/>
            </a:pPr>
            <a:r>
              <a:rPr lang="en-US" dirty="0">
                <a:ea typeface="MS PGothic"/>
                <a:cs typeface="Calibri"/>
              </a:rPr>
              <a:t>Bullets are the letter "o," not real bullets</a:t>
            </a:r>
          </a:p>
          <a:p>
            <a:pPr marL="228600" indent="-228600">
              <a:buAutoNum type="arabicPeriod"/>
            </a:pPr>
            <a:r>
              <a:rPr lang="en-US" dirty="0">
                <a:ea typeface="MS PGothic"/>
                <a:cs typeface="Calibri"/>
              </a:rPr>
              <a:t>The light blue "Can you identify the issues?" Text does not have sufficient contrast with the background</a:t>
            </a:r>
          </a:p>
          <a:p>
            <a:pPr marL="228600" indent="-228600">
              <a:buAutoNum type="arabicPeriod"/>
            </a:pPr>
            <a:r>
              <a:rPr lang="en-US" dirty="0">
                <a:ea typeface="MS PGothic"/>
                <a:cs typeface="Calibri"/>
              </a:rPr>
              <a:t>The text is too small in the fourth bullet</a:t>
            </a:r>
          </a:p>
          <a:p>
            <a:pPr marL="228600" indent="-228600">
              <a:buAutoNum type="arabicPeriod"/>
            </a:pPr>
            <a:r>
              <a:rPr lang="en-US" dirty="0">
                <a:ea typeface="MS PGothic"/>
                <a:cs typeface="Calibri"/>
              </a:rPr>
              <a:t>The hyperlink says "click here" but should explain what resource it's linking to, i.e., "use this contrast checker"</a:t>
            </a:r>
          </a:p>
          <a:p>
            <a:pPr marL="228600" indent="-228600">
              <a:buAutoNum type="arabicPeriod"/>
            </a:pPr>
            <a:r>
              <a:rPr lang="en-US" dirty="0">
                <a:ea typeface="MS PGothic"/>
                <a:cs typeface="Calibri"/>
              </a:rPr>
              <a:t>The green and red text should not be used to convey meaning</a:t>
            </a:r>
          </a:p>
          <a:p>
            <a:pPr marL="228600" indent="-228600">
              <a:buAutoNum type="arabicPeriod"/>
            </a:pPr>
            <a:r>
              <a:rPr lang="en-US" dirty="0">
                <a:ea typeface="MS PGothic"/>
                <a:cs typeface="Calibri"/>
              </a:rPr>
              <a:t>The smiley face image has alt-text, but should be marked as decorative (right-click and click "view alt-text" to see this...depending on your version of PPT, this error may not appear!)</a:t>
            </a:r>
          </a:p>
          <a:p>
            <a:pPr marL="228600" indent="-228600">
              <a:buAutoNum type="arabicPeriod"/>
            </a:pPr>
            <a:r>
              <a:rPr lang="en-US" dirty="0">
                <a:ea typeface="MS PGothic"/>
                <a:cs typeface="Calibri"/>
              </a:rPr>
              <a:t>The reading order is not correct, select "selection pane" under Accessibility to check the reading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9C42F-7643-D142-9365-520E489E6673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97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>
            <a:extLst>
              <a:ext uri="{FF2B5EF4-FFF2-40B4-BE49-F238E27FC236}">
                <a16:creationId xmlns:a16="http://schemas.microsoft.com/office/drawing/2014/main" id="{C26306D4-DE9A-1647-BDC8-B5277A1EB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59703F-5A04-BF4F-84E7-378290592142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10AF8-C1B3-3F4E-B8F7-FAF0CCE3CBCE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B206B811-4B41-FB43-9231-258AA413B3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none" spc="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AC841-6BF5-E84B-BA37-CF050BC2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332646"/>
            <a:ext cx="5438775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500" b="1" i="0" kern="0" cap="none" spc="0" baseline="0" smtClean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00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OA Evening-047.jpg">
            <a:extLst>
              <a:ext uri="{FF2B5EF4-FFF2-40B4-BE49-F238E27FC236}">
                <a16:creationId xmlns:a16="http://schemas.microsoft.com/office/drawing/2014/main" id="{34931933-5C4D-1044-8E36-7262F2B74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EF015-3348-CD47-B729-453358736E43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0F073328-B37C-D94C-ABA7-FAB24318D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054B294-2317-2345-BEE6-E6439C9D885E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b="0" i="0" kern="0" spc="20" baseline="0">
                <a:solidFill>
                  <a:srgbClr val="0C2344"/>
                </a:solidFill>
                <a:latin typeface="Whitney Semibold"/>
                <a:ea typeface="ＭＳ Ｐゴシック" charset="-128"/>
                <a:cs typeface="Whitney Semi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CA" dirty="0">
              <a:solidFill>
                <a:srgbClr val="FFFFFF"/>
              </a:solidFill>
              <a:latin typeface="Whitney Book"/>
              <a:cs typeface="Whitney Book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4AFBD8E-C2FE-1A4D-B410-68B975EEDF5E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6FD5046-9F3F-2742-94AC-2E7AF8295EB3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4114E1-CAFD-2541-8684-2B373F9F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14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9468908073_a6d2e240c9_k.jpg">
            <a:extLst>
              <a:ext uri="{FF2B5EF4-FFF2-40B4-BE49-F238E27FC236}">
                <a16:creationId xmlns:a16="http://schemas.microsoft.com/office/drawing/2014/main" id="{7D2A04DD-C012-D445-86E8-58873CE3AD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88276B-808A-8340-B097-DD0433D7CD2C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30148342-DA17-024F-A7B8-6E3849F8E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88A13DE-03B3-F742-82EE-C5BB2225DAC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5939132-CA82-3040-8B8C-F8589F9AAC54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34C27-3595-5F46-98B7-CBDB9724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71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>
            <a:extLst>
              <a:ext uri="{FF2B5EF4-FFF2-40B4-BE49-F238E27FC236}">
                <a16:creationId xmlns:a16="http://schemas.microsoft.com/office/drawing/2014/main" id="{9A7ADAED-5F89-E44C-9329-C08E10DFD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27BD38-3F93-5B41-A50F-E8EB226B6E3B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1A22D5AA-72A0-464E-B13B-86E6E2FB8C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0CA8A03-2B0B-5245-9E54-F002026674E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0CC6C89-FA4D-1147-955A-DEDE038E2D98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C5592A-4EC4-5849-95F9-24E3AEAD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02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389B147-1556-754F-BB3A-70C392D8A8CA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4165728-92E7-A340-9564-CCBD52D77623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5" name="Picture 9" descr="s4b282c2015.png">
            <a:extLst>
              <a:ext uri="{FF2B5EF4-FFF2-40B4-BE49-F238E27FC236}">
                <a16:creationId xmlns:a16="http://schemas.microsoft.com/office/drawing/2014/main" id="{F54BEFC1-FE7C-D849-9AE6-F4659EE32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40481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60661B-3BFF-7449-A869-94142EE7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73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FAEBBF-363E-284D-BB6C-14290F3B4C70}"/>
              </a:ext>
            </a:extLst>
          </p:cNvPr>
          <p:cNvSpPr/>
          <p:nvPr userDrawn="1"/>
        </p:nvSpPr>
        <p:spPr>
          <a:xfrm>
            <a:off x="-5183" y="0"/>
            <a:ext cx="9144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6A050554-206E-264E-A4C8-AB711046E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446088"/>
            <a:ext cx="2524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645BF77-3E55-B24C-AD0E-094F1D52AA7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6C4B6B8-9BE3-8C49-9288-A5637B287B74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FFFFFF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EECB53-3C10-F345-ABB4-A754358C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  <a:lumOff val="9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7672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8908073_a6d2e240c9_k.jpg">
            <a:extLst>
              <a:ext uri="{FF2B5EF4-FFF2-40B4-BE49-F238E27FC236}">
                <a16:creationId xmlns:a16="http://schemas.microsoft.com/office/drawing/2014/main" id="{10E5015A-8B74-7F48-8A8B-C4545739D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13A12C-CA79-814B-80D5-43C44637001E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A4BBAAC5-9E26-8E43-8FD2-CA7BD989F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 hidden="1">
            <a:extLst>
              <a:ext uri="{FF2B5EF4-FFF2-40B4-BE49-F238E27FC236}">
                <a16:creationId xmlns:a16="http://schemas.microsoft.com/office/drawing/2014/main" id="{E8F5D1EF-8772-AF46-A2CA-829E7E46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301208"/>
            <a:ext cx="7886700" cy="864096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34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C94AB8F1-4BD5-5442-96BC-17C2D6198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7C00F8-1AE8-0241-88D3-4112DA2A3E02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D255B634-89E7-A445-9780-8F976A87C1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 hidden="1">
            <a:extLst>
              <a:ext uri="{FF2B5EF4-FFF2-40B4-BE49-F238E27FC236}">
                <a16:creationId xmlns:a16="http://schemas.microsoft.com/office/drawing/2014/main" id="{932CB223-2603-C443-835C-CD44816F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301208"/>
            <a:ext cx="7886700" cy="864096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08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900255798_3e8cac60e0_o.jpg">
            <a:extLst>
              <a:ext uri="{FF2B5EF4-FFF2-40B4-BE49-F238E27FC236}">
                <a16:creationId xmlns:a16="http://schemas.microsoft.com/office/drawing/2014/main" id="{A45E5067-B9F5-2046-81CB-2123AA4C0D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DCD63A-65F3-AA49-AA6B-65EF22A52C15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CDE0EC31-3ECD-1D49-A7D0-1F36CA71D7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 hidden="1">
            <a:extLst>
              <a:ext uri="{FF2B5EF4-FFF2-40B4-BE49-F238E27FC236}">
                <a16:creationId xmlns:a16="http://schemas.microsoft.com/office/drawing/2014/main" id="{2438E077-6D70-9047-B6D8-1B0269B9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301208"/>
            <a:ext cx="7886700" cy="864096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99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1900253528_e638090e1d_o.jpg">
            <a:extLst>
              <a:ext uri="{FF2B5EF4-FFF2-40B4-BE49-F238E27FC236}">
                <a16:creationId xmlns:a16="http://schemas.microsoft.com/office/drawing/2014/main" id="{E3D24AEB-7A38-0B4A-9468-B306B1D2C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AD8CC9-808D-BB41-8877-D7E7B1839A30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7F356-F7B5-D84F-9F1E-37FC2C77111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95E4067E-F4B8-0249-8C07-666905A7F4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none" spc="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FED4E-25C4-AE41-ADC7-2C8B3EE5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332646"/>
            <a:ext cx="5438775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500" b="1" i="0" kern="0" cap="none" spc="0" baseline="0" smtClean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225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9903192319_565a1588df_k.jpg">
            <a:extLst>
              <a:ext uri="{FF2B5EF4-FFF2-40B4-BE49-F238E27FC236}">
                <a16:creationId xmlns:a16="http://schemas.microsoft.com/office/drawing/2014/main" id="{D9829923-113E-5648-9D9A-138CEBC2A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19468908073_a6d2e240c9_k.jpg">
            <a:extLst>
              <a:ext uri="{FF2B5EF4-FFF2-40B4-BE49-F238E27FC236}">
                <a16:creationId xmlns:a16="http://schemas.microsoft.com/office/drawing/2014/main" id="{EB2D4BAA-5A38-2B4D-93D4-20DB113420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99D264-4259-0240-9943-1FDC4277E41A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71845-901A-DA47-8E47-9D906EB499D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9" descr="s4b282c2015.png">
            <a:extLst>
              <a:ext uri="{FF2B5EF4-FFF2-40B4-BE49-F238E27FC236}">
                <a16:creationId xmlns:a16="http://schemas.microsoft.com/office/drawing/2014/main" id="{976E544C-795A-884E-B590-62FA062085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none" spc="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EC12E1-0BC1-484B-96B4-5DCFD023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332646"/>
            <a:ext cx="5438775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500" b="1" i="0" kern="0" cap="none" spc="0" baseline="0" smtClean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13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3734603791_87ba8475ca_o.jpg">
            <a:extLst>
              <a:ext uri="{FF2B5EF4-FFF2-40B4-BE49-F238E27FC236}">
                <a16:creationId xmlns:a16="http://schemas.microsoft.com/office/drawing/2014/main" id="{AFCFD60A-3061-A640-9C1E-468052523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CEB860-1E30-8B45-87AB-6A07BE5B7280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0B6A2-0D7D-5F48-B459-7C67C02567E5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DC01C302-6CE4-0345-B11B-4EE96133A0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none" spc="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042AC8-B860-0849-9998-245CBAFA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332646"/>
            <a:ext cx="5438775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500" b="1" i="0" kern="0" cap="none" spc="0" baseline="0" smtClean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9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1106_86502c1841_k.jpg">
            <a:extLst>
              <a:ext uri="{FF2B5EF4-FFF2-40B4-BE49-F238E27FC236}">
                <a16:creationId xmlns:a16="http://schemas.microsoft.com/office/drawing/2014/main" id="{B96E4DB3-ADFA-864D-84E2-56D8542F4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22EADA-9D00-6D45-9EB5-FD17B06247D1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2DD4F-C21C-5F46-88BD-B12C0F57A32A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9" descr="s4b282c2015.png">
            <a:extLst>
              <a:ext uri="{FF2B5EF4-FFF2-40B4-BE49-F238E27FC236}">
                <a16:creationId xmlns:a16="http://schemas.microsoft.com/office/drawing/2014/main" id="{70805F94-B923-704B-B020-9BD4C78202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7F03400-A7DD-CF4D-9870-8B6F0733BA1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01D9FB05-43A4-8246-902D-5760F6305D84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CE304-14AC-F545-BF82-BC1E0525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6" y="1270794"/>
            <a:ext cx="5574566" cy="99298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400"/>
              </a:lnSpc>
              <a:defRPr lang="en-US" sz="2800" b="1" i="0" kern="0" cap="none" spc="0" baseline="0" dirty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5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9467264904_bdb80a731c_o.jpg">
            <a:extLst>
              <a:ext uri="{FF2B5EF4-FFF2-40B4-BE49-F238E27FC236}">
                <a16:creationId xmlns:a16="http://schemas.microsoft.com/office/drawing/2014/main" id="{230FADF7-BC6B-8E44-9B94-ED171B412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133BCF-FA56-1E40-92F5-8A0EDA904417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6C0C3-620D-F04C-A233-A4254890FBB9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 descr="s4b282c2015.png">
            <a:extLst>
              <a:ext uri="{FF2B5EF4-FFF2-40B4-BE49-F238E27FC236}">
                <a16:creationId xmlns:a16="http://schemas.microsoft.com/office/drawing/2014/main" id="{2C9F45C0-B486-7444-B6DD-B18A26A54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5C561C1-A646-FC47-A50A-B7049A8E8EB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FFBDD591-FBBD-F745-B91D-C19A26834D82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44B46F-7B1E-394D-A532-CB7AC36F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6" y="1270794"/>
            <a:ext cx="5574566" cy="99298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400"/>
              </a:lnSpc>
              <a:defRPr lang="en-US" sz="2800" b="1" i="0" kern="0" cap="none" spc="0" baseline="0" dirty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673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5986_7c97fbf65b_o.jpg">
            <a:extLst>
              <a:ext uri="{FF2B5EF4-FFF2-40B4-BE49-F238E27FC236}">
                <a16:creationId xmlns:a16="http://schemas.microsoft.com/office/drawing/2014/main" id="{190DD53C-3338-1749-9835-C61D3EBB6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2B34DE-C8D7-4941-85FC-9C102F26A87E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03F79-0CE3-484C-80F3-0DC62A985878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 descr="s4b282c2015.png">
            <a:extLst>
              <a:ext uri="{FF2B5EF4-FFF2-40B4-BE49-F238E27FC236}">
                <a16:creationId xmlns:a16="http://schemas.microsoft.com/office/drawing/2014/main" id="{40E88321-01A2-A44A-9104-3E5A63130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53F84A4-C300-2846-96FE-BDD7F6942CA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527C68B3-340A-D946-8D23-EE60C0F57BFC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F53722-9EDE-C144-99F5-80E7B683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6" y="1270794"/>
            <a:ext cx="5574566" cy="99298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400"/>
              </a:lnSpc>
              <a:defRPr lang="en-US" sz="2800" b="1" i="0" kern="0" cap="none" spc="0" baseline="0" dirty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04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4b282c2015.png">
            <a:extLst>
              <a:ext uri="{FF2B5EF4-FFF2-40B4-BE49-F238E27FC236}">
                <a16:creationId xmlns:a16="http://schemas.microsoft.com/office/drawing/2014/main" id="{5E5EF00F-F1A0-9E40-B4C9-C9C4F927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779D4D2-ACF9-D247-B934-B336DD96A2E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4C0BECF-5B26-D240-9E95-4B1954DA7568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E5A06-9A57-AF4C-A3F1-66961B55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40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1D3143-F66B-1844-BA02-EB9630D62E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0A8B9C40-AD95-1844-B913-4C897C9D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8344393-85E6-144E-A454-3ECD5EAF2C87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BDE27AD-CDBF-4D4D-B152-65AE3FC89D8B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FFFFFF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63BD58-7CC2-8046-9108-9872C6D6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  <a:lumOff val="9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86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  <p:sldLayoutId id="2147485213" r:id="rId10"/>
    <p:sldLayoutId id="2147485214" r:id="rId11"/>
    <p:sldLayoutId id="2147485215" r:id="rId12"/>
    <p:sldLayoutId id="2147485216" r:id="rId13"/>
    <p:sldLayoutId id="2147485217" r:id="rId14"/>
    <p:sldLayoutId id="2147485218" r:id="rId15"/>
    <p:sldLayoutId id="2147485219" r:id="rId16"/>
    <p:sldLayoutId id="2147485220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x.adobe.com/ca/acrobat/using/create-verify-pdf-accessibility.html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bcca-my.sharepoint.com/:w:/g/personal/emoros_student_ubc_ca/ERAVikyFj-1BkS5EoBTb5r4BJA-YxbSMLa1kJU6C3S2BMA?e=DN2XHL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ebaim.org/resources/contrastchecker/" TargetMode="External"/><Relationship Id="rId4" Type="http://schemas.openxmlformats.org/officeDocument/2006/relationships/hyperlink" Target="https://accessibility.huit.harvard.edu/describe-content-imag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make-slides-easier-to-read-by-using-the-reading-order-pane-863b5c1c-4f19-45ec-96e6-93a6457f5e1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contrastcheck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54200B-CF48-9745-B1A9-037CCC07A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/>
              <a:t>Emma Moros, Chapman Learning Commons Assistant</a:t>
            </a:r>
          </a:p>
          <a:p>
            <a:endParaRPr lang="en-US" dirty="0"/>
          </a:p>
        </p:txBody>
      </p:sp>
      <p:sp>
        <p:nvSpPr>
          <p:cNvPr id="20482" name="Text Placeholder 2">
            <a:extLst>
              <a:ext uri="{FF2B5EF4-FFF2-40B4-BE49-F238E27FC236}">
                <a16:creationId xmlns:a16="http://schemas.microsoft.com/office/drawing/2014/main" id="{BE2CFDCB-BBA1-204D-9550-767043976D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 of Best Practices and Templates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84F714-5710-8043-A064-4642A3C6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spc="100" dirty="0">
                <a:ea typeface="ＭＳ Ｐゴシック"/>
              </a:rPr>
              <a:t>Accessibility in PowerPoint, Word, and PDF</a:t>
            </a:r>
            <a:endParaRPr lang="en-US" dirty="0">
              <a:ea typeface="ＭＳ Ｐゴシック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7">
            <a:extLst>
              <a:ext uri="{FF2B5EF4-FFF2-40B4-BE49-F238E27FC236}">
                <a16:creationId xmlns:a16="http://schemas.microsoft.com/office/drawing/2014/main" id="{D07546A6-6898-364E-A9E9-B4B454DF3E7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Use headers in sequential order</a:t>
            </a:r>
          </a:p>
          <a:p>
            <a:pPr marL="825750" lvl="2" indent="-285750"/>
            <a:r>
              <a:rPr lang="en-CA" altLang="en-US" sz="1800" dirty="0"/>
              <a:t>This means use the “Styles” on the home tab to mark text as title, subtitle, header 1, header 2, etc., in order. Do not jump header levels (i.e., from header 1 to header 3) for purely visual reasons, as this makes using a screen reader difficult.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Use style elements to mark formatting instead of bold, italics, etc.</a:t>
            </a:r>
          </a:p>
          <a:p>
            <a:pPr marL="825750" lvl="2" indent="-285750"/>
            <a:r>
              <a:rPr lang="en-CA" altLang="en-US" sz="1800" dirty="0"/>
              <a:t>In the same “styles” tab, you can mark text as strong (appears Bold), subtle emphasis (appears in Italics), etc. This communicates why you’re using this formatting to anyone using a screen 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Use the accessibility checker and Immersive Reader to check the accessibility</a:t>
            </a:r>
          </a:p>
          <a:p>
            <a:pPr marL="825750" lvl="2" indent="-285750"/>
            <a:r>
              <a:rPr lang="en-CA" altLang="en-US" sz="1800" dirty="0"/>
              <a:t>Check accessibility is in the “Review” tab</a:t>
            </a:r>
          </a:p>
          <a:p>
            <a:pPr marL="825750" lvl="2" indent="-285750"/>
            <a:r>
              <a:rPr lang="en-CA" altLang="en-US" sz="1800" dirty="0"/>
              <a:t>Immersive reader is its own tab, and will let you hear how the document is read by a screen 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CE428-321F-674E-844A-876946D0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rgbClr val="0077C8"/>
                </a:solidFill>
              </a:rPr>
              <a:t>For Word documents, again, use all the general guidance, plus…</a:t>
            </a:r>
            <a:br>
              <a:rPr lang="en-CA" dirty="0">
                <a:solidFill>
                  <a:srgbClr val="0077C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4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78DF-89F7-2F47-B12A-81E7C794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Best practices for PDFs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0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7">
            <a:extLst>
              <a:ext uri="{FF2B5EF4-FFF2-40B4-BE49-F238E27FC236}">
                <a16:creationId xmlns:a16="http://schemas.microsoft.com/office/drawing/2014/main" id="{D07546A6-6898-364E-A9E9-B4B454DF3E7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Follow all the guidance for Word documents. </a:t>
            </a:r>
            <a:r>
              <a:rPr lang="en-CA" altLang="en-US" sz="1800" dirty="0"/>
              <a:t>Then, when you save the document, all accessibility features should be preserved.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Use the Accessibility Check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If you have scanned a static image of text and need to make it accessible to a screen reader, follow these </a:t>
            </a:r>
            <a:r>
              <a:rPr lang="en-CA" altLang="en-US" sz="1800" b="1" dirty="0">
                <a:hlinkClick r:id="rId2"/>
              </a:rPr>
              <a:t>OCR instructions in Pro</a:t>
            </a:r>
            <a:endParaRPr lang="en-CA" alt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CE428-321F-674E-844A-876946D0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rgbClr val="0077C8"/>
                </a:solidFill>
              </a:rPr>
              <a:t>For PDFs, yes, use all the general guidance, plus…</a:t>
            </a:r>
            <a:br>
              <a:rPr lang="en-CA" dirty="0">
                <a:solidFill>
                  <a:srgbClr val="0077C8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3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1384-9118-3D4B-8B38-0D1CCA49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Some other tips and tying it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7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6">
            <a:extLst>
              <a:ext uri="{FF2B5EF4-FFF2-40B4-BE49-F238E27FC236}">
                <a16:creationId xmlns:a16="http://schemas.microsoft.com/office/drawing/2014/main" id="{E1DFEB02-0C22-C64D-9FB6-20B009A70AB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Send the presentation ahead of time, if possible, so audience members have time to review it and understand the structure of what you’ll be covering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Ensure that anyone with an interpreter has seating with a clear line of sight of you and the interpreter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Speak slowly and 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Don’t talk with your back to the group (when you’re writing on the board, etc.)</a:t>
            </a:r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3C507-D43E-674E-AE80-7B9BC149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rgbClr val="0077C8"/>
                </a:solidFill>
              </a:rPr>
              <a:t>Some practices beyond the document format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254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6">
            <a:extLst>
              <a:ext uri="{FF2B5EF4-FFF2-40B4-BE49-F238E27FC236}">
                <a16:creationId xmlns:a16="http://schemas.microsoft.com/office/drawing/2014/main" id="{E1DFEB02-0C22-C64D-9FB6-20B009A70AB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Use the tips in the “General guidance for images and text” section, plus the guidance for your particular content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There are a ton of resources out there with further guidance. Take some time to learn about how to write good alt-text, practice using the accessibility tools, and try using a screen reader if you’d like to get a sense of how effectively you’ve structured your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This PowerPoint deck (with the exception of Slide 8, where you can practice) has formatting that is accessible, so you can use this as a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You can also take a look at this </a:t>
            </a:r>
            <a:r>
              <a:rPr lang="en-CA" altLang="en-US" sz="1800" dirty="0">
                <a:hlinkClick r:id="rId2"/>
              </a:rPr>
              <a:t>Word document with accessible formatting</a:t>
            </a:r>
            <a:r>
              <a:rPr lang="en-CA" altLang="en-US" sz="1800" dirty="0"/>
              <a:t> to see an example of the different accessible </a:t>
            </a:r>
            <a:r>
              <a:rPr lang="en-CA" altLang="en-US" sz="1800"/>
              <a:t>formatting considerations </a:t>
            </a:r>
            <a:r>
              <a:rPr lang="en-CA" altLang="en-US" sz="1800" dirty="0"/>
              <a:t>referenced in this presentation</a:t>
            </a:r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3C507-D43E-674E-AE80-7B9BC149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rgbClr val="0077C8"/>
                </a:solidFill>
              </a:rPr>
              <a:t>Tying it all together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692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6">
            <a:extLst>
              <a:ext uri="{FF2B5EF4-FFF2-40B4-BE49-F238E27FC236}">
                <a16:creationId xmlns:a16="http://schemas.microsoft.com/office/drawing/2014/main" id="{0596D5AC-3783-294B-9843-E09800269A3E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Best practice for text and image content in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PowerPoint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Word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PDF best practice</a:t>
            </a:r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D4D04B-491C-564C-98DC-05779398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rgbClr val="0077C8"/>
                </a:solidFill>
              </a:rPr>
              <a:t>Contents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1384-9118-3D4B-8B38-0D1CCA49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Best practice for images and text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6">
            <a:extLst>
              <a:ext uri="{FF2B5EF4-FFF2-40B4-BE49-F238E27FC236}">
                <a16:creationId xmlns:a16="http://schemas.microsoft.com/office/drawing/2014/main" id="{E1DFEB02-0C22-C64D-9FB6-20B009A70AB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Some practices are common across text and images in web, Word, PowerPoint, and other document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dirty="0"/>
              <a:t>This slide and the next slide explain these practices</a:t>
            </a:r>
          </a:p>
          <a:p>
            <a:endParaRPr lang="en-CA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Text elements</a:t>
            </a:r>
          </a:p>
          <a:p>
            <a:pPr marL="825750" lvl="2" indent="-285750"/>
            <a:r>
              <a:rPr lang="en-CA" altLang="en-US" sz="1800" b="1" dirty="0"/>
              <a:t>Use bulleted lists</a:t>
            </a:r>
            <a:r>
              <a:rPr lang="en-CA" altLang="en-US" sz="1800" dirty="0"/>
              <a:t>, not dashes or other punctuation to indicate lists</a:t>
            </a:r>
          </a:p>
          <a:p>
            <a:pPr marL="825750" lvl="2" indent="-285750"/>
            <a:r>
              <a:rPr lang="en-CA" altLang="en-US" sz="1800" b="1" dirty="0"/>
              <a:t>Use a sans serif font </a:t>
            </a:r>
            <a:r>
              <a:rPr lang="en-CA" altLang="en-US" sz="1800" dirty="0"/>
              <a:t>(Arial, Helvetica, Whitney, Calibri)</a:t>
            </a:r>
          </a:p>
          <a:p>
            <a:pPr marL="825750" lvl="2" indent="-285750"/>
            <a:r>
              <a:rPr lang="en-CA" altLang="en-US" sz="1800" b="1" dirty="0"/>
              <a:t>Avoid using tables</a:t>
            </a:r>
            <a:r>
              <a:rPr lang="en-CA" altLang="en-US" sz="1800" dirty="0"/>
              <a:t>, if possible. Use simple (not nested) tables, if essential</a:t>
            </a:r>
          </a:p>
          <a:p>
            <a:pPr marL="825750" lvl="2" indent="-285750"/>
            <a:r>
              <a:rPr lang="en-CA" altLang="en-US" sz="1800" b="1" dirty="0"/>
              <a:t>Write links that clearly explain what resource you are connecting someone to</a:t>
            </a:r>
            <a:r>
              <a:rPr lang="en-CA" altLang="en-US" sz="1800" dirty="0"/>
              <a:t>, not “click here”</a:t>
            </a:r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3C507-D43E-674E-AE80-7B9BC149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rgbClr val="0077C8"/>
                </a:solidFill>
              </a:rPr>
              <a:t>Common practices across formats: text elements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F0FA36-93AB-EF47-B257-2499FF270A9B}"/>
              </a:ext>
            </a:extLst>
          </p:cNvPr>
          <p:cNvSpPr txBox="1"/>
          <p:nvPr/>
        </p:nvSpPr>
        <p:spPr>
          <a:xfrm>
            <a:off x="2123728" y="5879013"/>
            <a:ext cx="463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This image has alt-text, which you can view</a:t>
            </a:r>
          </a:p>
          <a:p>
            <a:r>
              <a:rPr lang="en-US" sz="1800" dirty="0"/>
              <a:t>by right-clicking and selecting “Edit alt-text.”</a:t>
            </a:r>
          </a:p>
        </p:txBody>
      </p:sp>
      <p:pic>
        <p:nvPicPr>
          <p:cNvPr id="8" name="Picture 7" descr="Example of contrast checker inputs, showing two hex codes for two colors with sufficient contrast.">
            <a:extLst>
              <a:ext uri="{FF2B5EF4-FFF2-40B4-BE49-F238E27FC236}">
                <a16:creationId xmlns:a16="http://schemas.microsoft.com/office/drawing/2014/main" id="{21A31B0B-A0BE-2B45-BE51-A278CF724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77" y="4499012"/>
            <a:ext cx="4758680" cy="143658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1746" name="Text Placeholder 6">
            <a:extLst>
              <a:ext uri="{FF2B5EF4-FFF2-40B4-BE49-F238E27FC236}">
                <a16:creationId xmlns:a16="http://schemas.microsoft.com/office/drawing/2014/main" id="{E1DFEB02-0C22-C64D-9FB6-20B009A70AB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438954" y="1131888"/>
            <a:ext cx="7661438" cy="3089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Images</a:t>
            </a:r>
          </a:p>
          <a:p>
            <a:pPr marL="825750" lvl="2" indent="-285750"/>
            <a:r>
              <a:rPr lang="en-CA" altLang="en-US" sz="1800" b="1" dirty="0"/>
              <a:t>Label images </a:t>
            </a:r>
            <a:r>
              <a:rPr lang="en-CA" altLang="en-US" sz="1800" dirty="0"/>
              <a:t>that are not decorative with clear alt-text. For images that do not convey meaning, select “mark as decorative.” (You can read this </a:t>
            </a:r>
            <a:r>
              <a:rPr lang="en-CA" altLang="en-US" sz="1800" dirty="0">
                <a:hlinkClick r:id="rId4"/>
              </a:rPr>
              <a:t>article that explains what alt-text is and when it should be used</a:t>
            </a:r>
            <a:r>
              <a:rPr lang="en-CA" altLang="en-US" sz="1800" dirty="0"/>
              <a:t> for more information.)</a:t>
            </a:r>
          </a:p>
          <a:p>
            <a:pPr marL="825750" lvl="2" indent="-285750"/>
            <a:r>
              <a:rPr lang="en-CA" altLang="en-US" sz="1800" b="1" dirty="0"/>
              <a:t>Do not use only colors or static visuals </a:t>
            </a:r>
            <a:r>
              <a:rPr lang="en-CA" altLang="en-US" sz="1800" dirty="0"/>
              <a:t>without text to convey 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Color</a:t>
            </a:r>
          </a:p>
          <a:p>
            <a:pPr marL="825750" lvl="2" indent="-285750"/>
            <a:r>
              <a:rPr lang="en-CA" altLang="en-US" sz="1800" dirty="0"/>
              <a:t>Choose colors with </a:t>
            </a:r>
            <a:r>
              <a:rPr lang="en-CA" altLang="en-US" sz="1800" b="1" dirty="0"/>
              <a:t>sufficient contrast </a:t>
            </a:r>
            <a:r>
              <a:rPr lang="en-CA" altLang="en-US" sz="1800" dirty="0"/>
              <a:t>(see </a:t>
            </a:r>
            <a:r>
              <a:rPr lang="en-CA" altLang="en-US" sz="1800" dirty="0">
                <a:hlinkClick r:id="rId5"/>
              </a:rPr>
              <a:t>contrast checker</a:t>
            </a:r>
            <a:r>
              <a:rPr lang="en-CA" altLang="en-US" sz="1800" dirty="0"/>
              <a:t>)</a:t>
            </a:r>
          </a:p>
          <a:p>
            <a:pPr marL="825750" lvl="2" indent="-285750"/>
            <a:endParaRPr lang="en-CA" altLang="en-US" sz="1800" dirty="0"/>
          </a:p>
          <a:p>
            <a:endParaRPr lang="en-CA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3C507-D43E-674E-AE80-7B9BC149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rgbClr val="0077C8"/>
                </a:solidFill>
              </a:rPr>
              <a:t>Common practices across formats: images and color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96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78DF-89F7-2F47-B12A-81E7C794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PowerPoint best practice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7">
            <a:extLst>
              <a:ext uri="{FF2B5EF4-FFF2-40B4-BE49-F238E27FC236}">
                <a16:creationId xmlns:a16="http://schemas.microsoft.com/office/drawing/2014/main" id="{D07546A6-6898-364E-A9E9-B4B454DF3E7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Check the reading order and other accessibility issues using the Accessibility checker. </a:t>
            </a:r>
            <a:r>
              <a:rPr lang="en-CA" altLang="en-US" sz="1800" dirty="0"/>
              <a:t>You can also </a:t>
            </a:r>
            <a:r>
              <a:rPr lang="en-CA" altLang="en-US" sz="1800" dirty="0">
                <a:hlinkClick r:id="rId3"/>
              </a:rPr>
              <a:t>set the reading order using these instructions</a:t>
            </a:r>
            <a:r>
              <a:rPr lang="en-CA" altLang="en-US" sz="1800" dirty="0"/>
              <a:t> for more complex layouts.</a:t>
            </a:r>
          </a:p>
          <a:p>
            <a:pPr marL="825750" lvl="2" indent="-285750"/>
            <a:r>
              <a:rPr lang="en-CA" altLang="en-US" sz="1800" dirty="0"/>
              <a:t>Tip: You can have the accessibility checker open as you work to see possible accessibility issues as you create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Make sure every slide has a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1800" b="1" dirty="0"/>
              <a:t>Use at least size 18 font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CE428-321F-674E-844A-876946D0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rgbClr val="0077C8"/>
                </a:solidFill>
              </a:rPr>
              <a:t>For PowerPoint, use all the general guidance, plus…</a:t>
            </a:r>
            <a:br>
              <a:rPr lang="en-CA" dirty="0">
                <a:solidFill>
                  <a:srgbClr val="0077C8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6">
            <a:extLst>
              <a:ext uri="{FF2B5EF4-FFF2-40B4-BE49-F238E27FC236}">
                <a16:creationId xmlns:a16="http://schemas.microsoft.com/office/drawing/2014/main" id="{E1DFEB02-0C22-C64D-9FB6-20B009A70AB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438954" y="1131888"/>
            <a:ext cx="7661438" cy="3089200"/>
          </a:xfrm>
        </p:spPr>
        <p:txBody>
          <a:bodyPr vert="horz" lIns="0" tIns="0" rIns="0" bIns="0" anchor="t"/>
          <a:lstStyle/>
          <a:p>
            <a:pPr lvl="1" indent="0">
              <a:buNone/>
            </a:pP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This slide has examples of some of the most common problems that I listed earlier. You can practice using the accessibility checker to find some (but not all!) of them</a:t>
            </a:r>
          </a:p>
          <a:p>
            <a:pPr lvl="1" indent="0">
              <a:buNone/>
            </a:pPr>
            <a:r>
              <a:rPr lang="en-CA" altLang="en-US" sz="1800" dirty="0">
                <a:latin typeface="Times New Roman"/>
                <a:ea typeface="MS PGothic"/>
                <a:cs typeface="Times New Roman"/>
              </a:rPr>
              <a:t>o The answers are in the notes section of this slide</a:t>
            </a:r>
          </a:p>
          <a:p>
            <a:pPr lvl="1" indent="0">
              <a:buNone/>
            </a:pP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n-CA" altLang="en-US" sz="1800" dirty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identify the issues?</a:t>
            </a:r>
          </a:p>
          <a:p>
            <a:pPr lvl="1" indent="0">
              <a:buNone/>
            </a:pPr>
            <a:r>
              <a:rPr lang="en-CA" altLang="en-US" sz="1800" dirty="0">
                <a:latin typeface="Times New Roman"/>
                <a:ea typeface="MS PGothic"/>
                <a:cs typeface="Times New Roman"/>
              </a:rPr>
              <a:t>o </a:t>
            </a:r>
            <a:r>
              <a:rPr lang="en-CA" altLang="en-US" sz="1200" dirty="0">
                <a:latin typeface="Times New Roman"/>
                <a:ea typeface="MS PGothic"/>
                <a:cs typeface="Times New Roman"/>
              </a:rPr>
              <a:t>There are nine problems here (one is really tricky!)</a:t>
            </a:r>
          </a:p>
          <a:p>
            <a:pPr lvl="1" indent="0">
              <a:buNone/>
            </a:pP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Remember that you can </a:t>
            </a: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click here </a:t>
            </a: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check contrast if you need to</a:t>
            </a:r>
          </a:p>
          <a:p>
            <a:pPr lvl="1" indent="0">
              <a:buNone/>
            </a:pP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Alt-text isn’t always </a:t>
            </a:r>
            <a:r>
              <a:rPr lang="en-CA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sometimes it’s </a:t>
            </a:r>
            <a:r>
              <a:rPr lang="en-CA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unnecessary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3C507-D43E-674E-AE80-7B9BC149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6" name="Graphic 5" descr="Image of a smiley face. Is this image decorative? Did I include unnecessary information in the alt-text? Did I phrase the alt-text in line with best practice?">
            <a:extLst>
              <a:ext uri="{FF2B5EF4-FFF2-40B4-BE49-F238E27FC236}">
                <a16:creationId xmlns:a16="http://schemas.microsoft.com/office/drawing/2014/main" id="{E7E365BE-FBCC-F04F-8EF0-7E7123307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594" y="44137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1384-9118-3D4B-8B38-0D1CCA49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Best practices for Word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1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5933</TotalTime>
  <Words>861</Words>
  <Application>Microsoft Office PowerPoint</Application>
  <PresentationFormat>On-screen Show (4:3)</PresentationFormat>
  <Paragraphs>78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Accessibility in PowerPoint, Word, and PDF</vt:lpstr>
      <vt:lpstr>Contents</vt:lpstr>
      <vt:lpstr>Best practice for images and text</vt:lpstr>
      <vt:lpstr>Common practices across formats: text elements</vt:lpstr>
      <vt:lpstr>Common practices across formats: images and color</vt:lpstr>
      <vt:lpstr>PowerPoint best practice</vt:lpstr>
      <vt:lpstr>For PowerPoint, use all the general guidance, plus… </vt:lpstr>
      <vt:lpstr>PowerPoint Presentation</vt:lpstr>
      <vt:lpstr>Best practices for Word Documents</vt:lpstr>
      <vt:lpstr>For Word documents, again, use all the general guidance, plus… </vt:lpstr>
      <vt:lpstr>Best practices for PDFs</vt:lpstr>
      <vt:lpstr>For PDFs, yes, use all the general guidance, plus… </vt:lpstr>
      <vt:lpstr>Some other tips and tying it all together</vt:lpstr>
      <vt:lpstr>Some practices beyond the document format</vt:lpstr>
      <vt:lpstr>Tying it all together</vt:lpstr>
      <vt:lpstr>PowerPoint Presentation</vt:lpstr>
    </vt:vector>
  </TitlesOfParts>
  <Manager/>
  <Company>UBC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Powerpoint template (image)</dc:title>
  <dc:subject/>
  <dc:creator/>
  <cp:keywords/>
  <dc:description/>
  <cp:lastModifiedBy>emoros@student.ubc.ca</cp:lastModifiedBy>
  <cp:revision>299</cp:revision>
  <cp:lastPrinted>2021-07-23T18:52:26Z</cp:lastPrinted>
  <dcterms:created xsi:type="dcterms:W3CDTF">2010-06-15T20:07:28Z</dcterms:created>
  <dcterms:modified xsi:type="dcterms:W3CDTF">2023-03-14T15:53:44Z</dcterms:modified>
  <cp:category/>
</cp:coreProperties>
</file>