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wdp" ContentType="image/vnd.ms-photo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63" r:id="rId2"/>
    <p:sldId id="260" r:id="rId3"/>
    <p:sldId id="385" r:id="rId4"/>
    <p:sldId id="384" r:id="rId5"/>
    <p:sldId id="386" r:id="rId6"/>
    <p:sldId id="387" r:id="rId7"/>
    <p:sldId id="388" r:id="rId8"/>
    <p:sldId id="389" r:id="rId9"/>
    <p:sldId id="390" r:id="rId10"/>
    <p:sldId id="391" r:id="rId11"/>
    <p:sldId id="392" r:id="rId12"/>
    <p:sldId id="393" r:id="rId13"/>
    <p:sldId id="394" r:id="rId14"/>
    <p:sldId id="395" r:id="rId15"/>
    <p:sldId id="396" r:id="rId16"/>
    <p:sldId id="397" r:id="rId17"/>
    <p:sldId id="398" r:id="rId18"/>
    <p:sldId id="399" r:id="rId19"/>
    <p:sldId id="401" r:id="rId20"/>
    <p:sldId id="402" r:id="rId21"/>
    <p:sldId id="404" r:id="rId22"/>
    <p:sldId id="403" r:id="rId23"/>
    <p:sldId id="405" r:id="rId24"/>
    <p:sldId id="406" r:id="rId25"/>
    <p:sldId id="407" r:id="rId26"/>
    <p:sldId id="408" r:id="rId27"/>
    <p:sldId id="409" r:id="rId28"/>
    <p:sldId id="410" r:id="rId29"/>
    <p:sldId id="411" r:id="rId30"/>
    <p:sldId id="412" r:id="rId31"/>
  </p:sldIdLst>
  <p:sldSz cx="13004800" cy="9753600"/>
  <p:notesSz cx="6858000" cy="9144000"/>
  <p:defaultTextStyle>
    <a:lvl1pPr defTabSz="457200">
      <a:defRPr sz="1200">
        <a:latin typeface="Helvetica"/>
        <a:ea typeface="Helvetica"/>
        <a:cs typeface="Helvetica"/>
        <a:sym typeface="Helvetica"/>
      </a:defRPr>
    </a:lvl1pPr>
    <a:lvl2pPr indent="228600" defTabSz="457200">
      <a:defRPr sz="1200">
        <a:latin typeface="Helvetica"/>
        <a:ea typeface="Helvetica"/>
        <a:cs typeface="Helvetica"/>
        <a:sym typeface="Helvetica"/>
      </a:defRPr>
    </a:lvl2pPr>
    <a:lvl3pPr indent="457200" defTabSz="457200">
      <a:defRPr sz="1200">
        <a:latin typeface="Helvetica"/>
        <a:ea typeface="Helvetica"/>
        <a:cs typeface="Helvetica"/>
        <a:sym typeface="Helvetica"/>
      </a:defRPr>
    </a:lvl3pPr>
    <a:lvl4pPr indent="685800" defTabSz="457200">
      <a:defRPr sz="1200">
        <a:latin typeface="Helvetica"/>
        <a:ea typeface="Helvetica"/>
        <a:cs typeface="Helvetica"/>
        <a:sym typeface="Helvetica"/>
      </a:defRPr>
    </a:lvl4pPr>
    <a:lvl5pPr indent="914400" defTabSz="457200">
      <a:defRPr sz="1200">
        <a:latin typeface="Helvetica"/>
        <a:ea typeface="Helvetica"/>
        <a:cs typeface="Helvetica"/>
        <a:sym typeface="Helvetica"/>
      </a:defRPr>
    </a:lvl5pPr>
    <a:lvl6pPr indent="1143000" defTabSz="457200">
      <a:defRPr sz="1200">
        <a:latin typeface="Helvetica"/>
        <a:ea typeface="Helvetica"/>
        <a:cs typeface="Helvetica"/>
        <a:sym typeface="Helvetica"/>
      </a:defRPr>
    </a:lvl6pPr>
    <a:lvl7pPr indent="1371600" defTabSz="457200">
      <a:defRPr sz="1200">
        <a:latin typeface="Helvetica"/>
        <a:ea typeface="Helvetica"/>
        <a:cs typeface="Helvetica"/>
        <a:sym typeface="Helvetica"/>
      </a:defRPr>
    </a:lvl7pPr>
    <a:lvl8pPr indent="1600200" defTabSz="457200">
      <a:defRPr sz="1200">
        <a:latin typeface="Helvetica"/>
        <a:ea typeface="Helvetica"/>
        <a:cs typeface="Helvetica"/>
        <a:sym typeface="Helvetica"/>
      </a:defRPr>
    </a:lvl8pPr>
    <a:lvl9pPr indent="1828800" defTabSz="457200">
      <a:defRPr sz="1200">
        <a:latin typeface="Helvetica"/>
        <a:ea typeface="Helvetica"/>
        <a:cs typeface="Helvetica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5998"/>
    <a:srgbClr val="821423"/>
    <a:srgbClr val="A619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DIN-Light"/>
          <a:ea typeface="DIN-Light"/>
          <a:cs typeface="DIN-Light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DIN-Light"/>
          <a:ea typeface="DIN-Light"/>
          <a:cs typeface="DIN-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DIN-Light"/>
          <a:ea typeface="DIN-Light"/>
          <a:cs typeface="DIN-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>
          <a:latin typeface="DIN-Light"/>
          <a:ea typeface="DIN-Light"/>
          <a:cs typeface="DIN-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  <a:tblStyle styleId="{D51ADE6A-740E-44AE-83CC-AE7238B6C88D}" styleName="">
    <a:tblBg/>
    <a:wholeTbl>
      <a:tcTxStyle b="off" i="off">
        <a:font>
          <a:latin typeface="DIN-Light"/>
          <a:ea typeface="DIN-Light"/>
          <a:cs typeface="DIN-Light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>
          <a:latin typeface="DIN-Light"/>
          <a:ea typeface="DIN-Light"/>
          <a:cs typeface="DIN-Light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>
          <a:latin typeface="DIN-Light"/>
          <a:ea typeface="DIN-Light"/>
          <a:cs typeface="DIN-Light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>
          <a:latin typeface="DIN-Light"/>
          <a:ea typeface="DIN-Light"/>
          <a:cs typeface="DIN-Light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099" autoAdjust="0"/>
  </p:normalViewPr>
  <p:slideViewPr>
    <p:cSldViewPr snapToGrid="0" snapToObjects="1">
      <p:cViewPr varScale="1">
        <p:scale>
          <a:sx n="51" d="100"/>
          <a:sy n="51" d="100"/>
        </p:scale>
        <p:origin x="-2000" y="-10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>
        <p:scale>
          <a:sx n="100" d="100"/>
          <a:sy n="100" d="100"/>
        </p:scale>
        <p:origin x="-2128" y="144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5" name="Shape 6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93232829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457200">
              <a:defRPr sz="1800"/>
            </a:pPr>
            <a:r>
              <a:rPr sz="1200" dirty="0"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Note: each bullet will build automatically. </a:t>
            </a:r>
          </a:p>
          <a:p>
            <a:endParaRPr lang="en-US" sz="1200" dirty="0"/>
          </a:p>
          <a:p>
            <a:r>
              <a:rPr lang="en-US" sz="1200" dirty="0">
                <a:latin typeface="Arial"/>
                <a:cs typeface="Arial"/>
              </a:rPr>
              <a:t>So explore, and you’ll discover that you have options in what you study, when you study, and where you study. </a:t>
            </a:r>
            <a:endParaRPr sz="1200" dirty="0">
              <a:latin typeface="Arial"/>
              <a:ea typeface="Helvetica"/>
              <a:cs typeface="Arial"/>
              <a:sym typeface="Helvetica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200" dirty="0">
              <a:latin typeface="Arial"/>
              <a:ea typeface="Helvetica"/>
              <a:cs typeface="Arial"/>
              <a:sym typeface="Helvetica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200" dirty="0">
              <a:latin typeface="Arial"/>
              <a:ea typeface="Helvetica"/>
              <a:cs typeface="Arial"/>
              <a:sym typeface="Helvetica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200" dirty="0">
              <a:latin typeface="Arial"/>
              <a:ea typeface="Helvetica"/>
              <a:cs typeface="Arial"/>
              <a:sym typeface="Helvetica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200" dirty="0">
              <a:latin typeface="Arial"/>
              <a:ea typeface="Helvetica"/>
              <a:cs typeface="Arial"/>
              <a:sym typeface="Helvetica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200" dirty="0">
              <a:latin typeface="Arial"/>
              <a:ea typeface="Helvetica"/>
              <a:cs typeface="Arial"/>
              <a:sym typeface="Helvetica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200" dirty="0">
              <a:latin typeface="Arial"/>
              <a:ea typeface="Helvetica"/>
              <a:cs typeface="Arial"/>
              <a:sym typeface="Helvetica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200" dirty="0">
              <a:latin typeface="Arial"/>
              <a:ea typeface="Helvetica"/>
              <a:cs typeface="Arial"/>
              <a:sym typeface="Helvetica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200" dirty="0">
              <a:latin typeface="Arial"/>
              <a:ea typeface="Helvetica"/>
              <a:cs typeface="Arial"/>
              <a:sym typeface="Helvetica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200" dirty="0">
              <a:latin typeface="Arial"/>
              <a:ea typeface="Helvetica"/>
              <a:cs typeface="Arial"/>
              <a:sym typeface="Helvetica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200" dirty="0">
              <a:latin typeface="Arial"/>
              <a:ea typeface="Helvetica"/>
              <a:cs typeface="Arial"/>
              <a:sym typeface="Helvetica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200" dirty="0">
              <a:latin typeface="Arial"/>
              <a:ea typeface="Helvetica"/>
              <a:cs typeface="Arial"/>
              <a:sym typeface="Helvetica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200" dirty="0">
              <a:latin typeface="Arial"/>
              <a:ea typeface="Helvetica"/>
              <a:cs typeface="Arial"/>
              <a:sym typeface="Helvetica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200" dirty="0">
              <a:latin typeface="Arial"/>
              <a:ea typeface="Helvetica"/>
              <a:cs typeface="Arial"/>
              <a:sym typeface="Helvetica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200" dirty="0">
              <a:latin typeface="Arial"/>
              <a:ea typeface="Helvetica"/>
              <a:cs typeface="Arial"/>
              <a:sym typeface="Helvetica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200" dirty="0">
              <a:latin typeface="Arial"/>
              <a:ea typeface="Helvetica"/>
              <a:cs typeface="Arial"/>
              <a:sym typeface="Helvetica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200" dirty="0">
              <a:latin typeface="Arial"/>
              <a:ea typeface="Helvetica"/>
              <a:cs typeface="Arial"/>
              <a:sym typeface="Helvetica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200" dirty="0">
              <a:latin typeface="Arial"/>
              <a:ea typeface="Helvetica"/>
              <a:cs typeface="Arial"/>
              <a:sym typeface="Helvetica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200" dirty="0">
              <a:latin typeface="Arial"/>
              <a:ea typeface="Helvetica"/>
              <a:cs typeface="Arial"/>
              <a:sym typeface="Helvetica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200" dirty="0">
              <a:latin typeface="Arial"/>
              <a:ea typeface="Helvetica"/>
              <a:cs typeface="Arial"/>
              <a:sym typeface="Helvetica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200" dirty="0">
              <a:latin typeface="Arial"/>
              <a:ea typeface="Helvetica"/>
              <a:cs typeface="Arial"/>
              <a:sym typeface="Helvetica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200" dirty="0">
              <a:latin typeface="Arial"/>
              <a:ea typeface="Helvetica"/>
              <a:cs typeface="Arial"/>
              <a:sym typeface="Helvetica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200" dirty="0">
              <a:latin typeface="Arial"/>
              <a:ea typeface="Helvetica"/>
              <a:cs typeface="Arial"/>
              <a:sym typeface="Helvetica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200" dirty="0">
              <a:latin typeface="Arial"/>
              <a:ea typeface="Helvetica"/>
              <a:cs typeface="Arial"/>
              <a:sym typeface="Helvetica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200" dirty="0">
              <a:latin typeface="Arial"/>
              <a:ea typeface="Helvetica"/>
              <a:cs typeface="Arial"/>
              <a:sym typeface="Helvetica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200" dirty="0">
              <a:latin typeface="Arial"/>
              <a:ea typeface="Helvetica"/>
              <a:cs typeface="Arial"/>
              <a:sym typeface="Helvetica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200" dirty="0">
              <a:latin typeface="Arial"/>
              <a:ea typeface="Helvetica"/>
              <a:cs typeface="Arial"/>
              <a:sym typeface="Helvetica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200" dirty="0">
              <a:latin typeface="Arial"/>
              <a:ea typeface="Helvetica"/>
              <a:cs typeface="Arial"/>
              <a:sym typeface="Helvetica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Note: each bullet will build automatically. </a:t>
            </a:r>
          </a:p>
          <a:p>
            <a:endParaRPr lang="en-US" sz="1200" dirty="0"/>
          </a:p>
          <a:p>
            <a:r>
              <a:rPr lang="en-US" sz="1200" dirty="0">
                <a:latin typeface="Arial"/>
                <a:cs typeface="Arial"/>
              </a:rPr>
              <a:t>So explore, and you’ll discover that you have options in what you study, when you study, and where you study. </a:t>
            </a:r>
            <a:endParaRPr sz="1200" dirty="0">
              <a:latin typeface="Arial"/>
              <a:ea typeface="Helvetica"/>
              <a:cs typeface="Arial"/>
              <a:sym typeface="Helvetica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lIns="0" tIns="0" rIns="0" bIns="0"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912834"/>
                </a:solidFill>
              </a:rP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35941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DIN-Light"/>
                <a:ea typeface="DIN-Light"/>
                <a:cs typeface="DIN-Light"/>
                <a:sym typeface="DIN-Light"/>
              </a:defRPr>
            </a:lvl1pPr>
          </a:lstStyle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buSzPct val="171000"/>
              <a:defRPr sz="3200"/>
            </a:lvl1pPr>
            <a:lvl2pPr marL="1256620" indent="-494620">
              <a:spcBef>
                <a:spcPts val="3800"/>
              </a:spcBef>
              <a:buSzPct val="171000"/>
              <a:defRPr sz="3200"/>
            </a:lvl2pPr>
            <a:lvl3pPr marL="1701120" indent="-494620">
              <a:spcBef>
                <a:spcPts val="3800"/>
              </a:spcBef>
              <a:buSzPct val="171000"/>
              <a:defRPr sz="3200"/>
            </a:lvl3pPr>
            <a:lvl4pPr marL="2145620" indent="-494620">
              <a:spcBef>
                <a:spcPts val="3800"/>
              </a:spcBef>
              <a:buSzPct val="171000"/>
              <a:defRPr sz="3200"/>
            </a:lvl4pPr>
            <a:lvl5pPr marL="2590120" indent="-494620">
              <a:spcBef>
                <a:spcPts val="3800"/>
              </a:spcBef>
              <a:buSzPct val="171000"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DIN-Light"/>
                <a:ea typeface="DIN-Light"/>
                <a:cs typeface="DIN-Light"/>
                <a:sym typeface="DIN-Light"/>
              </a:defRPr>
            </a:lvl1pPr>
          </a:lstStyle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buSzPct val="171000"/>
              <a:defRPr sz="3200"/>
            </a:lvl1pPr>
            <a:lvl2pPr marL="1256620" indent="-494620">
              <a:spcBef>
                <a:spcPts val="3800"/>
              </a:spcBef>
              <a:buSzPct val="171000"/>
              <a:defRPr sz="3200"/>
            </a:lvl2pPr>
            <a:lvl3pPr marL="1701120" indent="-494620">
              <a:spcBef>
                <a:spcPts val="3800"/>
              </a:spcBef>
              <a:buSzPct val="171000"/>
              <a:defRPr sz="3200"/>
            </a:lvl3pPr>
            <a:lvl4pPr marL="2145620" indent="-494620">
              <a:spcBef>
                <a:spcPts val="3800"/>
              </a:spcBef>
              <a:buSzPct val="171000"/>
              <a:defRPr sz="3200"/>
            </a:lvl4pPr>
            <a:lvl5pPr marL="2590120" indent="-494620">
              <a:spcBef>
                <a:spcPts val="3800"/>
              </a:spcBef>
              <a:buSzPct val="171000"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9128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39751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bg>
      <p:bgPr>
        <a:solidFill>
          <a:srgbClr val="9128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42" name="Shape 4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 numCol="2" spcCol="523240" anchor="t"/>
          <a:lstStyle>
            <a:lvl1pPr marL="812120" indent="-494620">
              <a:spcBef>
                <a:spcPts val="3800"/>
              </a:spcBef>
              <a:defRPr sz="3600">
                <a:solidFill>
                  <a:srgbClr val="FFFFFF"/>
                </a:solidFill>
              </a:defRPr>
            </a:lvl1pPr>
            <a:lvl2pPr marL="1256620" indent="-494620">
              <a:spcBef>
                <a:spcPts val="3800"/>
              </a:spcBef>
              <a:defRPr sz="3600">
                <a:solidFill>
                  <a:srgbClr val="FFFFFF"/>
                </a:solidFill>
              </a:defRPr>
            </a:lvl2pPr>
            <a:lvl3pPr marL="1701120" indent="-494620">
              <a:spcBef>
                <a:spcPts val="3800"/>
              </a:spcBef>
              <a:defRPr sz="3600">
                <a:solidFill>
                  <a:srgbClr val="FFFFFF"/>
                </a:solidFill>
              </a:defRPr>
            </a:lvl3pPr>
            <a:lvl4pPr marL="2145620" indent="-494620">
              <a:spcBef>
                <a:spcPts val="3800"/>
              </a:spcBef>
              <a:defRPr sz="3600">
                <a:solidFill>
                  <a:srgbClr val="FFFFFF"/>
                </a:solidFill>
              </a:defRPr>
            </a:lvl4pPr>
            <a:lvl5pPr marL="2590120" indent="-494620">
              <a:spcBef>
                <a:spcPts val="3800"/>
              </a:spcBef>
              <a:defRPr sz="3600">
                <a:solidFill>
                  <a:srgbClr val="FFFFFF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solidFill>
          <a:srgbClr val="9128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>
              <a:spcBef>
                <a:spcPts val="4800"/>
              </a:spcBef>
              <a:defRPr>
                <a:solidFill>
                  <a:srgbClr val="FFFFFF"/>
                </a:solidFill>
              </a:defRPr>
            </a:lvl1pPr>
            <a:lvl2pPr>
              <a:spcBef>
                <a:spcPts val="4800"/>
              </a:spcBef>
              <a:defRPr>
                <a:solidFill>
                  <a:srgbClr val="FFFFFF"/>
                </a:solidFill>
              </a:defRPr>
            </a:lvl2pPr>
            <a:lvl3pPr>
              <a:spcBef>
                <a:spcPts val="4800"/>
              </a:spcBef>
              <a:defRPr>
                <a:solidFill>
                  <a:srgbClr val="FFFFFF"/>
                </a:solidFill>
              </a:defRPr>
            </a:lvl3pPr>
            <a:lvl4pPr>
              <a:spcBef>
                <a:spcPts val="4800"/>
              </a:spcBef>
              <a:defRPr>
                <a:solidFill>
                  <a:srgbClr val="FFFFFF"/>
                </a:solidFill>
              </a:defRPr>
            </a:lvl4pPr>
            <a:lvl5pPr>
              <a:spcBef>
                <a:spcPts val="4800"/>
              </a:spcBef>
              <a:defRPr>
                <a:solidFill>
                  <a:srgbClr val="FFFFFF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9128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solidFill>
          <a:srgbClr val="9128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solidFill>
          <a:srgbClr val="9128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solidFill>
          <a:srgbClr val="9128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DIN-Light"/>
                <a:ea typeface="DIN-Light"/>
                <a:cs typeface="DIN-Light"/>
                <a:sym typeface="DIN-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solidFill>
          <a:srgbClr val="9128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000">
                <a:solidFill>
                  <a:srgbClr val="FFFFFF"/>
                </a:solidFill>
                <a:latin typeface="DIN-Light"/>
                <a:ea typeface="DIN-Light"/>
                <a:cs typeface="DIN-Light"/>
                <a:sym typeface="DIN-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4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34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34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34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3400">
                <a:solidFill>
                  <a:srgbClr val="FFFFFF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912834"/>
                </a:solidFill>
              </a:rP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 numCol="2" spcCol="523240" anchor="t"/>
          <a:lstStyle>
            <a:lvl1pPr marL="812120" indent="-494620">
              <a:spcBef>
                <a:spcPts val="3800"/>
              </a:spcBef>
              <a:defRPr sz="3600"/>
            </a:lvl1pPr>
            <a:lvl2pPr marL="1256620" indent="-494620">
              <a:spcBef>
                <a:spcPts val="3800"/>
              </a:spcBef>
              <a:defRPr sz="3600"/>
            </a:lvl2pPr>
            <a:lvl3pPr marL="1701120" indent="-494620">
              <a:spcBef>
                <a:spcPts val="3800"/>
              </a:spcBef>
              <a:defRPr sz="3600"/>
            </a:lvl3pPr>
            <a:lvl4pPr marL="2145620" indent="-494620">
              <a:spcBef>
                <a:spcPts val="3800"/>
              </a:spcBef>
              <a:defRPr sz="3600"/>
            </a:lvl4pPr>
            <a:lvl5pPr marL="2590120" indent="-494620">
              <a:spcBef>
                <a:spcPts val="3800"/>
              </a:spcBef>
              <a:defRPr sz="3600"/>
            </a:lvl5pPr>
          </a:lstStyle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9128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DIN-Light"/>
                <a:ea typeface="DIN-Light"/>
                <a:cs typeface="DIN-Light"/>
                <a:sym typeface="DIN-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</a:defRPr>
            </a:lvl1pPr>
            <a:lvl2pPr marL="1256620" indent="-49462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</a:defRPr>
            </a:lvl2pPr>
            <a:lvl3pPr marL="1701120" indent="-49462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</a:defRPr>
            </a:lvl3pPr>
            <a:lvl4pPr marL="2145620" indent="-49462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</a:defRPr>
            </a:lvl4pPr>
            <a:lvl5pPr marL="2590120" indent="-49462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bg>
      <p:bgPr>
        <a:solidFill>
          <a:srgbClr val="9128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DIN-Light"/>
                <a:ea typeface="DIN-Light"/>
                <a:cs typeface="DIN-Light"/>
                <a:sym typeface="DIN-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60" name="Shape 60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</a:defRPr>
            </a:lvl1pPr>
            <a:lvl2pPr marL="1256620" indent="-49462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</a:defRPr>
            </a:lvl2pPr>
            <a:lvl3pPr marL="1701120" indent="-49462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</a:defRPr>
            </a:lvl3pPr>
            <a:lvl4pPr marL="2145620" indent="-49462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</a:defRPr>
            </a:lvl4pPr>
            <a:lvl5pPr marL="2590120" indent="-49462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bg>
      <p:bgPr>
        <a:solidFill>
          <a:srgbClr val="9128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DIN-Light"/>
                <a:ea typeface="DIN-Light"/>
                <a:cs typeface="DIN-Light"/>
                <a:sym typeface="DIN-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</a:defRPr>
            </a:lvl1pPr>
            <a:lvl2pPr marL="1256620" indent="-49462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</a:defRPr>
            </a:lvl2pPr>
            <a:lvl3pPr marL="1701120" indent="-49462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</a:defRPr>
            </a:lvl3pPr>
            <a:lvl4pPr marL="2145620" indent="-49462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</a:defRPr>
            </a:lvl4pPr>
            <a:lvl5pPr marL="2590120" indent="-494620">
              <a:spcBef>
                <a:spcPts val="3800"/>
              </a:spcBef>
              <a:buSzPct val="171000"/>
              <a:defRPr sz="3200">
                <a:solidFill>
                  <a:srgbClr val="FFFFFF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>
              <a:spcBef>
                <a:spcPts val="4800"/>
              </a:spcBef>
            </a:lvl1pPr>
            <a:lvl2pPr>
              <a:spcBef>
                <a:spcPts val="4800"/>
              </a:spcBef>
            </a:lvl2pPr>
            <a:lvl3pPr>
              <a:spcBef>
                <a:spcPts val="4800"/>
              </a:spcBef>
            </a:lvl3pPr>
            <a:lvl4pPr>
              <a:spcBef>
                <a:spcPts val="4800"/>
              </a:spcBef>
            </a:lvl4pPr>
            <a:lvl5pPr>
              <a:spcBef>
                <a:spcPts val="4800"/>
              </a:spcBef>
            </a:lvl5pPr>
          </a:lstStyle>
          <a:p>
            <a:pPr lvl="0">
              <a:defRPr sz="1800"/>
            </a:pPr>
            <a:r>
              <a:rPr sz="4200"/>
              <a:t>Body Level One</a:t>
            </a:r>
          </a:p>
          <a:p>
            <a:pPr lvl="1">
              <a:defRPr sz="1800"/>
            </a:pPr>
            <a:r>
              <a:rPr sz="4200"/>
              <a:t>Body Level Two</a:t>
            </a:r>
          </a:p>
          <a:p>
            <a:pPr lvl="2">
              <a:defRPr sz="1800"/>
            </a:pPr>
            <a:r>
              <a:rPr sz="4200"/>
              <a:t>Body Level Three</a:t>
            </a:r>
          </a:p>
          <a:p>
            <a:pPr lvl="3">
              <a:defRPr sz="1800"/>
            </a:pPr>
            <a:r>
              <a:rPr sz="4200"/>
              <a:t>Body Level Four</a:t>
            </a:r>
          </a:p>
          <a:p>
            <a:pPr lvl="4">
              <a:defRPr sz="1800"/>
            </a:pPr>
            <a:r>
              <a:rPr sz="4200"/>
              <a:t>Body Level Five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912834"/>
                </a:solidFill>
              </a:rPr>
              <a:t>Title Text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912834"/>
                </a:solidFill>
              </a:rPr>
              <a:t>Title Text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DIN-Light"/>
                <a:ea typeface="DIN-Light"/>
                <a:cs typeface="DIN-Light"/>
                <a:sym typeface="DIN-Light"/>
              </a:defRPr>
            </a:lvl1pPr>
          </a:lstStyle>
          <a:p>
            <a:pPr lvl="0">
              <a:defRPr sz="1800"/>
            </a:pPr>
            <a:r>
              <a:rPr sz="8400"/>
              <a:t>Title Text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000">
                <a:solidFill>
                  <a:srgbClr val="000000"/>
                </a:solidFill>
                <a:latin typeface="DIN-Light"/>
                <a:ea typeface="DIN-Light"/>
                <a:cs typeface="DIN-Light"/>
                <a:sym typeface="DIN-Light"/>
              </a:defRPr>
            </a:lvl1pPr>
          </a:lstStyle>
          <a:p>
            <a:pPr lvl="0">
              <a:defRPr sz="1800"/>
            </a:pPr>
            <a:r>
              <a:rPr sz="7000"/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 lvl="0">
              <a:defRPr sz="1800"/>
            </a:pPr>
            <a:r>
              <a:rPr sz="3400"/>
              <a:t>Body Level One</a:t>
            </a:r>
          </a:p>
          <a:p>
            <a:pPr lvl="1">
              <a:defRPr sz="1800"/>
            </a:pPr>
            <a:r>
              <a:rPr sz="3400"/>
              <a:t>Body Level Two</a:t>
            </a:r>
          </a:p>
          <a:p>
            <a:pPr lvl="2">
              <a:defRPr sz="1800"/>
            </a:pPr>
            <a:r>
              <a:rPr sz="3400"/>
              <a:t>Body Level Three</a:t>
            </a:r>
          </a:p>
          <a:p>
            <a:pPr lvl="3">
              <a:defRPr sz="1800"/>
            </a:pPr>
            <a:r>
              <a:rPr sz="3400"/>
              <a:t>Body Level Four</a:t>
            </a:r>
          </a:p>
          <a:p>
            <a:pPr lvl="4">
              <a:defRPr sz="1800"/>
            </a:pPr>
            <a:r>
              <a:rPr sz="3400"/>
              <a:t>Body Level Five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DIN-Light"/>
                <a:ea typeface="DIN-Light"/>
                <a:cs typeface="DIN-Light"/>
                <a:sym typeface="DIN-Light"/>
              </a:defRPr>
            </a:lvl1pPr>
          </a:lstStyle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buSzPct val="171000"/>
              <a:defRPr sz="3200"/>
            </a:lvl1pPr>
            <a:lvl2pPr marL="1256620" indent="-494620">
              <a:spcBef>
                <a:spcPts val="3800"/>
              </a:spcBef>
              <a:buSzPct val="171000"/>
              <a:defRPr sz="3200"/>
            </a:lvl2pPr>
            <a:lvl3pPr marL="1701120" indent="-494620">
              <a:spcBef>
                <a:spcPts val="3800"/>
              </a:spcBef>
              <a:buSzPct val="171000"/>
              <a:defRPr sz="3200"/>
            </a:lvl3pPr>
            <a:lvl4pPr marL="2145620" indent="-494620">
              <a:spcBef>
                <a:spcPts val="3800"/>
              </a:spcBef>
              <a:buSzPct val="171000"/>
              <a:defRPr sz="3200"/>
            </a:lvl4pPr>
            <a:lvl5pPr marL="2590120" indent="-494620">
              <a:spcBef>
                <a:spcPts val="3800"/>
              </a:spcBef>
              <a:buSzPct val="171000"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912834"/>
                </a:solid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4200"/>
              <a:t>Body Level One</a:t>
            </a:r>
          </a:p>
          <a:p>
            <a:pPr lvl="1">
              <a:defRPr sz="1800"/>
            </a:pPr>
            <a:r>
              <a:rPr sz="4200"/>
              <a:t>Body Level Two</a:t>
            </a:r>
          </a:p>
          <a:p>
            <a:pPr lvl="2">
              <a:defRPr sz="1800"/>
            </a:pPr>
            <a:r>
              <a:rPr sz="4200"/>
              <a:t>Body Level Three</a:t>
            </a:r>
          </a:p>
          <a:p>
            <a:pPr lvl="3">
              <a:defRPr sz="1800"/>
            </a:pPr>
            <a:r>
              <a:rPr sz="4200"/>
              <a:t>Body Level Four</a:t>
            </a:r>
          </a:p>
          <a:p>
            <a:pPr lvl="4">
              <a:defRPr sz="1800"/>
            </a:pPr>
            <a:r>
              <a:rPr sz="42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584200">
        <a:defRPr sz="8400">
          <a:solidFill>
            <a:srgbClr val="912834"/>
          </a:solidFill>
          <a:latin typeface="+mn-lt"/>
          <a:ea typeface="+mn-ea"/>
          <a:cs typeface="+mn-cs"/>
          <a:sym typeface="DIN Rough Bold"/>
        </a:defRPr>
      </a:lvl1pPr>
      <a:lvl2pPr indent="228600" algn="ctr" defTabSz="584200">
        <a:defRPr sz="8400">
          <a:solidFill>
            <a:srgbClr val="912834"/>
          </a:solidFill>
          <a:latin typeface="+mn-lt"/>
          <a:ea typeface="+mn-ea"/>
          <a:cs typeface="+mn-cs"/>
          <a:sym typeface="DIN Rough Bold"/>
        </a:defRPr>
      </a:lvl2pPr>
      <a:lvl3pPr indent="457200" algn="ctr" defTabSz="584200">
        <a:defRPr sz="8400">
          <a:solidFill>
            <a:srgbClr val="912834"/>
          </a:solidFill>
          <a:latin typeface="+mn-lt"/>
          <a:ea typeface="+mn-ea"/>
          <a:cs typeface="+mn-cs"/>
          <a:sym typeface="DIN Rough Bold"/>
        </a:defRPr>
      </a:lvl3pPr>
      <a:lvl4pPr indent="685800" algn="ctr" defTabSz="584200">
        <a:defRPr sz="8400">
          <a:solidFill>
            <a:srgbClr val="912834"/>
          </a:solidFill>
          <a:latin typeface="+mn-lt"/>
          <a:ea typeface="+mn-ea"/>
          <a:cs typeface="+mn-cs"/>
          <a:sym typeface="DIN Rough Bold"/>
        </a:defRPr>
      </a:lvl4pPr>
      <a:lvl5pPr indent="914400" algn="ctr" defTabSz="584200">
        <a:defRPr sz="8400">
          <a:solidFill>
            <a:srgbClr val="912834"/>
          </a:solidFill>
          <a:latin typeface="+mn-lt"/>
          <a:ea typeface="+mn-ea"/>
          <a:cs typeface="+mn-cs"/>
          <a:sym typeface="DIN Rough Bold"/>
        </a:defRPr>
      </a:lvl5pPr>
      <a:lvl6pPr indent="1143000" algn="ctr" defTabSz="584200">
        <a:defRPr sz="8400">
          <a:solidFill>
            <a:srgbClr val="912834"/>
          </a:solidFill>
          <a:latin typeface="+mn-lt"/>
          <a:ea typeface="+mn-ea"/>
          <a:cs typeface="+mn-cs"/>
          <a:sym typeface="DIN Rough Bold"/>
        </a:defRPr>
      </a:lvl6pPr>
      <a:lvl7pPr indent="1371600" algn="ctr" defTabSz="584200">
        <a:defRPr sz="8400">
          <a:solidFill>
            <a:srgbClr val="912834"/>
          </a:solidFill>
          <a:latin typeface="+mn-lt"/>
          <a:ea typeface="+mn-ea"/>
          <a:cs typeface="+mn-cs"/>
          <a:sym typeface="DIN Rough Bold"/>
        </a:defRPr>
      </a:lvl7pPr>
      <a:lvl8pPr indent="1600200" algn="ctr" defTabSz="584200">
        <a:defRPr sz="8400">
          <a:solidFill>
            <a:srgbClr val="912834"/>
          </a:solidFill>
          <a:latin typeface="+mn-lt"/>
          <a:ea typeface="+mn-ea"/>
          <a:cs typeface="+mn-cs"/>
          <a:sym typeface="DIN Rough Bold"/>
        </a:defRPr>
      </a:lvl8pPr>
      <a:lvl9pPr indent="1828800" algn="ctr" defTabSz="584200">
        <a:defRPr sz="8400">
          <a:solidFill>
            <a:srgbClr val="912834"/>
          </a:solidFill>
          <a:latin typeface="+mn-lt"/>
          <a:ea typeface="+mn-ea"/>
          <a:cs typeface="+mn-cs"/>
          <a:sym typeface="DIN Rough Bold"/>
        </a:defRPr>
      </a:lvl9pPr>
    </p:titleStyle>
    <p:bodyStyle>
      <a:lvl1pPr marL="889000" indent="-571500" defTabSz="584200">
        <a:spcBef>
          <a:spcPts val="2400"/>
        </a:spcBef>
        <a:buSzPct val="120000"/>
        <a:buChar char="•"/>
        <a:defRPr sz="4200">
          <a:latin typeface="DIN-Light"/>
          <a:ea typeface="DIN-Light"/>
          <a:cs typeface="DIN-Light"/>
          <a:sym typeface="DIN-Light"/>
        </a:defRPr>
      </a:lvl1pPr>
      <a:lvl2pPr marL="1333500" indent="-571500" defTabSz="584200">
        <a:spcBef>
          <a:spcPts val="2400"/>
        </a:spcBef>
        <a:buSzPct val="120000"/>
        <a:buChar char="•"/>
        <a:defRPr sz="4200">
          <a:latin typeface="DIN-Light"/>
          <a:ea typeface="DIN-Light"/>
          <a:cs typeface="DIN-Light"/>
          <a:sym typeface="DIN-Light"/>
        </a:defRPr>
      </a:lvl2pPr>
      <a:lvl3pPr marL="1778000" indent="-571500" defTabSz="584200">
        <a:spcBef>
          <a:spcPts val="2400"/>
        </a:spcBef>
        <a:buSzPct val="120000"/>
        <a:buChar char="•"/>
        <a:defRPr sz="4200">
          <a:latin typeface="DIN-Light"/>
          <a:ea typeface="DIN-Light"/>
          <a:cs typeface="DIN-Light"/>
          <a:sym typeface="DIN-Light"/>
        </a:defRPr>
      </a:lvl3pPr>
      <a:lvl4pPr marL="2222500" indent="-571500" defTabSz="584200">
        <a:spcBef>
          <a:spcPts val="2400"/>
        </a:spcBef>
        <a:buSzPct val="120000"/>
        <a:buChar char="•"/>
        <a:defRPr sz="4200">
          <a:latin typeface="DIN-Light"/>
          <a:ea typeface="DIN-Light"/>
          <a:cs typeface="DIN-Light"/>
          <a:sym typeface="DIN-Light"/>
        </a:defRPr>
      </a:lvl4pPr>
      <a:lvl5pPr marL="2667000" indent="-571500" defTabSz="584200">
        <a:spcBef>
          <a:spcPts val="2400"/>
        </a:spcBef>
        <a:buSzPct val="120000"/>
        <a:buChar char="•"/>
        <a:defRPr sz="4200">
          <a:latin typeface="DIN-Light"/>
          <a:ea typeface="DIN-Light"/>
          <a:cs typeface="DIN-Light"/>
          <a:sym typeface="DIN-Light"/>
        </a:defRPr>
      </a:lvl5pPr>
      <a:lvl6pPr marL="3022600" indent="-571500" defTabSz="584200">
        <a:spcBef>
          <a:spcPts val="2400"/>
        </a:spcBef>
        <a:buSzPct val="120000"/>
        <a:buChar char="•"/>
        <a:defRPr sz="4200">
          <a:latin typeface="DIN-Light"/>
          <a:ea typeface="DIN-Light"/>
          <a:cs typeface="DIN-Light"/>
          <a:sym typeface="DIN-Light"/>
        </a:defRPr>
      </a:lvl6pPr>
      <a:lvl7pPr marL="3378200" indent="-571500" defTabSz="584200">
        <a:spcBef>
          <a:spcPts val="2400"/>
        </a:spcBef>
        <a:buSzPct val="120000"/>
        <a:buChar char="•"/>
        <a:defRPr sz="4200">
          <a:latin typeface="DIN-Light"/>
          <a:ea typeface="DIN-Light"/>
          <a:cs typeface="DIN-Light"/>
          <a:sym typeface="DIN-Light"/>
        </a:defRPr>
      </a:lvl7pPr>
      <a:lvl8pPr marL="3733800" indent="-571500" defTabSz="584200">
        <a:spcBef>
          <a:spcPts val="2400"/>
        </a:spcBef>
        <a:buSzPct val="120000"/>
        <a:buChar char="•"/>
        <a:defRPr sz="4200">
          <a:latin typeface="DIN-Light"/>
          <a:ea typeface="DIN-Light"/>
          <a:cs typeface="DIN-Light"/>
          <a:sym typeface="DIN-Light"/>
        </a:defRPr>
      </a:lvl8pPr>
      <a:lvl9pPr marL="4089400" indent="-571500" defTabSz="584200">
        <a:spcBef>
          <a:spcPts val="2400"/>
        </a:spcBef>
        <a:buSzPct val="120000"/>
        <a:buChar char="•"/>
        <a:defRPr sz="4200">
          <a:latin typeface="DIN-Light"/>
          <a:ea typeface="DIN-Light"/>
          <a:cs typeface="DIN-Light"/>
          <a:sym typeface="DIN-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DIN-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DIN-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DIN-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DIN-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DIN-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DIN-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DIN-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DIN-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DIN-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t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3.t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3.t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t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6.t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t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19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18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9753600"/>
          </a:xfrm>
          <a:prstGeom prst="rect">
            <a:avLst/>
          </a:prstGeom>
        </p:spPr>
      </p:pic>
      <p:sp>
        <p:nvSpPr>
          <p:cNvPr id="101" name="Shape 101"/>
          <p:cNvSpPr/>
          <p:nvPr/>
        </p:nvSpPr>
        <p:spPr>
          <a:xfrm>
            <a:off x="781049" y="1376233"/>
            <a:ext cx="11601451" cy="6658233"/>
          </a:xfrm>
          <a:prstGeom prst="rect">
            <a:avLst/>
          </a:prstGeom>
          <a:solidFill>
            <a:schemeClr val="tx1">
              <a:alpha val="2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defTabSz="584200">
              <a:lnSpc>
                <a:spcPct val="70000"/>
              </a:lnSpc>
              <a:defRPr sz="1800"/>
            </a:pPr>
            <a:r>
              <a:rPr lang="en-CA" sz="12000" b="1" spc="-6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DIN Rough Bold"/>
              </a:rPr>
              <a:t>INQUIRY:</a:t>
            </a:r>
          </a:p>
          <a:p>
            <a:pPr lvl="0" defTabSz="584200">
              <a:lnSpc>
                <a:spcPct val="70000"/>
              </a:lnSpc>
              <a:defRPr sz="1800"/>
            </a:pPr>
            <a:r>
              <a:rPr lang="en-CA" sz="12000" b="1" spc="-6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DIN Rough Bold"/>
              </a:rPr>
              <a:t>CODING IN</a:t>
            </a:r>
          </a:p>
          <a:p>
            <a:pPr lvl="0" defTabSz="584200">
              <a:lnSpc>
                <a:spcPct val="70000"/>
              </a:lnSpc>
              <a:defRPr sz="1800"/>
            </a:pPr>
            <a:r>
              <a:rPr lang="en-CA" sz="12000" b="1" spc="-6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DIN Rough Bold"/>
              </a:rPr>
              <a:t>BC MONTESSORI</a:t>
            </a:r>
          </a:p>
          <a:p>
            <a:pPr lvl="0" defTabSz="584200">
              <a:lnSpc>
                <a:spcPct val="70000"/>
              </a:lnSpc>
              <a:defRPr sz="1800"/>
            </a:pPr>
            <a:r>
              <a:rPr lang="en-CA" sz="12000" b="1" spc="-6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DIN Rough Bold"/>
              </a:rPr>
              <a:t>SCHOOLS</a:t>
            </a:r>
            <a:endParaRPr sz="12000" b="1" spc="-6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DIN Rough Bold"/>
            </a:endParaRPr>
          </a:p>
        </p:txBody>
      </p:sp>
      <p:pic>
        <p:nvPicPr>
          <p:cNvPr id="4" name="question_mark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20175031">
            <a:off x="12068785" y="1049017"/>
            <a:ext cx="1872031" cy="1859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bubbles_02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964905" y="750775"/>
            <a:ext cx="571501" cy="774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lightbulb copy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422818" flipH="1">
            <a:off x="8785796" y="1846223"/>
            <a:ext cx="4065013" cy="637698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83"/>
          <p:cNvSpPr/>
          <p:nvPr/>
        </p:nvSpPr>
        <p:spPr>
          <a:xfrm>
            <a:off x="876300" y="965200"/>
            <a:ext cx="12179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584200">
              <a:lnSpc>
                <a:spcPct val="70000"/>
              </a:lnSpc>
              <a:defRPr sz="1800"/>
            </a:pPr>
            <a:r>
              <a:rPr lang="en-CA" sz="10000" b="1" cap="all" spc="-100" dirty="0" smtClean="0">
                <a:solidFill>
                  <a:srgbClr val="A619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DIN Rough Bold"/>
              </a:rPr>
              <a:t>Are these skills compatible with </a:t>
            </a:r>
            <a:r>
              <a:rPr lang="en-CA" sz="10000" b="1" cap="all" spc="-100" dirty="0" err="1" smtClean="0">
                <a:solidFill>
                  <a:srgbClr val="A619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DIN Rough Bold"/>
              </a:rPr>
              <a:t>montessori</a:t>
            </a:r>
            <a:r>
              <a:rPr lang="en-CA" sz="10000" b="1" cap="all" spc="-100" dirty="0" smtClean="0">
                <a:solidFill>
                  <a:srgbClr val="A619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DIN Rough Bold"/>
              </a:rPr>
              <a:t> teaching?</a:t>
            </a:r>
            <a:endParaRPr sz="10000" b="1" cap="all" spc="-100" dirty="0">
              <a:solidFill>
                <a:srgbClr val="A6192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DIN Rough Bold"/>
            </a:endParaRPr>
          </a:p>
        </p:txBody>
      </p:sp>
      <p:pic>
        <p:nvPicPr>
          <p:cNvPr id="5" name="question_mark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rot="20175031">
            <a:off x="6898117" y="7061084"/>
            <a:ext cx="1872031" cy="1859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bubbles_02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94237" y="6762842"/>
            <a:ext cx="571501" cy="7747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8071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lightbulb copy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20443125" flipH="1">
            <a:off x="13943654" y="-1503109"/>
            <a:ext cx="4065013" cy="6376988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/>
          <p:nvPr/>
        </p:nvSpPr>
        <p:spPr>
          <a:xfrm>
            <a:off x="927099" y="3602127"/>
            <a:ext cx="11824991" cy="4837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742950" lvl="0" indent="-742950" defTabSz="584200">
              <a:lnSpc>
                <a:spcPct val="90000"/>
              </a:lnSpc>
              <a:spcBef>
                <a:spcPts val="2400"/>
              </a:spcBef>
              <a:buFont typeface="+mj-lt"/>
              <a:buAutoNum type="arabicPeriod"/>
              <a:defRPr sz="1800"/>
            </a:pP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Movement and cognition are closely intertwined.</a:t>
            </a:r>
          </a:p>
          <a:p>
            <a:pPr marL="742950" lvl="0" indent="-742950" defTabSz="584200">
              <a:lnSpc>
                <a:spcPct val="90000"/>
              </a:lnSpc>
              <a:spcBef>
                <a:spcPts val="2400"/>
              </a:spcBef>
              <a:buFont typeface="+mj-lt"/>
              <a:buAutoNum type="arabicPeriod"/>
              <a:defRPr sz="1800"/>
            </a:pP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Children thrive on choice within structure.</a:t>
            </a:r>
          </a:p>
          <a:p>
            <a:pPr marL="742950" lvl="0" indent="-742950" defTabSz="584200">
              <a:lnSpc>
                <a:spcPct val="90000"/>
              </a:lnSpc>
              <a:spcBef>
                <a:spcPts val="2400"/>
              </a:spcBef>
              <a:buFont typeface="+mj-lt"/>
              <a:buAutoNum type="arabicPeriod"/>
              <a:defRPr sz="1800"/>
            </a:pP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Student interest is a powerful way of engaging learners.</a:t>
            </a:r>
          </a:p>
          <a:p>
            <a:pPr marL="742950" lvl="0" indent="-742950" defTabSz="584200">
              <a:lnSpc>
                <a:spcPct val="90000"/>
              </a:lnSpc>
              <a:spcBef>
                <a:spcPts val="2400"/>
              </a:spcBef>
              <a:buFont typeface="+mj-lt"/>
              <a:buAutoNum type="arabicPeriod"/>
              <a:defRPr sz="1800"/>
            </a:pP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Extrinsic Rewards inhibit the development of intrinsic motivation.</a:t>
            </a:r>
            <a:endParaRPr lang="en-US" sz="3600" spc="-100" dirty="0" smtClean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</a:endParaRPr>
          </a:p>
          <a:p>
            <a:pPr marL="571500" lvl="3" indent="-571500" defTabSz="584200">
              <a:lnSpc>
                <a:spcPct val="90000"/>
              </a:lnSpc>
              <a:spcBef>
                <a:spcPts val="2400"/>
              </a:spcBef>
              <a:buFont typeface="Arial"/>
              <a:buChar char="•"/>
              <a:defRPr sz="1800"/>
            </a:pPr>
            <a:endParaRPr sz="36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</p:txBody>
      </p:sp>
      <p:sp>
        <p:nvSpPr>
          <p:cNvPr id="7" name="Shape 83"/>
          <p:cNvSpPr/>
          <p:nvPr/>
        </p:nvSpPr>
        <p:spPr>
          <a:xfrm>
            <a:off x="876300" y="965200"/>
            <a:ext cx="12179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584200">
              <a:lnSpc>
                <a:spcPct val="70000"/>
              </a:lnSpc>
              <a:defRPr sz="1800"/>
            </a:pPr>
            <a:r>
              <a:rPr lang="en-CA" sz="10000" b="1" cap="all" spc="-100" dirty="0" smtClean="0">
                <a:solidFill>
                  <a:srgbClr val="A619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DIN Rough Bold"/>
              </a:rPr>
              <a:t>8 principles of Montessori</a:t>
            </a:r>
            <a:endParaRPr sz="10000" b="1" cap="all" spc="-100" dirty="0">
              <a:solidFill>
                <a:srgbClr val="A6192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DIN Rough Bol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97339" y="8707300"/>
            <a:ext cx="2436980" cy="487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r>
              <a:rPr lang="en-CA" sz="2800" spc="-100" dirty="0" err="1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Lillard</a:t>
            </a:r>
            <a:r>
              <a:rPr lang="en-CA" sz="2800" spc="-100" dirty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 (2005</a:t>
            </a:r>
            <a:r>
              <a:rPr lang="en-CA" sz="28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)</a:t>
            </a:r>
            <a:endParaRPr lang="en-CA" sz="28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</p:txBody>
      </p:sp>
    </p:spTree>
    <p:extLst>
      <p:ext uri="{BB962C8B-B14F-4D97-AF65-F5344CB8AC3E}">
        <p14:creationId xmlns:p14="http://schemas.microsoft.com/office/powerpoint/2010/main" val="31019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lightbulb copy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20443125" flipH="1">
            <a:off x="13943654" y="-1503109"/>
            <a:ext cx="4065013" cy="6376988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/>
          <p:nvPr/>
        </p:nvSpPr>
        <p:spPr>
          <a:xfrm>
            <a:off x="927099" y="3602127"/>
            <a:ext cx="11824991" cy="4837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742950" lvl="0" indent="-742950" defTabSz="584200">
              <a:lnSpc>
                <a:spcPct val="90000"/>
              </a:lnSpc>
              <a:spcBef>
                <a:spcPts val="2400"/>
              </a:spcBef>
              <a:buFont typeface="+mj-lt"/>
              <a:buAutoNum type="arabicPeriod" startAt="5"/>
              <a:defRPr sz="1800"/>
            </a:pP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Learning with and from peers is essential.</a:t>
            </a:r>
          </a:p>
          <a:p>
            <a:pPr marL="742950" lvl="0" indent="-742950" defTabSz="584200">
              <a:lnSpc>
                <a:spcPct val="90000"/>
              </a:lnSpc>
              <a:spcBef>
                <a:spcPts val="2400"/>
              </a:spcBef>
              <a:buFont typeface="+mj-lt"/>
              <a:buAutoNum type="arabicPeriod" startAt="5"/>
              <a:defRPr sz="1800"/>
            </a:pP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The context and purpose for knowledge must be clear to learners.</a:t>
            </a:r>
          </a:p>
          <a:p>
            <a:pPr marL="742950" lvl="0" indent="-742950" defTabSz="584200">
              <a:lnSpc>
                <a:spcPct val="90000"/>
              </a:lnSpc>
              <a:spcBef>
                <a:spcPts val="2400"/>
              </a:spcBef>
              <a:buFont typeface="+mj-lt"/>
              <a:buAutoNum type="arabicPeriod" startAt="5"/>
              <a:defRPr sz="1800"/>
            </a:pP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Teachers must provide freedom within structure.</a:t>
            </a:r>
          </a:p>
          <a:p>
            <a:pPr marL="742950" lvl="0" indent="-742950" defTabSz="584200">
              <a:lnSpc>
                <a:spcPct val="90000"/>
              </a:lnSpc>
              <a:spcBef>
                <a:spcPts val="2400"/>
              </a:spcBef>
              <a:buFont typeface="+mj-lt"/>
              <a:buAutoNum type="arabicPeriod" startAt="5"/>
              <a:defRPr sz="1800"/>
            </a:pP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The classroom environment must be carefully prepared to provide order and interaction with materials must be sequenced deliberately.</a:t>
            </a:r>
            <a:endParaRPr lang="en-US" sz="3600" spc="-100" dirty="0" smtClean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</a:endParaRPr>
          </a:p>
          <a:p>
            <a:pPr marL="571500" lvl="3" indent="-571500" defTabSz="584200">
              <a:lnSpc>
                <a:spcPct val="90000"/>
              </a:lnSpc>
              <a:spcBef>
                <a:spcPts val="2400"/>
              </a:spcBef>
              <a:buFont typeface="Arial"/>
              <a:buChar char="•"/>
              <a:defRPr sz="1800"/>
            </a:pPr>
            <a:endParaRPr sz="36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</p:txBody>
      </p:sp>
      <p:sp>
        <p:nvSpPr>
          <p:cNvPr id="7" name="Shape 83"/>
          <p:cNvSpPr/>
          <p:nvPr/>
        </p:nvSpPr>
        <p:spPr>
          <a:xfrm>
            <a:off x="876300" y="965200"/>
            <a:ext cx="12179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584200">
              <a:lnSpc>
                <a:spcPct val="70000"/>
              </a:lnSpc>
              <a:defRPr sz="1800"/>
            </a:pPr>
            <a:r>
              <a:rPr lang="en-CA" sz="10000" b="1" cap="all" spc="-100" dirty="0" smtClean="0">
                <a:solidFill>
                  <a:srgbClr val="A619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DIN Rough Bold"/>
              </a:rPr>
              <a:t>8 principles of Montessori</a:t>
            </a:r>
            <a:endParaRPr sz="10000" b="1" cap="all" spc="-100" dirty="0">
              <a:solidFill>
                <a:srgbClr val="A6192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DIN Rough Bol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97339" y="9168700"/>
            <a:ext cx="2436980" cy="487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r>
              <a:rPr lang="en-CA" sz="2800" spc="-100" dirty="0" err="1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Lillard</a:t>
            </a:r>
            <a:r>
              <a:rPr lang="en-CA" sz="2800" spc="-100" dirty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 (2005</a:t>
            </a:r>
            <a:r>
              <a:rPr lang="en-CA" sz="28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)</a:t>
            </a:r>
            <a:endParaRPr lang="en-CA" sz="28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</p:txBody>
      </p:sp>
    </p:spTree>
    <p:extLst>
      <p:ext uri="{BB962C8B-B14F-4D97-AF65-F5344CB8AC3E}">
        <p14:creationId xmlns:p14="http://schemas.microsoft.com/office/powerpoint/2010/main" val="224953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lightbulb copy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20443125" flipH="1">
            <a:off x="13943654" y="-1503109"/>
            <a:ext cx="4065013" cy="6376988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/>
          <p:nvPr/>
        </p:nvSpPr>
        <p:spPr>
          <a:xfrm>
            <a:off x="3528244" y="4450730"/>
            <a:ext cx="9699644" cy="5302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l"/>
            <a:r>
              <a:rPr lang="en-US" sz="4000" i="1" dirty="0"/>
              <a:t>"What purpose would education serve in our days unless it helped humans to a knowledge of the environment to which they have to adapt themselves?" </a:t>
            </a:r>
            <a:endParaRPr lang="en-US" sz="4000" i="1" dirty="0" smtClean="0"/>
          </a:p>
          <a:p>
            <a:pPr algn="l"/>
            <a:r>
              <a:rPr lang="en-US" sz="4000" dirty="0" smtClean="0"/>
              <a:t>											- </a:t>
            </a:r>
            <a:r>
              <a:rPr lang="en-US" sz="4000" dirty="0"/>
              <a:t>Maria Montessori </a:t>
            </a:r>
          </a:p>
        </p:txBody>
      </p:sp>
      <p:sp>
        <p:nvSpPr>
          <p:cNvPr id="7" name="Shape 83"/>
          <p:cNvSpPr/>
          <p:nvPr/>
        </p:nvSpPr>
        <p:spPr>
          <a:xfrm>
            <a:off x="876300" y="965200"/>
            <a:ext cx="12179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584200">
              <a:lnSpc>
                <a:spcPct val="70000"/>
              </a:lnSpc>
              <a:defRPr sz="1800"/>
            </a:pPr>
            <a:r>
              <a:rPr lang="en-CA" sz="10000" b="1" cap="all" spc="-100" dirty="0" smtClean="0">
                <a:solidFill>
                  <a:srgbClr val="A619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DIN Rough Bold"/>
              </a:rPr>
              <a:t>Montessori and technology</a:t>
            </a:r>
            <a:endParaRPr sz="10000" b="1" cap="all" spc="-100" dirty="0">
              <a:solidFill>
                <a:srgbClr val="A6192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DIN Rough Bold"/>
            </a:endParaRPr>
          </a:p>
        </p:txBody>
      </p:sp>
      <p:pic>
        <p:nvPicPr>
          <p:cNvPr id="6" name="Lightbulb.tif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rot="16615041">
            <a:off x="288050" y="3513201"/>
            <a:ext cx="3097258" cy="30321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814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uild="allAtOnce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lightbulb copy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20443125" flipH="1">
            <a:off x="13943654" y="-1503109"/>
            <a:ext cx="4065013" cy="6376988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/>
          <p:nvPr/>
        </p:nvSpPr>
        <p:spPr>
          <a:xfrm>
            <a:off x="927099" y="3602127"/>
            <a:ext cx="11824991" cy="4837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l"/>
            <a:r>
              <a:rPr lang="en-US" sz="4000" i="1" dirty="0" smtClean="0"/>
              <a:t>AMS Statement on Information Technology</a:t>
            </a:r>
          </a:p>
          <a:p>
            <a:pPr marL="571500" indent="-571500" algn="l">
              <a:buFont typeface="Arial"/>
              <a:buChar char="•"/>
            </a:pPr>
            <a:r>
              <a:rPr lang="en-US" sz="4000" i="1" dirty="0" smtClean="0"/>
              <a:t>Students in the early years (P-K): no technology.</a:t>
            </a:r>
          </a:p>
          <a:p>
            <a:pPr marL="571500" indent="-571500" algn="l">
              <a:buFont typeface="Arial"/>
              <a:buChar char="•"/>
            </a:pPr>
            <a:r>
              <a:rPr lang="en-US" sz="4000" i="1" dirty="0" smtClean="0"/>
              <a:t>Gr. 1-7: Technology seen as a research tool more than a creative tool.</a:t>
            </a:r>
          </a:p>
          <a:p>
            <a:pPr algn="l"/>
            <a:endParaRPr lang="en-US" sz="4000" dirty="0"/>
          </a:p>
          <a:p>
            <a:pPr algn="l"/>
            <a:r>
              <a:rPr lang="en-US" sz="4000" dirty="0" smtClean="0"/>
              <a:t>“</a:t>
            </a:r>
            <a:r>
              <a:rPr lang="en-US" sz="4000" dirty="0"/>
              <a:t>Using Montessori's methods of observing will help us determine the place of technology in the Montessori world</a:t>
            </a:r>
            <a:r>
              <a:rPr lang="en-US" sz="4000" dirty="0" smtClean="0"/>
              <a:t>.”</a:t>
            </a:r>
          </a:p>
          <a:p>
            <a:pPr algn="l"/>
            <a:r>
              <a:rPr lang="en-US" sz="4000" dirty="0"/>
              <a:t>	</a:t>
            </a:r>
            <a:r>
              <a:rPr lang="en-US" sz="4000" dirty="0" smtClean="0"/>
              <a:t>										-American Montessori Society</a:t>
            </a:r>
            <a:endParaRPr lang="en-US" sz="4000" dirty="0"/>
          </a:p>
          <a:p>
            <a:pPr algn="l"/>
            <a:r>
              <a:rPr lang="en-US" sz="4000" i="1" dirty="0" smtClean="0"/>
              <a:t> </a:t>
            </a:r>
          </a:p>
          <a:p>
            <a:pPr marL="571500" indent="-571500" algn="l">
              <a:buFont typeface="Arial"/>
              <a:buChar char="•"/>
            </a:pPr>
            <a:endParaRPr lang="en-US" sz="4000" dirty="0"/>
          </a:p>
        </p:txBody>
      </p:sp>
      <p:sp>
        <p:nvSpPr>
          <p:cNvPr id="7" name="Shape 83"/>
          <p:cNvSpPr/>
          <p:nvPr/>
        </p:nvSpPr>
        <p:spPr>
          <a:xfrm>
            <a:off x="876300" y="965200"/>
            <a:ext cx="12179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584200">
              <a:lnSpc>
                <a:spcPct val="70000"/>
              </a:lnSpc>
              <a:defRPr sz="1800"/>
            </a:pPr>
            <a:r>
              <a:rPr lang="en-CA" sz="10000" b="1" cap="all" spc="-100" dirty="0" smtClean="0">
                <a:solidFill>
                  <a:srgbClr val="A619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DIN Rough Bold"/>
              </a:rPr>
              <a:t>Montessori and technology</a:t>
            </a:r>
            <a:endParaRPr sz="10000" b="1" cap="all" spc="-100" dirty="0">
              <a:solidFill>
                <a:srgbClr val="A6192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DIN Rough Bold"/>
            </a:endParaRPr>
          </a:p>
        </p:txBody>
      </p:sp>
    </p:spTree>
    <p:extLst>
      <p:ext uri="{BB962C8B-B14F-4D97-AF65-F5344CB8AC3E}">
        <p14:creationId xmlns:p14="http://schemas.microsoft.com/office/powerpoint/2010/main" val="274577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lightbulb copy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20443125" flipH="1">
            <a:off x="13943654" y="-1503109"/>
            <a:ext cx="4065013" cy="6376988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/>
          <p:nvPr/>
        </p:nvSpPr>
        <p:spPr>
          <a:xfrm>
            <a:off x="927099" y="3602127"/>
            <a:ext cx="11824991" cy="4837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l"/>
            <a:r>
              <a:rPr lang="en-US" sz="4000" dirty="0" smtClean="0"/>
              <a:t>In Sum:</a:t>
            </a:r>
            <a:endParaRPr lang="en-US" sz="4000" dirty="0"/>
          </a:p>
          <a:p>
            <a:pPr marL="571500" indent="-571500" algn="l">
              <a:buFont typeface="Arial"/>
              <a:buChar char="•"/>
            </a:pPr>
            <a:r>
              <a:rPr lang="en-US" sz="4000" i="1" dirty="0" smtClean="0"/>
              <a:t> </a:t>
            </a:r>
            <a:r>
              <a:rPr lang="en-US" sz="4000" dirty="0" smtClean="0"/>
              <a:t>Technology cannot replace the sensorial materials.</a:t>
            </a:r>
          </a:p>
          <a:p>
            <a:pPr marL="571500" indent="-571500" algn="l">
              <a:buFont typeface="Arial"/>
              <a:buChar char="•"/>
            </a:pPr>
            <a:r>
              <a:rPr lang="en-US" sz="4000" dirty="0" smtClean="0"/>
              <a:t>Technology may complement the existing Montessori method.</a:t>
            </a:r>
          </a:p>
          <a:p>
            <a:pPr marL="571500" indent="-571500" algn="l">
              <a:buFont typeface="Arial"/>
              <a:buChar char="•"/>
            </a:pPr>
            <a:r>
              <a:rPr lang="en-US" sz="4000" dirty="0" smtClean="0"/>
              <a:t>The use of technology should follow the principles of Montessori.</a:t>
            </a:r>
          </a:p>
        </p:txBody>
      </p:sp>
      <p:sp>
        <p:nvSpPr>
          <p:cNvPr id="7" name="Shape 83"/>
          <p:cNvSpPr/>
          <p:nvPr/>
        </p:nvSpPr>
        <p:spPr>
          <a:xfrm>
            <a:off x="876300" y="965200"/>
            <a:ext cx="12179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584200">
              <a:lnSpc>
                <a:spcPct val="70000"/>
              </a:lnSpc>
              <a:defRPr sz="1800"/>
            </a:pPr>
            <a:r>
              <a:rPr lang="en-CA" sz="10000" b="1" cap="all" spc="-100" dirty="0" smtClean="0">
                <a:solidFill>
                  <a:srgbClr val="A619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DIN Rough Bold"/>
              </a:rPr>
              <a:t>Montessori and technology</a:t>
            </a:r>
            <a:endParaRPr sz="10000" b="1" cap="all" spc="-100" dirty="0">
              <a:solidFill>
                <a:srgbClr val="A6192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DIN Rough Bold"/>
            </a:endParaRPr>
          </a:p>
        </p:txBody>
      </p:sp>
    </p:spTree>
    <p:extLst>
      <p:ext uri="{BB962C8B-B14F-4D97-AF65-F5344CB8AC3E}">
        <p14:creationId xmlns:p14="http://schemas.microsoft.com/office/powerpoint/2010/main" val="206524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uild="allAtOnce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lightbulb copy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20443125" flipH="1">
            <a:off x="13943654" y="-1503109"/>
            <a:ext cx="4065013" cy="6376988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/>
          <p:nvPr/>
        </p:nvSpPr>
        <p:spPr>
          <a:xfrm>
            <a:off x="927099" y="4431393"/>
            <a:ext cx="11824991" cy="4007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algn="l"/>
            <a:r>
              <a:rPr lang="en-US" sz="4000" dirty="0" smtClean="0"/>
              <a:t>Principle 1: </a:t>
            </a:r>
            <a:r>
              <a:rPr lang="en-CA" sz="4000" spc="-100" dirty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Movement and cognition are closely intertwined.</a:t>
            </a:r>
          </a:p>
          <a:p>
            <a:pPr algn="l"/>
            <a:endParaRPr lang="en-US" sz="4000" dirty="0" smtClean="0"/>
          </a:p>
          <a:p>
            <a:pPr marL="571500" indent="-571500" algn="l">
              <a:buFont typeface="Arial"/>
              <a:buChar char="•"/>
            </a:pPr>
            <a:r>
              <a:rPr lang="en-US" sz="4000" dirty="0" smtClean="0"/>
              <a:t>Computational thinking can be integrated in early years in concrete ways, and move to abstract methods later on.</a:t>
            </a:r>
          </a:p>
        </p:txBody>
      </p:sp>
      <p:sp>
        <p:nvSpPr>
          <p:cNvPr id="7" name="Shape 83"/>
          <p:cNvSpPr/>
          <p:nvPr/>
        </p:nvSpPr>
        <p:spPr>
          <a:xfrm>
            <a:off x="876300" y="965200"/>
            <a:ext cx="12179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584200">
              <a:lnSpc>
                <a:spcPct val="70000"/>
              </a:lnSpc>
              <a:defRPr sz="1800"/>
            </a:pPr>
            <a:r>
              <a:rPr lang="en-CA" sz="10000" b="1" cap="all" spc="-100" dirty="0" smtClean="0">
                <a:solidFill>
                  <a:srgbClr val="A619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DIN Rough Bold"/>
              </a:rPr>
              <a:t>Integrating Montessori and Technology</a:t>
            </a:r>
            <a:endParaRPr sz="10000" b="1" cap="all" spc="-100" dirty="0">
              <a:solidFill>
                <a:srgbClr val="A6192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DIN Rough Bold"/>
            </a:endParaRPr>
          </a:p>
        </p:txBody>
      </p:sp>
    </p:spTree>
    <p:extLst>
      <p:ext uri="{BB962C8B-B14F-4D97-AF65-F5344CB8AC3E}">
        <p14:creationId xmlns:p14="http://schemas.microsoft.com/office/powerpoint/2010/main" val="282938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uild="allAtOnce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lightbulb copy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20443125" flipH="1">
            <a:off x="13943654" y="-1503109"/>
            <a:ext cx="4065013" cy="6376988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/>
          <p:nvPr/>
        </p:nvSpPr>
        <p:spPr>
          <a:xfrm>
            <a:off x="927099" y="4431393"/>
            <a:ext cx="11824991" cy="1399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algn="l"/>
            <a:r>
              <a:rPr lang="en-CA" sz="4000" dirty="0" smtClean="0"/>
              <a:t>Example: Coding Card Games</a:t>
            </a:r>
          </a:p>
          <a:p>
            <a:pPr lvl="0" algn="l"/>
            <a:endParaRPr lang="en-US" sz="4000" dirty="0" smtClean="0"/>
          </a:p>
        </p:txBody>
      </p:sp>
      <p:sp>
        <p:nvSpPr>
          <p:cNvPr id="7" name="Shape 83"/>
          <p:cNvSpPr/>
          <p:nvPr/>
        </p:nvSpPr>
        <p:spPr>
          <a:xfrm>
            <a:off x="876300" y="965200"/>
            <a:ext cx="12179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584200">
              <a:lnSpc>
                <a:spcPct val="70000"/>
              </a:lnSpc>
              <a:defRPr sz="1800"/>
            </a:pPr>
            <a:r>
              <a:rPr lang="en-CA" sz="10000" b="1" cap="all" spc="-100" dirty="0" smtClean="0">
                <a:solidFill>
                  <a:srgbClr val="A619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DIN Rough Bold"/>
              </a:rPr>
              <a:t>Integrating Montessori and Technology</a:t>
            </a:r>
            <a:endParaRPr sz="10000" b="1" cap="all" spc="-100" dirty="0">
              <a:solidFill>
                <a:srgbClr val="A6192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DIN Rough Bold"/>
            </a:endParaRPr>
          </a:p>
        </p:txBody>
      </p:sp>
      <p:pic>
        <p:nvPicPr>
          <p:cNvPr id="2" name="Picture 1" descr="littlecodr-cards-fa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63" y="5081119"/>
            <a:ext cx="8655090" cy="4183294"/>
          </a:xfrm>
          <a:prstGeom prst="rect">
            <a:avLst/>
          </a:prstGeom>
        </p:spPr>
      </p:pic>
      <p:pic>
        <p:nvPicPr>
          <p:cNvPr id="6" name="Arrows.png"/>
          <p:cNvPicPr/>
          <p:nvPr/>
        </p:nvPicPr>
        <p:blipFill>
          <a:blip r:embed="rId5">
            <a:extLst/>
          </a:blip>
          <a:srcRect r="13901" b="42178"/>
          <a:stretch>
            <a:fillRect/>
          </a:stretch>
        </p:blipFill>
        <p:spPr>
          <a:xfrm>
            <a:off x="10391101" y="3135663"/>
            <a:ext cx="1739162" cy="29883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5275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uild="allAtOnce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lightbulb copy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20443125" flipH="1">
            <a:off x="13943654" y="-1503109"/>
            <a:ext cx="4065013" cy="6376988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/>
          <p:nvPr/>
        </p:nvSpPr>
        <p:spPr>
          <a:xfrm>
            <a:off x="927099" y="4431393"/>
            <a:ext cx="11824991" cy="1399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Principle 2. Children </a:t>
            </a:r>
            <a:r>
              <a:rPr lang="en-CA" sz="4000" spc="-100" dirty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thrive on choice within structure</a:t>
            </a: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.</a:t>
            </a:r>
          </a:p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Links to:</a:t>
            </a:r>
          </a:p>
          <a:p>
            <a:pPr marL="571500" indent="-571500" defTabSz="584200">
              <a:lnSpc>
                <a:spcPct val="90000"/>
              </a:lnSpc>
              <a:spcBef>
                <a:spcPts val="2400"/>
              </a:spcBef>
              <a:buFont typeface="Arial"/>
              <a:buChar char="•"/>
              <a:defRPr sz="1800"/>
            </a:pPr>
            <a:r>
              <a:rPr lang="en-US" sz="4000" spc="-100" dirty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</a:rPr>
              <a:t>Identifying, analyzing, and implementing possible solutions with the goal of achieving the most efficient and effective combination of steps and resources </a:t>
            </a:r>
            <a:endParaRPr lang="en-CA" sz="40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</a:endParaRPr>
          </a:p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endParaRPr lang="en-CA" sz="40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lvl="0" algn="l"/>
            <a:endParaRPr lang="en-US" sz="4000" dirty="0" smtClean="0"/>
          </a:p>
        </p:txBody>
      </p:sp>
      <p:sp>
        <p:nvSpPr>
          <p:cNvPr id="7" name="Shape 83"/>
          <p:cNvSpPr/>
          <p:nvPr/>
        </p:nvSpPr>
        <p:spPr>
          <a:xfrm>
            <a:off x="876300" y="965200"/>
            <a:ext cx="12179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584200">
              <a:lnSpc>
                <a:spcPct val="70000"/>
              </a:lnSpc>
              <a:defRPr sz="1800"/>
            </a:pPr>
            <a:r>
              <a:rPr lang="en-CA" sz="10000" b="1" cap="all" spc="-100" dirty="0" smtClean="0">
                <a:solidFill>
                  <a:srgbClr val="A619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DIN Rough Bold"/>
              </a:rPr>
              <a:t>Integrating Montessori and Technology</a:t>
            </a:r>
            <a:endParaRPr sz="10000" b="1" cap="all" spc="-100" dirty="0">
              <a:solidFill>
                <a:srgbClr val="A6192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DIN Rough Bold"/>
            </a:endParaRPr>
          </a:p>
        </p:txBody>
      </p:sp>
    </p:spTree>
    <p:extLst>
      <p:ext uri="{BB962C8B-B14F-4D97-AF65-F5344CB8AC3E}">
        <p14:creationId xmlns:p14="http://schemas.microsoft.com/office/powerpoint/2010/main" val="407844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uild="allAtOnce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lightbulb copy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20443125" flipH="1">
            <a:off x="13943654" y="-1503109"/>
            <a:ext cx="4065013" cy="6376988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/>
          <p:nvPr/>
        </p:nvSpPr>
        <p:spPr>
          <a:xfrm>
            <a:off x="927099" y="4431393"/>
            <a:ext cx="11824991" cy="4586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Example:</a:t>
            </a:r>
            <a:endParaRPr lang="en-CA" sz="40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marL="571500" lvl="0" indent="-571500" defTabSz="584200">
              <a:lnSpc>
                <a:spcPct val="90000"/>
              </a:lnSpc>
              <a:spcBef>
                <a:spcPts val="2400"/>
              </a:spcBef>
              <a:buFont typeface="Arial"/>
              <a:buChar char="•"/>
              <a:defRPr sz="1800"/>
            </a:pP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Using MIT app inventor to build unique apps for problems students identify themselves:</a:t>
            </a:r>
          </a:p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endParaRPr lang="en-CA" sz="40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lvl="0" algn="l"/>
            <a:endParaRPr lang="en-US" sz="4000" dirty="0" smtClean="0"/>
          </a:p>
        </p:txBody>
      </p:sp>
      <p:sp>
        <p:nvSpPr>
          <p:cNvPr id="7" name="Shape 83"/>
          <p:cNvSpPr/>
          <p:nvPr/>
        </p:nvSpPr>
        <p:spPr>
          <a:xfrm>
            <a:off x="876300" y="965200"/>
            <a:ext cx="12179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584200">
              <a:lnSpc>
                <a:spcPct val="70000"/>
              </a:lnSpc>
              <a:defRPr sz="1800"/>
            </a:pPr>
            <a:r>
              <a:rPr lang="en-CA" sz="10000" b="1" cap="all" spc="-100" dirty="0" smtClean="0">
                <a:solidFill>
                  <a:srgbClr val="A619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DIN Rough Bold"/>
              </a:rPr>
              <a:t>Integrating Montessori and Technology</a:t>
            </a:r>
            <a:endParaRPr sz="10000" b="1" cap="all" spc="-100" dirty="0">
              <a:solidFill>
                <a:srgbClr val="A6192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DIN Rough Bold"/>
            </a:endParaRPr>
          </a:p>
        </p:txBody>
      </p:sp>
      <p:pic>
        <p:nvPicPr>
          <p:cNvPr id="2" name="Picture 1" descr="App Inventor 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7022851"/>
            <a:ext cx="6687013" cy="1736277"/>
          </a:xfrm>
          <a:prstGeom prst="rect">
            <a:avLst/>
          </a:prstGeom>
        </p:spPr>
      </p:pic>
      <p:pic>
        <p:nvPicPr>
          <p:cNvPr id="6" name="Picture 299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255">
            <a:off x="8466618" y="6762554"/>
            <a:ext cx="4657939" cy="3022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130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uild="allAtOnce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lightbulb copy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20443125" flipH="1">
            <a:off x="9041893" y="492300"/>
            <a:ext cx="4065013" cy="6376988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/>
          <p:nvPr/>
        </p:nvSpPr>
        <p:spPr>
          <a:xfrm>
            <a:off x="927100" y="3519814"/>
            <a:ext cx="10147300" cy="5611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r>
              <a:rPr lang="en-CA" sz="64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BACKGROUND</a:t>
            </a:r>
          </a:p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r>
              <a:rPr lang="en-CA" sz="64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CODING IN SCHOOLS</a:t>
            </a:r>
          </a:p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r>
              <a:rPr lang="en-CA" sz="64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MONTESSORI PRINCIPLES</a:t>
            </a:r>
          </a:p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r>
              <a:rPr lang="en-CA" sz="64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IMPLEMENTATION</a:t>
            </a:r>
            <a:endParaRPr sz="64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</p:txBody>
      </p:sp>
      <p:pic>
        <p:nvPicPr>
          <p:cNvPr id="84" name="GradHat.tiff"/>
          <p:cNvPicPr/>
          <p:nvPr/>
        </p:nvPicPr>
        <p:blipFill>
          <a:blip r:embed="rId4">
            <a:extLst/>
          </a:blip>
          <a:srcRect l="21122" t="3141" r="3541" b="3403"/>
          <a:stretch>
            <a:fillRect/>
          </a:stretch>
        </p:blipFill>
        <p:spPr>
          <a:xfrm>
            <a:off x="14579010" y="5633468"/>
            <a:ext cx="6286500" cy="45339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83"/>
          <p:cNvSpPr/>
          <p:nvPr/>
        </p:nvSpPr>
        <p:spPr>
          <a:xfrm>
            <a:off x="876300" y="965200"/>
            <a:ext cx="12179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584200">
              <a:lnSpc>
                <a:spcPct val="70000"/>
              </a:lnSpc>
              <a:defRPr sz="1800"/>
            </a:pPr>
            <a:r>
              <a:rPr lang="en-CA" sz="11000" b="1" cap="all" spc="-100" dirty="0" smtClean="0">
                <a:solidFill>
                  <a:srgbClr val="A619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DIN Rough Bold"/>
              </a:rPr>
              <a:t>AGENDA</a:t>
            </a:r>
            <a:endParaRPr sz="11000" b="1" cap="all" spc="-100" dirty="0">
              <a:solidFill>
                <a:srgbClr val="A6192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DIN Rough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uiExpand="1" build="allAtOnce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lightbulb copy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20443125" flipH="1">
            <a:off x="13943654" y="-1503109"/>
            <a:ext cx="4065013" cy="6376988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/>
          <p:nvPr/>
        </p:nvSpPr>
        <p:spPr>
          <a:xfrm>
            <a:off x="927099" y="4431393"/>
            <a:ext cx="11824991" cy="4586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584200">
              <a:lnSpc>
                <a:spcPct val="90000"/>
              </a:lnSpc>
              <a:spcBef>
                <a:spcPts val="2400"/>
              </a:spcBef>
              <a:defRPr sz="1800"/>
            </a:pP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Principle 3: </a:t>
            </a:r>
            <a:r>
              <a:rPr lang="en-CA" sz="4000" spc="-100" dirty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Student interest is a powerful way of engaging learners</a:t>
            </a: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.</a:t>
            </a:r>
          </a:p>
          <a:p>
            <a:pPr defTabSz="584200">
              <a:lnSpc>
                <a:spcPct val="90000"/>
              </a:lnSpc>
              <a:spcBef>
                <a:spcPts val="2400"/>
              </a:spcBef>
              <a:defRPr sz="1800"/>
            </a:pP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Links to:</a:t>
            </a:r>
          </a:p>
          <a:p>
            <a:pPr defTabSz="584200">
              <a:lnSpc>
                <a:spcPct val="90000"/>
              </a:lnSpc>
              <a:spcBef>
                <a:spcPts val="2400"/>
              </a:spcBef>
              <a:defRPr sz="1800"/>
            </a:pPr>
            <a:r>
              <a:rPr lang="en-US" sz="4000" spc="-100" dirty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</a:rPr>
              <a:t>Formulating problems in a way that enables us to use a computer and other tools to help solve </a:t>
            </a:r>
            <a:r>
              <a:rPr lang="en-US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</a:rPr>
              <a:t>them.</a:t>
            </a:r>
            <a:endParaRPr lang="en-CA" sz="40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</a:endParaRPr>
          </a:p>
          <a:p>
            <a:pPr defTabSz="584200">
              <a:lnSpc>
                <a:spcPct val="90000"/>
              </a:lnSpc>
              <a:spcBef>
                <a:spcPts val="2400"/>
              </a:spcBef>
              <a:defRPr sz="1800"/>
            </a:pPr>
            <a:endParaRPr lang="en-CA" sz="4000" spc="-100" dirty="0" smtClean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marL="571500" indent="-571500" defTabSz="584200">
              <a:lnSpc>
                <a:spcPct val="90000"/>
              </a:lnSpc>
              <a:spcBef>
                <a:spcPts val="2400"/>
              </a:spcBef>
              <a:buFont typeface="Arial"/>
              <a:buChar char="•"/>
              <a:defRPr sz="1800"/>
            </a:pPr>
            <a:endParaRPr lang="en-CA" sz="40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endParaRPr lang="en-CA" sz="4000" spc="-100" dirty="0" smtClean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endParaRPr lang="en-CA" sz="40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lvl="0" algn="l"/>
            <a:endParaRPr lang="en-US" sz="4000" dirty="0" smtClean="0"/>
          </a:p>
        </p:txBody>
      </p:sp>
      <p:sp>
        <p:nvSpPr>
          <p:cNvPr id="7" name="Shape 83"/>
          <p:cNvSpPr/>
          <p:nvPr/>
        </p:nvSpPr>
        <p:spPr>
          <a:xfrm>
            <a:off x="876300" y="965200"/>
            <a:ext cx="12179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584200">
              <a:lnSpc>
                <a:spcPct val="70000"/>
              </a:lnSpc>
              <a:defRPr sz="1800"/>
            </a:pPr>
            <a:r>
              <a:rPr lang="en-CA" sz="10000" b="1" cap="all" spc="-100" dirty="0" smtClean="0">
                <a:solidFill>
                  <a:srgbClr val="A619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DIN Rough Bold"/>
              </a:rPr>
              <a:t>Integrating Montessori and Technology</a:t>
            </a:r>
            <a:endParaRPr sz="10000" b="1" cap="all" spc="-100" dirty="0">
              <a:solidFill>
                <a:srgbClr val="A6192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DIN Rough Bold"/>
            </a:endParaRPr>
          </a:p>
        </p:txBody>
      </p:sp>
    </p:spTree>
    <p:extLst>
      <p:ext uri="{BB962C8B-B14F-4D97-AF65-F5344CB8AC3E}">
        <p14:creationId xmlns:p14="http://schemas.microsoft.com/office/powerpoint/2010/main" val="113452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uild="allAtOnce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lightbulb copy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20443125" flipH="1">
            <a:off x="13943654" y="-1503109"/>
            <a:ext cx="4065013" cy="6376988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/>
          <p:nvPr/>
        </p:nvSpPr>
        <p:spPr>
          <a:xfrm>
            <a:off x="927100" y="4431393"/>
            <a:ext cx="8300024" cy="4586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584200">
              <a:lnSpc>
                <a:spcPct val="90000"/>
              </a:lnSpc>
              <a:spcBef>
                <a:spcPts val="2400"/>
              </a:spcBef>
              <a:defRPr sz="1800"/>
            </a:pP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Example:</a:t>
            </a:r>
            <a:endParaRPr lang="en-CA" sz="40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marL="571500" indent="-571500" defTabSz="584200">
              <a:lnSpc>
                <a:spcPct val="90000"/>
              </a:lnSpc>
              <a:spcBef>
                <a:spcPts val="2400"/>
              </a:spcBef>
              <a:buFont typeface="Arial"/>
              <a:buChar char="•"/>
              <a:defRPr sz="1800"/>
            </a:pPr>
            <a:r>
              <a:rPr lang="en-CA" sz="4000" spc="-100" dirty="0" err="1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Minecraft</a:t>
            </a: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 to create structures, extending the study of art and architecture, electrical systems, basic physics based on student interest.</a:t>
            </a:r>
          </a:p>
          <a:p>
            <a:pPr lvl="1" indent="0" defTabSz="584200">
              <a:lnSpc>
                <a:spcPct val="90000"/>
              </a:lnSpc>
              <a:spcBef>
                <a:spcPts val="2400"/>
              </a:spcBef>
              <a:defRPr sz="1800"/>
            </a:pP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	More info: </a:t>
            </a:r>
            <a:r>
              <a:rPr lang="en-CA" sz="4000" spc="-100" dirty="0" err="1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minecraft.edu</a:t>
            </a:r>
            <a:endParaRPr lang="en-CA" sz="4000" spc="-100" dirty="0" smtClean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defTabSz="584200">
              <a:lnSpc>
                <a:spcPct val="90000"/>
              </a:lnSpc>
              <a:spcBef>
                <a:spcPts val="2400"/>
              </a:spcBef>
              <a:defRPr sz="1800"/>
            </a:pPr>
            <a:endParaRPr lang="en-CA" sz="40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defTabSz="584200">
              <a:lnSpc>
                <a:spcPct val="90000"/>
              </a:lnSpc>
              <a:spcBef>
                <a:spcPts val="2400"/>
              </a:spcBef>
              <a:defRPr sz="1800"/>
            </a:pPr>
            <a:endParaRPr lang="en-CA" sz="40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</a:endParaRPr>
          </a:p>
          <a:p>
            <a:pPr defTabSz="584200">
              <a:lnSpc>
                <a:spcPct val="90000"/>
              </a:lnSpc>
              <a:spcBef>
                <a:spcPts val="2400"/>
              </a:spcBef>
              <a:defRPr sz="1800"/>
            </a:pPr>
            <a:endParaRPr lang="en-CA" sz="4000" spc="-100" dirty="0" smtClean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marL="571500" indent="-571500" defTabSz="584200">
              <a:lnSpc>
                <a:spcPct val="90000"/>
              </a:lnSpc>
              <a:spcBef>
                <a:spcPts val="2400"/>
              </a:spcBef>
              <a:buFont typeface="Arial"/>
              <a:buChar char="•"/>
              <a:defRPr sz="1800"/>
            </a:pPr>
            <a:endParaRPr lang="en-CA" sz="40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endParaRPr lang="en-CA" sz="4000" spc="-100" dirty="0" smtClean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endParaRPr lang="en-CA" sz="40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lvl="0" algn="l"/>
            <a:endParaRPr lang="en-US" sz="4000" dirty="0" smtClean="0"/>
          </a:p>
        </p:txBody>
      </p:sp>
      <p:sp>
        <p:nvSpPr>
          <p:cNvPr id="7" name="Shape 83"/>
          <p:cNvSpPr/>
          <p:nvPr/>
        </p:nvSpPr>
        <p:spPr>
          <a:xfrm>
            <a:off x="876300" y="965200"/>
            <a:ext cx="12179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584200">
              <a:lnSpc>
                <a:spcPct val="70000"/>
              </a:lnSpc>
              <a:defRPr sz="1800"/>
            </a:pPr>
            <a:r>
              <a:rPr lang="en-CA" sz="10000" b="1" cap="all" spc="-100" dirty="0" smtClean="0">
                <a:solidFill>
                  <a:srgbClr val="A619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DIN Rough Bold"/>
              </a:rPr>
              <a:t>Integrating Montessori and Technology</a:t>
            </a:r>
            <a:endParaRPr sz="10000" b="1" cap="all" spc="-100" dirty="0">
              <a:solidFill>
                <a:srgbClr val="A6192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DIN Rough Bold"/>
            </a:endParaRPr>
          </a:p>
        </p:txBody>
      </p:sp>
      <p:pic>
        <p:nvPicPr>
          <p:cNvPr id="5" name="Lightbulb.tiff"/>
          <p:cNvPicPr/>
          <p:nvPr/>
        </p:nvPicPr>
        <p:blipFill>
          <a:blip r:embed="rId4">
            <a:extLst/>
          </a:blip>
          <a:srcRect t="50307"/>
          <a:stretch>
            <a:fillRect/>
          </a:stretch>
        </p:blipFill>
        <p:spPr>
          <a:xfrm>
            <a:off x="8934252" y="4666485"/>
            <a:ext cx="3784402" cy="329503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9413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uild="allAtOnce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lightbulb copy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20443125" flipH="1">
            <a:off x="13943654" y="-1503109"/>
            <a:ext cx="4065013" cy="6376988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/>
          <p:nvPr/>
        </p:nvSpPr>
        <p:spPr>
          <a:xfrm>
            <a:off x="927099" y="4431393"/>
            <a:ext cx="11824991" cy="4586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Principle 4: </a:t>
            </a:r>
            <a:r>
              <a:rPr lang="en-CA" sz="4000" spc="-100" dirty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Extrinsic Rewards inhibit the development of intrinsic motivation.</a:t>
            </a:r>
            <a:endParaRPr lang="en-US" sz="36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</a:endParaRPr>
          </a:p>
          <a:p>
            <a:pPr marL="571500" lvl="0" indent="-571500" defTabSz="584200">
              <a:lnSpc>
                <a:spcPct val="90000"/>
              </a:lnSpc>
              <a:spcBef>
                <a:spcPts val="2400"/>
              </a:spcBef>
              <a:buFont typeface="Arial"/>
              <a:buChar char="•"/>
              <a:defRPr sz="1800"/>
            </a:pP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This is definitely possible, although many educational systems for technology use extrinsic </a:t>
            </a:r>
          </a:p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r>
              <a:rPr lang="en-CA" sz="4000" spc="-100" dirty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	</a:t>
            </a:r>
            <a:r>
              <a:rPr lang="en-CA" sz="4000" spc="-100" dirty="0" err="1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eg</a:t>
            </a: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: frequent trophies/badges in </a:t>
            </a:r>
            <a:r>
              <a:rPr lang="en-CA" sz="4000" spc="-100" dirty="0" err="1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code.org</a:t>
            </a:r>
            <a:endParaRPr lang="en-US" sz="36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</a:endParaRPr>
          </a:p>
          <a:p>
            <a:pPr marL="571500" indent="-571500" defTabSz="584200">
              <a:lnSpc>
                <a:spcPct val="90000"/>
              </a:lnSpc>
              <a:spcBef>
                <a:spcPts val="2400"/>
              </a:spcBef>
              <a:buFont typeface="Arial"/>
              <a:buChar char="•"/>
              <a:defRPr sz="1800"/>
            </a:pPr>
            <a:endParaRPr lang="en-CA" sz="40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defTabSz="584200">
              <a:lnSpc>
                <a:spcPct val="90000"/>
              </a:lnSpc>
              <a:spcBef>
                <a:spcPts val="2400"/>
              </a:spcBef>
              <a:defRPr sz="1800"/>
            </a:pPr>
            <a:endParaRPr lang="en-CA" sz="40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</a:endParaRPr>
          </a:p>
          <a:p>
            <a:pPr defTabSz="584200">
              <a:lnSpc>
                <a:spcPct val="90000"/>
              </a:lnSpc>
              <a:spcBef>
                <a:spcPts val="2400"/>
              </a:spcBef>
              <a:defRPr sz="1800"/>
            </a:pPr>
            <a:endParaRPr lang="en-CA" sz="4000" spc="-100" dirty="0" smtClean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marL="571500" indent="-571500" defTabSz="584200">
              <a:lnSpc>
                <a:spcPct val="90000"/>
              </a:lnSpc>
              <a:spcBef>
                <a:spcPts val="2400"/>
              </a:spcBef>
              <a:buFont typeface="Arial"/>
              <a:buChar char="•"/>
              <a:defRPr sz="1800"/>
            </a:pPr>
            <a:endParaRPr lang="en-CA" sz="40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endParaRPr lang="en-CA" sz="4000" spc="-100" dirty="0" smtClean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endParaRPr lang="en-CA" sz="40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lvl="0" algn="l"/>
            <a:endParaRPr lang="en-US" sz="4000" dirty="0" smtClean="0"/>
          </a:p>
        </p:txBody>
      </p:sp>
      <p:sp>
        <p:nvSpPr>
          <p:cNvPr id="7" name="Shape 83"/>
          <p:cNvSpPr/>
          <p:nvPr/>
        </p:nvSpPr>
        <p:spPr>
          <a:xfrm>
            <a:off x="876300" y="965200"/>
            <a:ext cx="12179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584200">
              <a:lnSpc>
                <a:spcPct val="70000"/>
              </a:lnSpc>
              <a:defRPr sz="1800"/>
            </a:pPr>
            <a:r>
              <a:rPr lang="en-CA" sz="10000" b="1" cap="all" spc="-100" dirty="0" smtClean="0">
                <a:solidFill>
                  <a:srgbClr val="A619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DIN Rough Bold"/>
              </a:rPr>
              <a:t>Integrating Montessori and Technology</a:t>
            </a:r>
            <a:endParaRPr sz="10000" b="1" cap="all" spc="-100" dirty="0">
              <a:solidFill>
                <a:srgbClr val="A6192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DIN Rough Bold"/>
            </a:endParaRPr>
          </a:p>
        </p:txBody>
      </p:sp>
    </p:spTree>
    <p:extLst>
      <p:ext uri="{BB962C8B-B14F-4D97-AF65-F5344CB8AC3E}">
        <p14:creationId xmlns:p14="http://schemas.microsoft.com/office/powerpoint/2010/main" val="177885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uild="allAtOnce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lightbulb copy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20443125" flipH="1">
            <a:off x="13943654" y="-1503109"/>
            <a:ext cx="4065013" cy="6376988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/>
          <p:nvPr/>
        </p:nvSpPr>
        <p:spPr>
          <a:xfrm>
            <a:off x="927100" y="4431393"/>
            <a:ext cx="8792482" cy="4949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584200">
              <a:lnSpc>
                <a:spcPct val="90000"/>
              </a:lnSpc>
              <a:spcBef>
                <a:spcPts val="2400"/>
              </a:spcBef>
              <a:defRPr sz="1800"/>
            </a:pP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Principle 5: Learning </a:t>
            </a:r>
            <a:r>
              <a:rPr lang="en-CA" sz="4000" spc="-100" dirty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with and from peers is essential</a:t>
            </a: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.</a:t>
            </a:r>
            <a:endParaRPr lang="en-US" sz="3600" spc="-100" dirty="0" smtClean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</a:endParaRPr>
          </a:p>
          <a:p>
            <a:pPr marL="571500" indent="-571500" defTabSz="584200">
              <a:lnSpc>
                <a:spcPct val="90000"/>
              </a:lnSpc>
              <a:spcBef>
                <a:spcPts val="2400"/>
              </a:spcBef>
              <a:buFont typeface="Arial"/>
              <a:buChar char="•"/>
              <a:defRPr sz="1800"/>
            </a:pP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This principle is fully compatible with technology education.</a:t>
            </a:r>
          </a:p>
          <a:p>
            <a:pPr marL="571500" indent="-571500" defTabSz="584200">
              <a:lnSpc>
                <a:spcPct val="90000"/>
              </a:lnSpc>
              <a:spcBef>
                <a:spcPts val="2400"/>
              </a:spcBef>
              <a:buFont typeface="Arial"/>
              <a:buChar char="•"/>
              <a:defRPr sz="1800"/>
            </a:pP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Projects can be large and collaborative.</a:t>
            </a:r>
            <a:endParaRPr lang="en-CA" sz="40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defTabSz="584200">
              <a:lnSpc>
                <a:spcPct val="90000"/>
              </a:lnSpc>
              <a:spcBef>
                <a:spcPts val="2400"/>
              </a:spcBef>
              <a:defRPr sz="1800"/>
            </a:pPr>
            <a:endParaRPr lang="en-CA" sz="40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</a:endParaRPr>
          </a:p>
          <a:p>
            <a:pPr defTabSz="584200">
              <a:lnSpc>
                <a:spcPct val="90000"/>
              </a:lnSpc>
              <a:spcBef>
                <a:spcPts val="2400"/>
              </a:spcBef>
              <a:defRPr sz="1800"/>
            </a:pPr>
            <a:endParaRPr lang="en-CA" sz="4000" spc="-100" dirty="0" smtClean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marL="571500" indent="-571500" defTabSz="584200">
              <a:lnSpc>
                <a:spcPct val="90000"/>
              </a:lnSpc>
              <a:spcBef>
                <a:spcPts val="2400"/>
              </a:spcBef>
              <a:buFont typeface="Arial"/>
              <a:buChar char="•"/>
              <a:defRPr sz="1800"/>
            </a:pPr>
            <a:endParaRPr lang="en-CA" sz="40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endParaRPr lang="en-CA" sz="4000" spc="-100" dirty="0" smtClean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endParaRPr lang="en-CA" sz="40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lvl="0" algn="l"/>
            <a:endParaRPr lang="en-US" sz="4000" dirty="0" smtClean="0"/>
          </a:p>
        </p:txBody>
      </p:sp>
      <p:sp>
        <p:nvSpPr>
          <p:cNvPr id="7" name="Shape 83"/>
          <p:cNvSpPr/>
          <p:nvPr/>
        </p:nvSpPr>
        <p:spPr>
          <a:xfrm>
            <a:off x="876300" y="965200"/>
            <a:ext cx="12179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584200">
              <a:lnSpc>
                <a:spcPct val="70000"/>
              </a:lnSpc>
              <a:defRPr sz="1800"/>
            </a:pPr>
            <a:r>
              <a:rPr lang="en-CA" sz="10000" b="1" cap="all" spc="-100" dirty="0" smtClean="0">
                <a:solidFill>
                  <a:srgbClr val="A619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DIN Rough Bold"/>
              </a:rPr>
              <a:t>Integrating Montessori and Technology</a:t>
            </a:r>
            <a:endParaRPr sz="10000" b="1" cap="all" spc="-100" dirty="0">
              <a:solidFill>
                <a:srgbClr val="A6192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DIN Rough Bold"/>
            </a:endParaRPr>
          </a:p>
        </p:txBody>
      </p:sp>
      <p:pic>
        <p:nvPicPr>
          <p:cNvPr id="5" name="Lightbulb.tiff"/>
          <p:cNvPicPr/>
          <p:nvPr/>
        </p:nvPicPr>
        <p:blipFill>
          <a:blip r:embed="rId4">
            <a:extLst/>
          </a:blip>
          <a:srcRect t="50307"/>
          <a:stretch>
            <a:fillRect/>
          </a:stretch>
        </p:blipFill>
        <p:spPr>
          <a:xfrm>
            <a:off x="9641826" y="4431393"/>
            <a:ext cx="3092110" cy="292648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6944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uild="allAtOnce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lightbulb copy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20443125" flipH="1">
            <a:off x="13943654" y="-1503109"/>
            <a:ext cx="4065013" cy="6376988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/>
          <p:nvPr/>
        </p:nvSpPr>
        <p:spPr>
          <a:xfrm>
            <a:off x="927099" y="4431393"/>
            <a:ext cx="11824991" cy="4586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Principle 6: The </a:t>
            </a:r>
            <a:r>
              <a:rPr lang="en-CA" sz="4000" spc="-100" dirty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context and purpose for knowledge must be clear to learners.</a:t>
            </a:r>
          </a:p>
          <a:p>
            <a:pPr marL="571500" indent="-571500" defTabSz="584200">
              <a:lnSpc>
                <a:spcPct val="90000"/>
              </a:lnSpc>
              <a:spcBef>
                <a:spcPts val="2400"/>
              </a:spcBef>
              <a:buFont typeface="Arial"/>
              <a:buChar char="•"/>
              <a:defRPr sz="1800"/>
            </a:pP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Computational thinking is inherently applied – it solves a specific real-world problem.</a:t>
            </a:r>
          </a:p>
          <a:p>
            <a:pPr marL="571500" indent="-571500" defTabSz="584200">
              <a:lnSpc>
                <a:spcPct val="90000"/>
              </a:lnSpc>
              <a:spcBef>
                <a:spcPts val="2400"/>
              </a:spcBef>
              <a:buFont typeface="Arial"/>
              <a:buChar char="•"/>
              <a:defRPr sz="1800"/>
            </a:pP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Computing technology is a creative medium.</a:t>
            </a:r>
            <a:endParaRPr lang="en-CA" sz="40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defTabSz="584200">
              <a:lnSpc>
                <a:spcPct val="90000"/>
              </a:lnSpc>
              <a:spcBef>
                <a:spcPts val="2400"/>
              </a:spcBef>
              <a:defRPr sz="1800"/>
            </a:pPr>
            <a:endParaRPr lang="en-CA" sz="40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</a:endParaRPr>
          </a:p>
          <a:p>
            <a:pPr defTabSz="584200">
              <a:lnSpc>
                <a:spcPct val="90000"/>
              </a:lnSpc>
              <a:spcBef>
                <a:spcPts val="2400"/>
              </a:spcBef>
              <a:defRPr sz="1800"/>
            </a:pPr>
            <a:endParaRPr lang="en-CA" sz="4000" spc="-100" dirty="0" smtClean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marL="571500" indent="-571500" defTabSz="584200">
              <a:lnSpc>
                <a:spcPct val="90000"/>
              </a:lnSpc>
              <a:spcBef>
                <a:spcPts val="2400"/>
              </a:spcBef>
              <a:buFont typeface="Arial"/>
              <a:buChar char="•"/>
              <a:defRPr sz="1800"/>
            </a:pPr>
            <a:endParaRPr lang="en-CA" sz="40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endParaRPr lang="en-CA" sz="4000" spc="-100" dirty="0" smtClean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endParaRPr lang="en-CA" sz="40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lvl="0" algn="l"/>
            <a:endParaRPr lang="en-US" sz="4000" dirty="0" smtClean="0"/>
          </a:p>
        </p:txBody>
      </p:sp>
      <p:sp>
        <p:nvSpPr>
          <p:cNvPr id="7" name="Shape 83"/>
          <p:cNvSpPr/>
          <p:nvPr/>
        </p:nvSpPr>
        <p:spPr>
          <a:xfrm>
            <a:off x="876300" y="965200"/>
            <a:ext cx="12179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584200">
              <a:lnSpc>
                <a:spcPct val="70000"/>
              </a:lnSpc>
              <a:defRPr sz="1800"/>
            </a:pPr>
            <a:r>
              <a:rPr lang="en-CA" sz="10000" b="1" cap="all" spc="-100" dirty="0" smtClean="0">
                <a:solidFill>
                  <a:srgbClr val="A619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DIN Rough Bold"/>
              </a:rPr>
              <a:t>Integrating Montessori and Technology</a:t>
            </a:r>
            <a:endParaRPr sz="10000" b="1" cap="all" spc="-100" dirty="0">
              <a:solidFill>
                <a:srgbClr val="A6192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DIN Rough Bold"/>
            </a:endParaRPr>
          </a:p>
        </p:txBody>
      </p:sp>
    </p:spTree>
    <p:extLst>
      <p:ext uri="{BB962C8B-B14F-4D97-AF65-F5344CB8AC3E}">
        <p14:creationId xmlns:p14="http://schemas.microsoft.com/office/powerpoint/2010/main" val="306642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uild="allAtOnce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lightbulb copy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8939787" y="2850541"/>
            <a:ext cx="4065013" cy="6376988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/>
          <p:nvPr/>
        </p:nvSpPr>
        <p:spPr>
          <a:xfrm>
            <a:off x="927100" y="4431393"/>
            <a:ext cx="8611050" cy="5322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Example:</a:t>
            </a:r>
          </a:p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Analog: Develop a series of steps (algorithm) for a task to make it work better (</a:t>
            </a:r>
            <a:r>
              <a:rPr lang="en-CA" sz="4000" spc="-100" dirty="0" err="1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eg</a:t>
            </a: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: class </a:t>
            </a:r>
            <a:r>
              <a:rPr lang="en-CA" sz="4000" spc="-100" dirty="0" err="1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cleanup</a:t>
            </a: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).</a:t>
            </a:r>
            <a:endParaRPr lang="en-CA" sz="40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Digital: </a:t>
            </a:r>
            <a:r>
              <a:rPr lang="en-CA" sz="4000" spc="-100" dirty="0" err="1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Code.org</a:t>
            </a: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 structures its intro to coding as a series of specific tasks.</a:t>
            </a:r>
            <a:endParaRPr lang="en-CA" sz="40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defTabSz="584200">
              <a:lnSpc>
                <a:spcPct val="90000"/>
              </a:lnSpc>
              <a:spcBef>
                <a:spcPts val="2400"/>
              </a:spcBef>
              <a:defRPr sz="1800"/>
            </a:pPr>
            <a:endParaRPr lang="en-CA" sz="40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</a:endParaRPr>
          </a:p>
          <a:p>
            <a:pPr defTabSz="584200">
              <a:lnSpc>
                <a:spcPct val="90000"/>
              </a:lnSpc>
              <a:spcBef>
                <a:spcPts val="2400"/>
              </a:spcBef>
              <a:defRPr sz="1800"/>
            </a:pPr>
            <a:endParaRPr lang="en-CA" sz="4000" spc="-100" dirty="0" smtClean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marL="571500" indent="-571500" defTabSz="584200">
              <a:lnSpc>
                <a:spcPct val="90000"/>
              </a:lnSpc>
              <a:spcBef>
                <a:spcPts val="2400"/>
              </a:spcBef>
              <a:buFont typeface="Arial"/>
              <a:buChar char="•"/>
              <a:defRPr sz="1800"/>
            </a:pPr>
            <a:endParaRPr lang="en-CA" sz="40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endParaRPr lang="en-CA" sz="4000" spc="-100" dirty="0" smtClean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endParaRPr lang="en-CA" sz="40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lvl="0" algn="l"/>
            <a:endParaRPr lang="en-US" sz="4000" dirty="0" smtClean="0"/>
          </a:p>
        </p:txBody>
      </p:sp>
      <p:sp>
        <p:nvSpPr>
          <p:cNvPr id="7" name="Shape 83"/>
          <p:cNvSpPr/>
          <p:nvPr/>
        </p:nvSpPr>
        <p:spPr>
          <a:xfrm>
            <a:off x="876300" y="965200"/>
            <a:ext cx="12179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584200">
              <a:lnSpc>
                <a:spcPct val="70000"/>
              </a:lnSpc>
              <a:defRPr sz="1800"/>
            </a:pPr>
            <a:r>
              <a:rPr lang="en-CA" sz="10000" b="1" cap="all" spc="-100" dirty="0" smtClean="0">
                <a:solidFill>
                  <a:srgbClr val="A619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DIN Rough Bold"/>
              </a:rPr>
              <a:t>Integrating Montessori and Technology</a:t>
            </a:r>
            <a:endParaRPr sz="10000" b="1" cap="all" spc="-100" dirty="0">
              <a:solidFill>
                <a:srgbClr val="A6192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DIN Rough Bold"/>
            </a:endParaRPr>
          </a:p>
        </p:txBody>
      </p:sp>
    </p:spTree>
    <p:extLst>
      <p:ext uri="{BB962C8B-B14F-4D97-AF65-F5344CB8AC3E}">
        <p14:creationId xmlns:p14="http://schemas.microsoft.com/office/powerpoint/2010/main" val="94731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uild="allAtOnce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lightbulb copy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20443125" flipH="1">
            <a:off x="13943654" y="-1503109"/>
            <a:ext cx="4065013" cy="6376988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/>
          <p:nvPr/>
        </p:nvSpPr>
        <p:spPr>
          <a:xfrm>
            <a:off x="927099" y="4431393"/>
            <a:ext cx="11824991" cy="4586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584200">
              <a:lnSpc>
                <a:spcPct val="90000"/>
              </a:lnSpc>
              <a:spcBef>
                <a:spcPts val="2400"/>
              </a:spcBef>
              <a:defRPr sz="1800"/>
            </a:pPr>
            <a:endParaRPr lang="en-CA" sz="40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</a:endParaRPr>
          </a:p>
          <a:p>
            <a:pPr defTabSz="584200">
              <a:lnSpc>
                <a:spcPct val="90000"/>
              </a:lnSpc>
              <a:spcBef>
                <a:spcPts val="2400"/>
              </a:spcBef>
              <a:defRPr sz="1800"/>
            </a:pPr>
            <a:endParaRPr lang="en-CA" sz="4000" spc="-100" dirty="0" smtClean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marL="571500" indent="-571500" defTabSz="584200">
              <a:lnSpc>
                <a:spcPct val="90000"/>
              </a:lnSpc>
              <a:spcBef>
                <a:spcPts val="2400"/>
              </a:spcBef>
              <a:buFont typeface="Arial"/>
              <a:buChar char="•"/>
              <a:defRPr sz="1800"/>
            </a:pPr>
            <a:endParaRPr lang="en-CA" sz="40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endParaRPr lang="en-CA" sz="4000" spc="-100" dirty="0" smtClean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endParaRPr lang="en-CA" sz="40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lvl="0" algn="l"/>
            <a:endParaRPr lang="en-US" sz="4000" dirty="0" smtClean="0"/>
          </a:p>
        </p:txBody>
      </p:sp>
      <p:sp>
        <p:nvSpPr>
          <p:cNvPr id="7" name="Shape 83"/>
          <p:cNvSpPr/>
          <p:nvPr/>
        </p:nvSpPr>
        <p:spPr>
          <a:xfrm>
            <a:off x="876300" y="965200"/>
            <a:ext cx="12179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584200">
              <a:lnSpc>
                <a:spcPct val="70000"/>
              </a:lnSpc>
              <a:defRPr sz="1800"/>
            </a:pPr>
            <a:r>
              <a:rPr lang="en-CA" sz="10000" b="1" cap="all" spc="-100" dirty="0" smtClean="0">
                <a:solidFill>
                  <a:srgbClr val="A619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DIN Rough Bold"/>
              </a:rPr>
              <a:t>Integrating Montessori and Technology</a:t>
            </a:r>
            <a:endParaRPr sz="10000" b="1" cap="all" spc="-100" dirty="0">
              <a:solidFill>
                <a:srgbClr val="A6192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DIN Rough 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700" y="4259274"/>
            <a:ext cx="8437096" cy="528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8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uild="allAtOnce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lightbulb copy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20443125" flipH="1">
            <a:off x="13943654" y="-1503109"/>
            <a:ext cx="4065013" cy="6376988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/>
          <p:nvPr/>
        </p:nvSpPr>
        <p:spPr>
          <a:xfrm>
            <a:off x="927099" y="4431393"/>
            <a:ext cx="11824991" cy="4586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Principles 7 and 8:</a:t>
            </a:r>
          </a:p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Teachers must provide freedom within structure.</a:t>
            </a:r>
          </a:p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The </a:t>
            </a:r>
            <a:r>
              <a:rPr lang="en-CA" sz="4000" spc="-100" dirty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classroom environment must be carefully prepared to provide order and interaction with materials must be sequenced deliberately.</a:t>
            </a:r>
            <a:endParaRPr lang="en-US" sz="36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</a:endParaRPr>
          </a:p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endParaRPr lang="en-CA" sz="40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defTabSz="584200">
              <a:lnSpc>
                <a:spcPct val="90000"/>
              </a:lnSpc>
              <a:spcBef>
                <a:spcPts val="2400"/>
              </a:spcBef>
              <a:defRPr sz="1800"/>
            </a:pPr>
            <a:endParaRPr lang="en-CA" sz="40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</a:endParaRPr>
          </a:p>
          <a:p>
            <a:pPr defTabSz="584200">
              <a:lnSpc>
                <a:spcPct val="90000"/>
              </a:lnSpc>
              <a:spcBef>
                <a:spcPts val="2400"/>
              </a:spcBef>
              <a:defRPr sz="1800"/>
            </a:pPr>
            <a:endParaRPr lang="en-CA" sz="4000" spc="-100" dirty="0" smtClean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marL="571500" indent="-571500" defTabSz="584200">
              <a:lnSpc>
                <a:spcPct val="90000"/>
              </a:lnSpc>
              <a:spcBef>
                <a:spcPts val="2400"/>
              </a:spcBef>
              <a:buFont typeface="Arial"/>
              <a:buChar char="•"/>
              <a:defRPr sz="1800"/>
            </a:pPr>
            <a:endParaRPr lang="en-CA" sz="40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endParaRPr lang="en-CA" sz="4000" spc="-100" dirty="0" smtClean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endParaRPr lang="en-CA" sz="40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lvl="0" algn="l"/>
            <a:endParaRPr lang="en-US" sz="4000" dirty="0" smtClean="0"/>
          </a:p>
        </p:txBody>
      </p:sp>
      <p:sp>
        <p:nvSpPr>
          <p:cNvPr id="7" name="Shape 83"/>
          <p:cNvSpPr/>
          <p:nvPr/>
        </p:nvSpPr>
        <p:spPr>
          <a:xfrm>
            <a:off x="876300" y="965200"/>
            <a:ext cx="12179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584200">
              <a:lnSpc>
                <a:spcPct val="70000"/>
              </a:lnSpc>
              <a:defRPr sz="1800"/>
            </a:pPr>
            <a:r>
              <a:rPr lang="en-CA" sz="10000" b="1" cap="all" spc="-100" dirty="0" smtClean="0">
                <a:solidFill>
                  <a:srgbClr val="A619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DIN Rough Bold"/>
              </a:rPr>
              <a:t>Integrating Montessori and Technology</a:t>
            </a:r>
            <a:endParaRPr sz="10000" b="1" cap="all" spc="-100" dirty="0">
              <a:solidFill>
                <a:srgbClr val="A6192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DIN Rough Bold"/>
            </a:endParaRPr>
          </a:p>
        </p:txBody>
      </p:sp>
    </p:spTree>
    <p:extLst>
      <p:ext uri="{BB962C8B-B14F-4D97-AF65-F5344CB8AC3E}">
        <p14:creationId xmlns:p14="http://schemas.microsoft.com/office/powerpoint/2010/main" val="128687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uild="allAtOnce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lightbulb copy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20443125" flipH="1">
            <a:off x="13943654" y="-1503109"/>
            <a:ext cx="4065013" cy="6376988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/>
          <p:nvPr/>
        </p:nvSpPr>
        <p:spPr>
          <a:xfrm>
            <a:off x="927099" y="4431393"/>
            <a:ext cx="11824991" cy="4586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Example:</a:t>
            </a:r>
          </a:p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r>
              <a:rPr lang="en-CA" sz="4000" spc="-100" dirty="0" err="1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Code.org</a:t>
            </a: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 is a kind of prepared environment that:</a:t>
            </a:r>
          </a:p>
          <a:p>
            <a:pPr marL="571500" lvl="0" indent="-571500" defTabSz="584200">
              <a:lnSpc>
                <a:spcPct val="90000"/>
              </a:lnSpc>
              <a:spcBef>
                <a:spcPts val="2400"/>
              </a:spcBef>
              <a:buFont typeface="Arial"/>
              <a:buChar char="•"/>
              <a:defRPr sz="1800"/>
            </a:pPr>
            <a:r>
              <a:rPr lang="en-CA" sz="32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Controls for error.</a:t>
            </a:r>
          </a:p>
          <a:p>
            <a:pPr marL="571500" lvl="0" indent="-571500" defTabSz="584200">
              <a:lnSpc>
                <a:spcPct val="90000"/>
              </a:lnSpc>
              <a:spcBef>
                <a:spcPts val="2400"/>
              </a:spcBef>
              <a:buFont typeface="Arial"/>
              <a:buChar char="•"/>
              <a:defRPr sz="1800"/>
            </a:pPr>
            <a:r>
              <a:rPr lang="en-CA" sz="32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Involves a 3 period lesson system.</a:t>
            </a:r>
          </a:p>
          <a:p>
            <a:pPr marL="571500" lvl="0" indent="-571500" defTabSz="584200">
              <a:lnSpc>
                <a:spcPct val="90000"/>
              </a:lnSpc>
              <a:spcBef>
                <a:spcPts val="2400"/>
              </a:spcBef>
              <a:buFont typeface="Arial"/>
              <a:buChar char="•"/>
              <a:defRPr sz="1800"/>
            </a:pPr>
            <a:r>
              <a:rPr lang="en-CA" sz="32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Builds progressively more complicated outcomes.</a:t>
            </a:r>
          </a:p>
          <a:p>
            <a:pPr marL="571500" lvl="0" indent="-571500" defTabSz="584200">
              <a:lnSpc>
                <a:spcPct val="90000"/>
              </a:lnSpc>
              <a:spcBef>
                <a:spcPts val="2400"/>
              </a:spcBef>
              <a:buFont typeface="Arial"/>
              <a:buChar char="•"/>
              <a:defRPr sz="1800"/>
            </a:pPr>
            <a:r>
              <a:rPr lang="en-CA" sz="32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Provides a structured experience that moves to greater creative freedom.</a:t>
            </a:r>
            <a:endParaRPr lang="en-CA" sz="32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defTabSz="584200">
              <a:lnSpc>
                <a:spcPct val="90000"/>
              </a:lnSpc>
              <a:spcBef>
                <a:spcPts val="2400"/>
              </a:spcBef>
              <a:defRPr sz="1800"/>
            </a:pPr>
            <a:endParaRPr lang="en-CA" sz="40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</a:endParaRPr>
          </a:p>
          <a:p>
            <a:pPr defTabSz="584200">
              <a:lnSpc>
                <a:spcPct val="90000"/>
              </a:lnSpc>
              <a:spcBef>
                <a:spcPts val="2400"/>
              </a:spcBef>
              <a:defRPr sz="1800"/>
            </a:pPr>
            <a:endParaRPr lang="en-CA" sz="4000" spc="-100" dirty="0" smtClean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marL="571500" indent="-571500" defTabSz="584200">
              <a:lnSpc>
                <a:spcPct val="90000"/>
              </a:lnSpc>
              <a:spcBef>
                <a:spcPts val="2400"/>
              </a:spcBef>
              <a:buFont typeface="Arial"/>
              <a:buChar char="•"/>
              <a:defRPr sz="1800"/>
            </a:pPr>
            <a:endParaRPr lang="en-CA" sz="40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endParaRPr lang="en-CA" sz="4000" spc="-100" dirty="0" smtClean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endParaRPr lang="en-CA" sz="40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lvl="0" algn="l"/>
            <a:endParaRPr lang="en-US" sz="4000" dirty="0" smtClean="0"/>
          </a:p>
        </p:txBody>
      </p:sp>
      <p:sp>
        <p:nvSpPr>
          <p:cNvPr id="7" name="Shape 83"/>
          <p:cNvSpPr/>
          <p:nvPr/>
        </p:nvSpPr>
        <p:spPr>
          <a:xfrm>
            <a:off x="876300" y="965200"/>
            <a:ext cx="12179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584200">
              <a:lnSpc>
                <a:spcPct val="70000"/>
              </a:lnSpc>
              <a:defRPr sz="1800"/>
            </a:pPr>
            <a:r>
              <a:rPr lang="en-CA" sz="10000" b="1" cap="all" spc="-100" dirty="0" smtClean="0">
                <a:solidFill>
                  <a:srgbClr val="A619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DIN Rough Bold"/>
              </a:rPr>
              <a:t>Integrating Montessori and Technology</a:t>
            </a:r>
            <a:endParaRPr sz="10000" b="1" cap="all" spc="-100" dirty="0">
              <a:solidFill>
                <a:srgbClr val="A6192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DIN Rough Bold"/>
            </a:endParaRPr>
          </a:p>
        </p:txBody>
      </p:sp>
    </p:spTree>
    <p:extLst>
      <p:ext uri="{BB962C8B-B14F-4D97-AF65-F5344CB8AC3E}">
        <p14:creationId xmlns:p14="http://schemas.microsoft.com/office/powerpoint/2010/main" val="337451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uild="allAtOnce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lightbulb copy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20443125" flipH="1">
            <a:off x="13943654" y="-1503109"/>
            <a:ext cx="4065013" cy="6376988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/>
          <p:nvPr/>
        </p:nvSpPr>
        <p:spPr>
          <a:xfrm>
            <a:off x="927099" y="2410057"/>
            <a:ext cx="11824991" cy="6608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571500" lvl="0" indent="-571500" defTabSz="584200">
              <a:lnSpc>
                <a:spcPct val="90000"/>
              </a:lnSpc>
              <a:spcBef>
                <a:spcPts val="2400"/>
              </a:spcBef>
              <a:buFont typeface="Arial"/>
              <a:buChar char="•"/>
              <a:defRPr sz="1800"/>
            </a:pP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Computational Thinking and Montessori Education are compatible.</a:t>
            </a:r>
          </a:p>
          <a:p>
            <a:pPr marL="571500" lvl="0" indent="-571500" defTabSz="584200">
              <a:lnSpc>
                <a:spcPct val="90000"/>
              </a:lnSpc>
              <a:spcBef>
                <a:spcPts val="2400"/>
              </a:spcBef>
              <a:buFont typeface="Arial"/>
              <a:buChar char="•"/>
              <a:defRPr sz="1800"/>
            </a:pP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Concerns around use of technology too soon in the </a:t>
            </a:r>
            <a:r>
              <a:rPr lang="en-CA" sz="4000" spc="-100" dirty="0" err="1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montessori</a:t>
            </a: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 curriculum define the problem too narrowly.</a:t>
            </a:r>
          </a:p>
          <a:p>
            <a:pPr marL="571500" lvl="0" indent="-571500" defTabSz="584200">
              <a:lnSpc>
                <a:spcPct val="90000"/>
              </a:lnSpc>
              <a:spcBef>
                <a:spcPts val="2400"/>
              </a:spcBef>
              <a:buFont typeface="Arial"/>
              <a:buChar char="•"/>
              <a:defRPr sz="1800"/>
            </a:pP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Montessori educators must take a broader view of technology – embracing not only the information resource, but understanding it as a platform for computational thinking, creativity, and learning a programming language.</a:t>
            </a:r>
          </a:p>
          <a:p>
            <a:pPr defTabSz="584200">
              <a:lnSpc>
                <a:spcPct val="90000"/>
              </a:lnSpc>
              <a:spcBef>
                <a:spcPts val="2400"/>
              </a:spcBef>
              <a:defRPr sz="1800"/>
            </a:pPr>
            <a:endParaRPr lang="en-CA" sz="40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</a:endParaRPr>
          </a:p>
          <a:p>
            <a:pPr defTabSz="584200">
              <a:lnSpc>
                <a:spcPct val="90000"/>
              </a:lnSpc>
              <a:spcBef>
                <a:spcPts val="2400"/>
              </a:spcBef>
              <a:defRPr sz="1800"/>
            </a:pPr>
            <a:endParaRPr lang="en-CA" sz="4000" spc="-100" dirty="0" smtClean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marL="571500" indent="-571500" defTabSz="584200">
              <a:lnSpc>
                <a:spcPct val="90000"/>
              </a:lnSpc>
              <a:spcBef>
                <a:spcPts val="2400"/>
              </a:spcBef>
              <a:buFont typeface="Arial"/>
              <a:buChar char="•"/>
              <a:defRPr sz="1800"/>
            </a:pPr>
            <a:endParaRPr lang="en-CA" sz="40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endParaRPr lang="en-CA" sz="4000" spc="-100" dirty="0" smtClean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endParaRPr lang="en-CA" sz="40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lvl="0" algn="l"/>
            <a:endParaRPr lang="en-US" sz="4000" dirty="0" smtClean="0"/>
          </a:p>
        </p:txBody>
      </p:sp>
      <p:sp>
        <p:nvSpPr>
          <p:cNvPr id="7" name="Shape 83"/>
          <p:cNvSpPr/>
          <p:nvPr/>
        </p:nvSpPr>
        <p:spPr>
          <a:xfrm>
            <a:off x="876300" y="965200"/>
            <a:ext cx="12179300" cy="1444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584200">
              <a:lnSpc>
                <a:spcPct val="70000"/>
              </a:lnSpc>
              <a:defRPr sz="1800"/>
            </a:pPr>
            <a:r>
              <a:rPr lang="en-CA" sz="10000" b="1" cap="all" spc="-100" dirty="0" smtClean="0">
                <a:solidFill>
                  <a:srgbClr val="A619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DIN Rough Bold"/>
              </a:rPr>
              <a:t>Conclusions</a:t>
            </a:r>
            <a:endParaRPr sz="10000" b="1" cap="all" spc="-100" dirty="0">
              <a:solidFill>
                <a:srgbClr val="A6192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DIN Rough Bold"/>
            </a:endParaRPr>
          </a:p>
        </p:txBody>
      </p:sp>
    </p:spTree>
    <p:extLst>
      <p:ext uri="{BB962C8B-B14F-4D97-AF65-F5344CB8AC3E}">
        <p14:creationId xmlns:p14="http://schemas.microsoft.com/office/powerpoint/2010/main" val="197398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lightbulb copy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20443125" flipH="1">
            <a:off x="9041893" y="1399325"/>
            <a:ext cx="4065013" cy="6376988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/>
          <p:nvPr/>
        </p:nvSpPr>
        <p:spPr>
          <a:xfrm>
            <a:off x="927100" y="3519814"/>
            <a:ext cx="9155346" cy="5611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“It is my goal that (computer coding) doesn’t just become an opportunity for every child to take part in, but we ultimately make it mandatory for every child from kindergarten to grade 12.”</a:t>
            </a:r>
          </a:p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r>
              <a:rPr lang="en-CA" sz="4000" spc="-100" dirty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	</a:t>
            </a: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			-Christy Clark, Jan 18, 2016</a:t>
            </a:r>
          </a:p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r>
              <a:rPr lang="en-CA" sz="4000" spc="-100" dirty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	</a:t>
            </a: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				#BCTECH Summit</a:t>
            </a:r>
            <a:endParaRPr sz="40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</p:txBody>
      </p:sp>
      <p:pic>
        <p:nvPicPr>
          <p:cNvPr id="84" name="GradHat.tiff"/>
          <p:cNvPicPr/>
          <p:nvPr/>
        </p:nvPicPr>
        <p:blipFill>
          <a:blip r:embed="rId4">
            <a:extLst/>
          </a:blip>
          <a:srcRect l="21122" t="3141" r="3541" b="3403"/>
          <a:stretch>
            <a:fillRect/>
          </a:stretch>
        </p:blipFill>
        <p:spPr>
          <a:xfrm>
            <a:off x="14579010" y="5633468"/>
            <a:ext cx="6286500" cy="45339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83"/>
          <p:cNvSpPr/>
          <p:nvPr/>
        </p:nvSpPr>
        <p:spPr>
          <a:xfrm>
            <a:off x="876300" y="965200"/>
            <a:ext cx="12179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584200">
              <a:lnSpc>
                <a:spcPct val="70000"/>
              </a:lnSpc>
              <a:defRPr sz="1800"/>
            </a:pPr>
            <a:r>
              <a:rPr lang="en-CA" sz="11000" b="1" cap="all" spc="-100" dirty="0" smtClean="0">
                <a:solidFill>
                  <a:srgbClr val="A619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DIN Rough Bold"/>
              </a:rPr>
              <a:t>BACKGROUND</a:t>
            </a:r>
            <a:endParaRPr sz="11000" b="1" cap="all" spc="-100" dirty="0">
              <a:solidFill>
                <a:srgbClr val="A6192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DIN Rough Bold"/>
            </a:endParaRPr>
          </a:p>
        </p:txBody>
      </p:sp>
    </p:spTree>
    <p:extLst>
      <p:ext uri="{BB962C8B-B14F-4D97-AF65-F5344CB8AC3E}">
        <p14:creationId xmlns:p14="http://schemas.microsoft.com/office/powerpoint/2010/main" val="66877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uild="allAtOnce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lightbulb copy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20443125" flipH="1">
            <a:off x="13943654" y="-1503109"/>
            <a:ext cx="4065013" cy="6376988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/>
          <p:nvPr/>
        </p:nvSpPr>
        <p:spPr>
          <a:xfrm>
            <a:off x="927099" y="3265237"/>
            <a:ext cx="11824991" cy="5753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571500" lvl="0" indent="-571500" defTabSz="584200">
              <a:lnSpc>
                <a:spcPct val="90000"/>
              </a:lnSpc>
              <a:spcBef>
                <a:spcPts val="2400"/>
              </a:spcBef>
              <a:buFont typeface="Arial"/>
              <a:buChar char="•"/>
              <a:defRPr sz="1800"/>
            </a:pP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Can the use of technology improve the </a:t>
            </a:r>
            <a:r>
              <a:rPr lang="en-CA" sz="4000" spc="-100" dirty="0" err="1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Montessorian’s</a:t>
            </a: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 use of empirical methods to collect data on the best pathways for </a:t>
            </a:r>
            <a:r>
              <a:rPr lang="en-CA" sz="4000" spc="-100" dirty="0" err="1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developping</a:t>
            </a: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 the Montessori method for their students?</a:t>
            </a:r>
          </a:p>
          <a:p>
            <a:pPr marL="571500" lvl="0" indent="-571500" defTabSz="584200">
              <a:lnSpc>
                <a:spcPct val="90000"/>
              </a:lnSpc>
              <a:spcBef>
                <a:spcPts val="2400"/>
              </a:spcBef>
              <a:buFont typeface="Arial"/>
              <a:buChar char="•"/>
              <a:defRPr sz="1800"/>
            </a:pP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How do the ‘sensitive periods’ align with the introduction of computational thinking and </a:t>
            </a:r>
            <a:r>
              <a:rPr lang="en-CA" sz="4000" spc="-100" dirty="0" err="1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computional</a:t>
            </a: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 language? </a:t>
            </a:r>
            <a:r>
              <a:rPr lang="en-CA" sz="4000" spc="-100" dirty="0" err="1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Eg</a:t>
            </a: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: the sensitive period for language; the sensitive period for ordering the world.</a:t>
            </a:r>
          </a:p>
          <a:p>
            <a:pPr defTabSz="584200">
              <a:lnSpc>
                <a:spcPct val="90000"/>
              </a:lnSpc>
              <a:spcBef>
                <a:spcPts val="2400"/>
              </a:spcBef>
              <a:defRPr sz="1800"/>
            </a:pPr>
            <a:endParaRPr lang="en-CA" sz="40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</a:endParaRPr>
          </a:p>
          <a:p>
            <a:pPr defTabSz="584200">
              <a:lnSpc>
                <a:spcPct val="90000"/>
              </a:lnSpc>
              <a:spcBef>
                <a:spcPts val="2400"/>
              </a:spcBef>
              <a:defRPr sz="1800"/>
            </a:pPr>
            <a:endParaRPr lang="en-CA" sz="4000" spc="-100" dirty="0" smtClean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marL="571500" indent="-571500" defTabSz="584200">
              <a:lnSpc>
                <a:spcPct val="90000"/>
              </a:lnSpc>
              <a:spcBef>
                <a:spcPts val="2400"/>
              </a:spcBef>
              <a:buFont typeface="Arial"/>
              <a:buChar char="•"/>
              <a:defRPr sz="1800"/>
            </a:pPr>
            <a:endParaRPr lang="en-CA" sz="40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endParaRPr lang="en-CA" sz="4000" spc="-100" dirty="0" smtClean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endParaRPr lang="en-CA" sz="40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lvl="0" algn="l"/>
            <a:endParaRPr lang="en-US" sz="4000" dirty="0" smtClean="0"/>
          </a:p>
        </p:txBody>
      </p:sp>
      <p:sp>
        <p:nvSpPr>
          <p:cNvPr id="7" name="Shape 83"/>
          <p:cNvSpPr/>
          <p:nvPr/>
        </p:nvSpPr>
        <p:spPr>
          <a:xfrm>
            <a:off x="876300" y="965200"/>
            <a:ext cx="12179300" cy="1444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584200">
              <a:lnSpc>
                <a:spcPct val="70000"/>
              </a:lnSpc>
              <a:defRPr sz="1800"/>
            </a:pPr>
            <a:r>
              <a:rPr lang="en-CA" sz="10000" b="1" cap="all" spc="-100" dirty="0" smtClean="0">
                <a:solidFill>
                  <a:srgbClr val="A619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DIN Rough Bold"/>
              </a:rPr>
              <a:t>Future research</a:t>
            </a:r>
            <a:endParaRPr sz="10000" b="1" cap="all" spc="-100" dirty="0">
              <a:solidFill>
                <a:srgbClr val="A6192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DIN Rough Bold"/>
            </a:endParaRPr>
          </a:p>
        </p:txBody>
      </p:sp>
    </p:spTree>
    <p:extLst>
      <p:ext uri="{BB962C8B-B14F-4D97-AF65-F5344CB8AC3E}">
        <p14:creationId xmlns:p14="http://schemas.microsoft.com/office/powerpoint/2010/main" val="119272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spa41\Desktop\photos\DSC_065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 bwMode="auto">
          <a:xfrm>
            <a:off x="-1" y="1"/>
            <a:ext cx="13004801" cy="975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Shape 82"/>
          <p:cNvSpPr/>
          <p:nvPr/>
        </p:nvSpPr>
        <p:spPr>
          <a:xfrm>
            <a:off x="2552472" y="6635413"/>
            <a:ext cx="10503128" cy="3088054"/>
          </a:xfrm>
          <a:prstGeom prst="rect">
            <a:avLst/>
          </a:prstGeom>
          <a:solidFill>
            <a:schemeClr val="tx1">
              <a:alpha val="4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r>
              <a:rPr lang="en-CA" sz="5000" spc="-100" dirty="0" smtClean="0">
                <a:solidFill>
                  <a:srgbClr val="FFFFFF"/>
                </a:solidFill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The economy has been and most likely will continue to shift from an ‘intuitive’, protected economy to a ‘quantitative’ global economy.</a:t>
            </a:r>
            <a:endParaRPr sz="5000" spc="-100" dirty="0">
              <a:solidFill>
                <a:srgbClr val="FFFFFF"/>
              </a:solidFill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</p:txBody>
      </p:sp>
      <p:pic>
        <p:nvPicPr>
          <p:cNvPr id="84" name="GradHat.tiff"/>
          <p:cNvPicPr/>
          <p:nvPr/>
        </p:nvPicPr>
        <p:blipFill>
          <a:blip r:embed="rId4">
            <a:extLst/>
          </a:blip>
          <a:srcRect l="21122" t="3141" r="3541" b="3403"/>
          <a:stretch>
            <a:fillRect/>
          </a:stretch>
        </p:blipFill>
        <p:spPr>
          <a:xfrm>
            <a:off x="14579010" y="5633468"/>
            <a:ext cx="6286500" cy="45339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83"/>
          <p:cNvSpPr/>
          <p:nvPr/>
        </p:nvSpPr>
        <p:spPr>
          <a:xfrm>
            <a:off x="617110" y="965200"/>
            <a:ext cx="10216982" cy="1367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584200">
              <a:lnSpc>
                <a:spcPct val="70000"/>
              </a:lnSpc>
              <a:defRPr sz="1800"/>
            </a:pPr>
            <a:r>
              <a:rPr lang="en-CA" sz="11000" b="1" cap="all" spc="-1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DIN Rough Bold"/>
              </a:rPr>
              <a:t>BACKGROUND</a:t>
            </a:r>
            <a:endParaRPr sz="11000" b="1" cap="all" spc="-1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DIN Rough Bold"/>
            </a:endParaRPr>
          </a:p>
        </p:txBody>
      </p:sp>
    </p:spTree>
    <p:extLst>
      <p:ext uri="{BB962C8B-B14F-4D97-AF65-F5344CB8AC3E}">
        <p14:creationId xmlns:p14="http://schemas.microsoft.com/office/powerpoint/2010/main" val="63727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lightbulb copy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20443125" flipH="1">
            <a:off x="13943654" y="-1503109"/>
            <a:ext cx="4065013" cy="6376988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/>
          <p:nvPr/>
        </p:nvSpPr>
        <p:spPr>
          <a:xfrm>
            <a:off x="927100" y="2827725"/>
            <a:ext cx="9155346" cy="5611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571500" lvl="0" indent="-571500" defTabSz="584200">
              <a:lnSpc>
                <a:spcPct val="90000"/>
              </a:lnSpc>
              <a:spcBef>
                <a:spcPts val="2400"/>
              </a:spcBef>
              <a:buFont typeface="Arial"/>
              <a:buChar char="•"/>
              <a:defRPr sz="1800"/>
            </a:pP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Computing Science is now a ‘mature’ science.</a:t>
            </a:r>
          </a:p>
          <a:p>
            <a:pPr marL="571500" lvl="0" indent="-571500" defTabSz="584200">
              <a:lnSpc>
                <a:spcPct val="90000"/>
              </a:lnSpc>
              <a:spcBef>
                <a:spcPts val="2400"/>
              </a:spcBef>
              <a:buFont typeface="Arial"/>
              <a:buChar char="•"/>
              <a:defRPr sz="1800"/>
            </a:pP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Students should be building literacy in this sphere.</a:t>
            </a:r>
          </a:p>
          <a:p>
            <a:pPr marL="571500" lvl="0" indent="-571500" defTabSz="584200">
              <a:lnSpc>
                <a:spcPct val="90000"/>
              </a:lnSpc>
              <a:spcBef>
                <a:spcPts val="2400"/>
              </a:spcBef>
              <a:buFont typeface="Arial"/>
              <a:buChar char="•"/>
              <a:defRPr sz="1800"/>
            </a:pP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Curricula and teachers also need to improve literacy in this area.</a:t>
            </a:r>
          </a:p>
          <a:p>
            <a:pPr marL="571500" lvl="0" indent="-571500" defTabSz="584200">
              <a:lnSpc>
                <a:spcPct val="90000"/>
              </a:lnSpc>
              <a:spcBef>
                <a:spcPts val="2400"/>
              </a:spcBef>
              <a:buFont typeface="Arial"/>
              <a:buChar char="•"/>
              <a:defRPr sz="1800"/>
            </a:pP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Teacher education ought to reflect this shift.</a:t>
            </a:r>
          </a:p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endParaRPr sz="40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</p:txBody>
      </p:sp>
      <p:pic>
        <p:nvPicPr>
          <p:cNvPr id="84" name="GradHat.tiff"/>
          <p:cNvPicPr/>
          <p:nvPr/>
        </p:nvPicPr>
        <p:blipFill>
          <a:blip r:embed="rId4">
            <a:extLst/>
          </a:blip>
          <a:srcRect l="21122" t="3141" r="3541" b="3403"/>
          <a:stretch>
            <a:fillRect/>
          </a:stretch>
        </p:blipFill>
        <p:spPr>
          <a:xfrm>
            <a:off x="10186122" y="6038097"/>
            <a:ext cx="5177297" cy="371550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83"/>
          <p:cNvSpPr/>
          <p:nvPr/>
        </p:nvSpPr>
        <p:spPr>
          <a:xfrm>
            <a:off x="876300" y="965200"/>
            <a:ext cx="12179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584200">
              <a:lnSpc>
                <a:spcPct val="70000"/>
              </a:lnSpc>
              <a:defRPr sz="1800"/>
            </a:pPr>
            <a:r>
              <a:rPr lang="en-CA" sz="11000" b="1" cap="all" spc="-100" dirty="0" smtClean="0">
                <a:solidFill>
                  <a:srgbClr val="A619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DIN Rough Bold"/>
              </a:rPr>
              <a:t>Implications</a:t>
            </a:r>
            <a:endParaRPr sz="11000" b="1" cap="all" spc="-100" dirty="0">
              <a:solidFill>
                <a:srgbClr val="A6192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DIN Rough Bold"/>
            </a:endParaRPr>
          </a:p>
        </p:txBody>
      </p:sp>
    </p:spTree>
    <p:extLst>
      <p:ext uri="{BB962C8B-B14F-4D97-AF65-F5344CB8AC3E}">
        <p14:creationId xmlns:p14="http://schemas.microsoft.com/office/powerpoint/2010/main" val="146229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lightbulb copy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9044982" y="1898047"/>
            <a:ext cx="4065013" cy="6376988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/>
          <p:nvPr/>
        </p:nvSpPr>
        <p:spPr>
          <a:xfrm>
            <a:off x="927100" y="3602127"/>
            <a:ext cx="8844320" cy="5830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CT is a problem solving process that includes:</a:t>
            </a:r>
          </a:p>
          <a:p>
            <a:pPr marL="571500" indent="-571500" defTabSz="584200">
              <a:lnSpc>
                <a:spcPct val="90000"/>
              </a:lnSpc>
              <a:spcBef>
                <a:spcPts val="2400"/>
              </a:spcBef>
              <a:buFont typeface="Arial"/>
              <a:buChar char="•"/>
              <a:defRPr sz="1800"/>
            </a:pPr>
            <a:r>
              <a:rPr lang="en-US" sz="32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</a:rPr>
              <a:t>Formulating </a:t>
            </a:r>
            <a:r>
              <a:rPr lang="en-US" sz="3200" spc="-100" dirty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</a:rPr>
              <a:t>problems in a way that enables us to use a computer and other tools to help solve them </a:t>
            </a:r>
            <a:endParaRPr lang="en-CA" sz="32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</a:endParaRPr>
          </a:p>
          <a:p>
            <a:pPr marL="571500" indent="-571500" defTabSz="584200">
              <a:lnSpc>
                <a:spcPct val="90000"/>
              </a:lnSpc>
              <a:spcBef>
                <a:spcPts val="2400"/>
              </a:spcBef>
              <a:buFont typeface="Arial"/>
              <a:buChar char="•"/>
              <a:defRPr sz="1800"/>
            </a:pPr>
            <a:r>
              <a:rPr lang="en-US" sz="3200" spc="-100" dirty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</a:rPr>
              <a:t>	</a:t>
            </a:r>
            <a:r>
              <a:rPr lang="en-US" sz="32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</a:rPr>
              <a:t>Logically </a:t>
            </a:r>
            <a:r>
              <a:rPr lang="en-US" sz="3200" spc="-100" dirty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</a:rPr>
              <a:t>organizing and analyzing data </a:t>
            </a:r>
            <a:endParaRPr lang="en-CA" sz="32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</a:endParaRPr>
          </a:p>
          <a:p>
            <a:pPr marL="571500" indent="-571500" defTabSz="584200">
              <a:lnSpc>
                <a:spcPct val="90000"/>
              </a:lnSpc>
              <a:spcBef>
                <a:spcPts val="2400"/>
              </a:spcBef>
              <a:buFont typeface="Arial"/>
              <a:buChar char="•"/>
              <a:defRPr sz="1800"/>
            </a:pPr>
            <a:r>
              <a:rPr lang="en-US" sz="3200" spc="-100" dirty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</a:rPr>
              <a:t>	</a:t>
            </a:r>
            <a:r>
              <a:rPr lang="en-US" sz="32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</a:rPr>
              <a:t>Representing </a:t>
            </a:r>
            <a:r>
              <a:rPr lang="en-US" sz="3200" spc="-100" dirty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</a:rPr>
              <a:t>data through abstractions such as models and simulations </a:t>
            </a:r>
            <a:endParaRPr lang="en-CA" sz="32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</a:endParaRPr>
          </a:p>
          <a:p>
            <a:pPr lvl="7" indent="0" defTabSz="584200">
              <a:lnSpc>
                <a:spcPct val="90000"/>
              </a:lnSpc>
              <a:spcBef>
                <a:spcPts val="2400"/>
              </a:spcBef>
              <a:defRPr sz="1800"/>
            </a:pPr>
            <a:r>
              <a:rPr lang="en-US" sz="28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</a:rPr>
              <a:t>			</a:t>
            </a:r>
            <a:endParaRPr sz="28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</p:txBody>
      </p:sp>
      <p:sp>
        <p:nvSpPr>
          <p:cNvPr id="7" name="Shape 83"/>
          <p:cNvSpPr/>
          <p:nvPr/>
        </p:nvSpPr>
        <p:spPr>
          <a:xfrm>
            <a:off x="876300" y="965200"/>
            <a:ext cx="12179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584200">
              <a:lnSpc>
                <a:spcPct val="70000"/>
              </a:lnSpc>
              <a:defRPr sz="1800"/>
            </a:pPr>
            <a:r>
              <a:rPr lang="en-CA" sz="10000" b="1" cap="all" spc="-100" dirty="0" smtClean="0">
                <a:solidFill>
                  <a:srgbClr val="A619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DIN Rough Bold"/>
              </a:rPr>
              <a:t>Computational Thinking</a:t>
            </a:r>
            <a:endParaRPr sz="10000" b="1" cap="all" spc="-100" dirty="0">
              <a:solidFill>
                <a:srgbClr val="A6192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DIN Rough Bold"/>
            </a:endParaRPr>
          </a:p>
        </p:txBody>
      </p:sp>
    </p:spTree>
    <p:extLst>
      <p:ext uri="{BB962C8B-B14F-4D97-AF65-F5344CB8AC3E}">
        <p14:creationId xmlns:p14="http://schemas.microsoft.com/office/powerpoint/2010/main" val="222716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lightbulb copy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20443125" flipH="1">
            <a:off x="13943654" y="-1503109"/>
            <a:ext cx="4065013" cy="6376988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/>
          <p:nvPr/>
        </p:nvSpPr>
        <p:spPr>
          <a:xfrm>
            <a:off x="927099" y="3602127"/>
            <a:ext cx="11824991" cy="4837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Continued:</a:t>
            </a:r>
          </a:p>
          <a:p>
            <a:pPr marL="571500" lvl="2" indent="-571500" defTabSz="584200">
              <a:lnSpc>
                <a:spcPct val="90000"/>
              </a:lnSpc>
              <a:spcBef>
                <a:spcPts val="2400"/>
              </a:spcBef>
              <a:buFont typeface="Arial"/>
              <a:buChar char="•"/>
              <a:defRPr sz="1800"/>
            </a:pPr>
            <a:r>
              <a:rPr lang="en-US" sz="3200" spc="-100" dirty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</a:rPr>
              <a:t>Automating solutions through algorithmic thinking (a series of ordered steps) </a:t>
            </a:r>
            <a:endParaRPr lang="en-CA" sz="32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</a:endParaRPr>
          </a:p>
          <a:p>
            <a:pPr marL="571500" lvl="2" indent="-571500" defTabSz="584200">
              <a:lnSpc>
                <a:spcPct val="90000"/>
              </a:lnSpc>
              <a:spcBef>
                <a:spcPts val="2400"/>
              </a:spcBef>
              <a:buFont typeface="Arial"/>
              <a:buChar char="•"/>
              <a:defRPr sz="1800"/>
            </a:pPr>
            <a:r>
              <a:rPr lang="en-US" sz="3200" spc="-100" dirty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</a:rPr>
              <a:t>	Identifying, analyzing, and implementing possible solutions with the goal of achieving the most efficient and effective combination of steps and resources </a:t>
            </a:r>
            <a:endParaRPr lang="en-CA" sz="32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</a:endParaRPr>
          </a:p>
          <a:p>
            <a:pPr marL="571500" lvl="2" indent="-571500" defTabSz="584200">
              <a:lnSpc>
                <a:spcPct val="90000"/>
              </a:lnSpc>
              <a:spcBef>
                <a:spcPts val="2400"/>
              </a:spcBef>
              <a:buFont typeface="Arial"/>
              <a:buChar char="•"/>
              <a:defRPr sz="1800"/>
            </a:pPr>
            <a:r>
              <a:rPr lang="en-US" sz="3200" spc="-100" dirty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</a:rPr>
              <a:t>	Generalizing and transferring this problem-solving process to a wide variety of </a:t>
            </a:r>
            <a:r>
              <a:rPr lang="en-US" sz="32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</a:rPr>
              <a:t>problems </a:t>
            </a:r>
            <a:r>
              <a:rPr lang="en-US" sz="36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</a:rPr>
              <a:t>	</a:t>
            </a:r>
          </a:p>
          <a:p>
            <a:pPr lvl="4" indent="0" defTabSz="584200">
              <a:lnSpc>
                <a:spcPct val="90000"/>
              </a:lnSpc>
              <a:spcBef>
                <a:spcPts val="2400"/>
              </a:spcBef>
              <a:defRPr sz="1800"/>
            </a:pPr>
            <a:r>
              <a:rPr lang="en-US" sz="24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</a:rPr>
              <a:t>			-</a:t>
            </a:r>
            <a:r>
              <a:rPr lang="en-US" sz="2400" spc="-100" dirty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</a:rPr>
              <a:t>American International Society for Technology in Education </a:t>
            </a:r>
            <a:r>
              <a:rPr lang="en-US" sz="24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</a:rPr>
              <a:t>&amp; Computer 			  Science </a:t>
            </a:r>
            <a:r>
              <a:rPr lang="en-US" sz="2400" spc="-100" dirty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</a:rPr>
              <a:t>Teachers’ Association (2011)</a:t>
            </a:r>
            <a:endParaRPr lang="en-US" sz="24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marL="571500" lvl="2" indent="-571500" defTabSz="584200">
              <a:lnSpc>
                <a:spcPct val="90000"/>
              </a:lnSpc>
              <a:spcBef>
                <a:spcPts val="2400"/>
              </a:spcBef>
              <a:buFont typeface="Arial"/>
              <a:buChar char="•"/>
              <a:defRPr sz="1800"/>
            </a:pPr>
            <a:endParaRPr lang="en-US" sz="3600" spc="-100" dirty="0" smtClean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</a:endParaRPr>
          </a:p>
          <a:p>
            <a:pPr marL="571500" lvl="3" indent="-571500" defTabSz="584200">
              <a:lnSpc>
                <a:spcPct val="90000"/>
              </a:lnSpc>
              <a:spcBef>
                <a:spcPts val="2400"/>
              </a:spcBef>
              <a:buFont typeface="Arial"/>
              <a:buChar char="•"/>
              <a:defRPr sz="1800"/>
            </a:pPr>
            <a:endParaRPr sz="36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</p:txBody>
      </p:sp>
      <p:sp>
        <p:nvSpPr>
          <p:cNvPr id="7" name="Shape 83"/>
          <p:cNvSpPr/>
          <p:nvPr/>
        </p:nvSpPr>
        <p:spPr>
          <a:xfrm>
            <a:off x="876300" y="965200"/>
            <a:ext cx="12179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584200">
              <a:lnSpc>
                <a:spcPct val="70000"/>
              </a:lnSpc>
              <a:defRPr sz="1800"/>
            </a:pPr>
            <a:r>
              <a:rPr lang="en-CA" sz="10000" b="1" cap="all" spc="-100" dirty="0" smtClean="0">
                <a:solidFill>
                  <a:srgbClr val="A619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DIN Rough Bold"/>
              </a:rPr>
              <a:t>Computational Thinking</a:t>
            </a:r>
            <a:endParaRPr sz="10000" b="1" cap="all" spc="-100" dirty="0">
              <a:solidFill>
                <a:srgbClr val="A6192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DIN Rough Bold"/>
            </a:endParaRPr>
          </a:p>
        </p:txBody>
      </p:sp>
    </p:spTree>
    <p:extLst>
      <p:ext uri="{BB962C8B-B14F-4D97-AF65-F5344CB8AC3E}">
        <p14:creationId xmlns:p14="http://schemas.microsoft.com/office/powerpoint/2010/main" val="428392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lightbulb copy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20443125" flipH="1">
            <a:off x="13943654" y="-1503109"/>
            <a:ext cx="4065013" cy="6376988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/>
          <p:nvPr/>
        </p:nvSpPr>
        <p:spPr>
          <a:xfrm>
            <a:off x="927099" y="3602127"/>
            <a:ext cx="11824991" cy="4837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584200">
              <a:lnSpc>
                <a:spcPct val="90000"/>
              </a:lnSpc>
              <a:spcBef>
                <a:spcPts val="2400"/>
              </a:spcBef>
              <a:defRPr sz="1800"/>
            </a:pPr>
            <a:r>
              <a:rPr lang="en-CA" sz="40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  <a:sym typeface="Felix Caps Fill"/>
              </a:rPr>
              <a:t>These skills are supported by:</a:t>
            </a:r>
          </a:p>
          <a:p>
            <a:pPr marL="571500" indent="-571500">
              <a:buFont typeface="Arial"/>
              <a:buChar char="•"/>
            </a:pPr>
            <a:r>
              <a:rPr lang="en-CA" sz="3600" dirty="0" smtClean="0"/>
              <a:t>Confidence </a:t>
            </a:r>
            <a:r>
              <a:rPr lang="en-CA" sz="3600" dirty="0"/>
              <a:t>in dealing with complexity </a:t>
            </a:r>
          </a:p>
          <a:p>
            <a:pPr marL="571500" indent="-571500">
              <a:buFont typeface="Arial"/>
              <a:buChar char="•"/>
            </a:pPr>
            <a:r>
              <a:rPr lang="en-CA" sz="3600" dirty="0" smtClean="0"/>
              <a:t>Persistence </a:t>
            </a:r>
            <a:r>
              <a:rPr lang="en-CA" sz="3600" dirty="0"/>
              <a:t>in working with difficult problems </a:t>
            </a:r>
          </a:p>
          <a:p>
            <a:pPr marL="571500" indent="-571500">
              <a:buFont typeface="Arial"/>
              <a:buChar char="•"/>
            </a:pPr>
            <a:r>
              <a:rPr lang="en-CA" sz="3600" dirty="0" smtClean="0"/>
              <a:t>Tolerance </a:t>
            </a:r>
            <a:r>
              <a:rPr lang="en-CA" sz="3600" dirty="0"/>
              <a:t>for ambiguity </a:t>
            </a:r>
          </a:p>
          <a:p>
            <a:pPr marL="571500" indent="-571500">
              <a:buFont typeface="Arial"/>
              <a:buChar char="•"/>
            </a:pPr>
            <a:r>
              <a:rPr lang="en-CA" sz="3600" dirty="0" smtClean="0"/>
              <a:t>The </a:t>
            </a:r>
            <a:r>
              <a:rPr lang="en-CA" sz="3600" dirty="0"/>
              <a:t>ability to deal with open-ended problems </a:t>
            </a:r>
          </a:p>
          <a:p>
            <a:pPr marL="571500" indent="-571500">
              <a:buFont typeface="Arial"/>
              <a:buChar char="•"/>
            </a:pPr>
            <a:r>
              <a:rPr lang="en-CA" sz="3600" dirty="0" smtClean="0"/>
              <a:t>The </a:t>
            </a:r>
            <a:r>
              <a:rPr lang="en-CA" sz="3600" dirty="0"/>
              <a:t>ability to communicate and work with others to achieve a common goal or solution </a:t>
            </a:r>
            <a:r>
              <a:rPr lang="en-US" sz="36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</a:rPr>
              <a:t>	</a:t>
            </a:r>
          </a:p>
          <a:p>
            <a:pPr lvl="4" indent="0" defTabSz="584200">
              <a:lnSpc>
                <a:spcPct val="90000"/>
              </a:lnSpc>
              <a:spcBef>
                <a:spcPts val="2400"/>
              </a:spcBef>
              <a:defRPr sz="1800"/>
            </a:pPr>
            <a:r>
              <a:rPr lang="en-US" sz="24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</a:rPr>
              <a:t>			-</a:t>
            </a:r>
            <a:r>
              <a:rPr lang="en-US" sz="2400" spc="-100" dirty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</a:rPr>
              <a:t>American International Society for Technology in Education </a:t>
            </a:r>
            <a:r>
              <a:rPr lang="en-US" sz="2400" spc="-100" dirty="0" smtClean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</a:rPr>
              <a:t>&amp; Computer 			  Science </a:t>
            </a:r>
            <a:r>
              <a:rPr lang="en-US" sz="2400" spc="-100" dirty="0">
                <a:latin typeface="Lucida Sans Unicode" panose="020B0602030504020204" pitchFamily="34" charset="0"/>
                <a:ea typeface="Felix Caps Fill"/>
                <a:cs typeface="Lucida Sans Unicode" panose="020B0602030504020204" pitchFamily="34" charset="0"/>
              </a:rPr>
              <a:t>Teachers’ Association (2011)</a:t>
            </a:r>
            <a:endParaRPr lang="en-US" sz="24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  <a:p>
            <a:pPr marL="571500" lvl="2" indent="-571500" defTabSz="584200">
              <a:lnSpc>
                <a:spcPct val="90000"/>
              </a:lnSpc>
              <a:spcBef>
                <a:spcPts val="2400"/>
              </a:spcBef>
              <a:buFont typeface="Arial"/>
              <a:buChar char="•"/>
              <a:defRPr sz="1800"/>
            </a:pPr>
            <a:endParaRPr lang="en-US" sz="3600" spc="-100" dirty="0" smtClean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</a:endParaRPr>
          </a:p>
          <a:p>
            <a:pPr marL="571500" lvl="3" indent="-571500" defTabSz="584200">
              <a:lnSpc>
                <a:spcPct val="90000"/>
              </a:lnSpc>
              <a:spcBef>
                <a:spcPts val="2400"/>
              </a:spcBef>
              <a:buFont typeface="Arial"/>
              <a:buChar char="•"/>
              <a:defRPr sz="1800"/>
            </a:pPr>
            <a:endParaRPr sz="3600" spc="-100" dirty="0">
              <a:latin typeface="Lucida Sans Unicode" panose="020B0602030504020204" pitchFamily="34" charset="0"/>
              <a:ea typeface="Felix Caps Fill"/>
              <a:cs typeface="Lucida Sans Unicode" panose="020B0602030504020204" pitchFamily="34" charset="0"/>
              <a:sym typeface="Felix Caps Fill"/>
            </a:endParaRPr>
          </a:p>
        </p:txBody>
      </p:sp>
      <p:sp>
        <p:nvSpPr>
          <p:cNvPr id="7" name="Shape 83"/>
          <p:cNvSpPr/>
          <p:nvPr/>
        </p:nvSpPr>
        <p:spPr>
          <a:xfrm>
            <a:off x="876300" y="965200"/>
            <a:ext cx="12179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584200">
              <a:lnSpc>
                <a:spcPct val="70000"/>
              </a:lnSpc>
              <a:defRPr sz="1800"/>
            </a:pPr>
            <a:r>
              <a:rPr lang="en-CA" sz="10000" b="1" cap="all" spc="-100" dirty="0" smtClean="0">
                <a:solidFill>
                  <a:srgbClr val="A619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DIN Rough Bold"/>
              </a:rPr>
              <a:t>Computational Thinking</a:t>
            </a:r>
            <a:endParaRPr sz="10000" b="1" cap="all" spc="-100" dirty="0">
              <a:solidFill>
                <a:srgbClr val="A6192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DIN Rough Bold"/>
            </a:endParaRPr>
          </a:p>
        </p:txBody>
      </p:sp>
    </p:spTree>
    <p:extLst>
      <p:ext uri="{BB962C8B-B14F-4D97-AF65-F5344CB8AC3E}">
        <p14:creationId xmlns:p14="http://schemas.microsoft.com/office/powerpoint/2010/main" val="396232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lightbulb copy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422818" flipH="1">
            <a:off x="8785796" y="1846223"/>
            <a:ext cx="4065013" cy="637698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83"/>
          <p:cNvSpPr/>
          <p:nvPr/>
        </p:nvSpPr>
        <p:spPr>
          <a:xfrm>
            <a:off x="876300" y="965200"/>
            <a:ext cx="12179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584200">
              <a:lnSpc>
                <a:spcPct val="70000"/>
              </a:lnSpc>
              <a:defRPr sz="1800"/>
            </a:pPr>
            <a:r>
              <a:rPr lang="en-CA" sz="10000" b="1" cap="all" spc="-100" dirty="0" smtClean="0">
                <a:solidFill>
                  <a:srgbClr val="A619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DIN Rough Bold"/>
              </a:rPr>
              <a:t>Are these good skills for elementary learners?</a:t>
            </a:r>
            <a:endParaRPr sz="10000" b="1" cap="all" spc="-100" dirty="0">
              <a:solidFill>
                <a:srgbClr val="A6192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DIN Rough Bold"/>
            </a:endParaRPr>
          </a:p>
        </p:txBody>
      </p:sp>
      <p:pic>
        <p:nvPicPr>
          <p:cNvPr id="5" name="question_mark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rot="20175031">
            <a:off x="6898117" y="7061084"/>
            <a:ext cx="1872031" cy="1859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bubbles_02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94237" y="6762842"/>
            <a:ext cx="571501" cy="7747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6071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DIN Rough Bold"/>
        <a:ea typeface="DIN Rough Bold"/>
        <a:cs typeface="DIN Rough Bold"/>
      </a:majorFont>
      <a:minorFont>
        <a:latin typeface="DIN Rough Bold"/>
        <a:ea typeface="DIN Rough Bold"/>
        <a:cs typeface="DIN Rough 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DIN-Light"/>
            <a:ea typeface="DIN-Light"/>
            <a:cs typeface="DIN-Light"/>
            <a:sym typeface="DIN-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DIN Rough Bold"/>
        <a:ea typeface="DIN Rough Bold"/>
        <a:cs typeface="DIN Rough Bold"/>
      </a:majorFont>
      <a:minorFont>
        <a:latin typeface="DIN Rough Bold"/>
        <a:ea typeface="DIN Rough Bold"/>
        <a:cs typeface="DIN Rough 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DIN-Light"/>
            <a:ea typeface="DIN-Light"/>
            <a:cs typeface="DIN-Light"/>
            <a:sym typeface="DIN-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11139</TotalTime>
  <Words>1041</Words>
  <Application>Microsoft Macintosh PowerPoint</Application>
  <PresentationFormat>Custom</PresentationFormat>
  <Paragraphs>179</Paragraphs>
  <Slides>30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Kit Crowe</dc:creator>
  <cp:lastModifiedBy>Stephen Price</cp:lastModifiedBy>
  <cp:revision>189</cp:revision>
  <dcterms:modified xsi:type="dcterms:W3CDTF">2016-03-14T18:47:21Z</dcterms:modified>
</cp:coreProperties>
</file>