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3" r:id="rId3"/>
    <p:sldId id="257" r:id="rId4"/>
    <p:sldId id="297" r:id="rId5"/>
    <p:sldId id="272" r:id="rId6"/>
    <p:sldId id="287" r:id="rId7"/>
    <p:sldId id="288" r:id="rId8"/>
    <p:sldId id="274" r:id="rId9"/>
    <p:sldId id="259" r:id="rId10"/>
    <p:sldId id="258" r:id="rId11"/>
    <p:sldId id="276" r:id="rId12"/>
    <p:sldId id="266" r:id="rId13"/>
    <p:sldId id="271" r:id="rId14"/>
    <p:sldId id="269" r:id="rId15"/>
    <p:sldId id="270" r:id="rId16"/>
    <p:sldId id="282" r:id="rId17"/>
    <p:sldId id="275" r:id="rId18"/>
    <p:sldId id="268" r:id="rId19"/>
    <p:sldId id="281" r:id="rId20"/>
    <p:sldId id="286" r:id="rId21"/>
    <p:sldId id="284" r:id="rId22"/>
    <p:sldId id="277" r:id="rId23"/>
    <p:sldId id="296" r:id="rId24"/>
    <p:sldId id="278" r:id="rId25"/>
    <p:sldId id="292" r:id="rId26"/>
    <p:sldId id="293" r:id="rId27"/>
    <p:sldId id="294" r:id="rId28"/>
    <p:sldId id="295" r:id="rId29"/>
    <p:sldId id="280" r:id="rId30"/>
    <p:sldId id="261" r:id="rId31"/>
    <p:sldId id="264" r:id="rId32"/>
    <p:sldId id="279" r:id="rId33"/>
    <p:sldId id="291"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30251-C8D2-814E-89D0-8B45AC722F8C}" type="datetimeFigureOut">
              <a:rPr lang="en-US" smtClean="0"/>
              <a:t>2014-10-27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C19C9-DB9A-8E4E-B3B9-F770E3D471BB}" type="slidenum">
              <a:rPr lang="en-US" smtClean="0"/>
              <a:t>‹#›</a:t>
            </a:fld>
            <a:endParaRPr lang="en-US"/>
          </a:p>
        </p:txBody>
      </p:sp>
    </p:spTree>
    <p:extLst>
      <p:ext uri="{BB962C8B-B14F-4D97-AF65-F5344CB8AC3E}">
        <p14:creationId xmlns:p14="http://schemas.microsoft.com/office/powerpoint/2010/main" val="350971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Quick reference to growth of the cloud</a:t>
            </a:r>
          </a:p>
          <a:p>
            <a:pPr>
              <a:spcBef>
                <a:spcPct val="0"/>
              </a:spcBef>
            </a:pPr>
            <a:r>
              <a:rPr lang="en-US">
                <a:latin typeface="Calibri" charset="0"/>
              </a:rPr>
              <a:t>Quick review of Nielson Mobile – Pew data on apps usage</a:t>
            </a:r>
          </a:p>
          <a:p>
            <a:pPr>
              <a:spcBef>
                <a:spcPct val="0"/>
              </a:spcBef>
            </a:pPr>
            <a:r>
              <a:rPr lang="en-US">
                <a:latin typeface="Calibri" charset="0"/>
              </a:rPr>
              <a:t>Quick review of cell features used by owners</a:t>
            </a:r>
          </a:p>
          <a:p>
            <a:pPr>
              <a:spcBef>
                <a:spcPct val="0"/>
              </a:spcBef>
            </a:pPr>
            <a:r>
              <a:rPr lang="en-US">
                <a:latin typeface="Calibri" charset="0"/>
              </a:rPr>
              <a:t>Less than a minute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93AD72C-4CED-E544-8AE0-43088686B023}"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In the challenging new media ecosystem – as more information comes at them from more sources at ever-greater speeds – people cope with the change by relying more and more on their social networks. There are three important ways they do that.</a:t>
            </a:r>
          </a:p>
          <a:p>
            <a:pPr>
              <a:spcBef>
                <a:spcPct val="0"/>
              </a:spcBef>
            </a:pPr>
            <a:endParaRPr lang="en-US">
              <a:latin typeface="Calibri" charset="0"/>
            </a:endParaRPr>
          </a:p>
          <a:p>
            <a:pPr>
              <a:spcBef>
                <a:spcPct val="0"/>
              </a:spcBef>
            </a:pPr>
            <a:r>
              <a:rPr lang="en-US">
                <a:latin typeface="Calibri" charset="0"/>
              </a:rPr>
              <a:t>The first is that they rely on their networks to act as their </a:t>
            </a:r>
            <a:r>
              <a:rPr lang="ja-JP" altLang="en-US">
                <a:latin typeface="Calibri" charset="0"/>
              </a:rPr>
              <a:t>“</a:t>
            </a:r>
            <a:r>
              <a:rPr lang="en-US">
                <a:latin typeface="Calibri" charset="0"/>
              </a:rPr>
              <a:t>alert</a:t>
            </a:r>
            <a:r>
              <a:rPr lang="ja-JP" altLang="en-US">
                <a:latin typeface="Calibri" charset="0"/>
              </a:rPr>
              <a:t>”</a:t>
            </a:r>
            <a:r>
              <a:rPr lang="en-US">
                <a:latin typeface="Calibri" charset="0"/>
              </a:rPr>
              <a:t> system – sentries. We hear from more and more people who begin and end their days by checking in with their social networks to see what</a:t>
            </a:r>
            <a:r>
              <a:rPr lang="ja-JP" altLang="en-US">
                <a:latin typeface="Calibri" charset="0"/>
              </a:rPr>
              <a:t>’</a:t>
            </a:r>
            <a:r>
              <a:rPr lang="en-US">
                <a:latin typeface="Calibri" charset="0"/>
              </a:rPr>
              <a:t>s new, what</a:t>
            </a:r>
            <a:r>
              <a:rPr lang="ja-JP" altLang="en-US">
                <a:latin typeface="Calibri" charset="0"/>
              </a:rPr>
              <a:t>’</a:t>
            </a:r>
            <a:r>
              <a:rPr lang="en-US">
                <a:latin typeface="Calibri" charset="0"/>
              </a:rPr>
              <a:t>s worth viewing, what</a:t>
            </a:r>
            <a:r>
              <a:rPr lang="ja-JP" altLang="en-US">
                <a:latin typeface="Calibri" charset="0"/>
              </a:rPr>
              <a:t>’</a:t>
            </a:r>
            <a:r>
              <a:rPr lang="en-US">
                <a:latin typeface="Calibri" charset="0"/>
              </a:rPr>
              <a:t>s most enjoyable in media spaces.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09AC92C6-53FE-6D45-B87F-C5F6F41A2391}"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Another new </a:t>
            </a:r>
            <a:r>
              <a:rPr lang="en-US" dirty="0">
                <a:latin typeface="Calibri" charset="0"/>
              </a:rPr>
              <a:t>way that people rely on their social networks is to use them as audiences. Indeed, tech social networks have expanded the traditional definition of a social network by adding a new </a:t>
            </a:r>
            <a:r>
              <a:rPr lang="ja-JP" altLang="en-US" dirty="0">
                <a:latin typeface="Calibri" charset="0"/>
              </a:rPr>
              <a:t>“</a:t>
            </a:r>
            <a:r>
              <a:rPr lang="en-US" dirty="0">
                <a:latin typeface="Calibri" charset="0"/>
              </a:rPr>
              <a:t>audience</a:t>
            </a:r>
            <a:r>
              <a:rPr lang="ja-JP" altLang="en-US" dirty="0">
                <a:latin typeface="Calibri" charset="0"/>
              </a:rPr>
              <a:t>”</a:t>
            </a:r>
            <a:r>
              <a:rPr lang="en-US" dirty="0">
                <a:latin typeface="Calibri" charset="0"/>
              </a:rPr>
              <a:t> layer to them. That new layer </a:t>
            </a:r>
            <a:r>
              <a:rPr lang="en-US" dirty="0" err="1">
                <a:latin typeface="Calibri" charset="0"/>
              </a:rPr>
              <a:t>isn</a:t>
            </a:r>
            <a:r>
              <a:rPr lang="ja-JP" altLang="en-US" dirty="0">
                <a:latin typeface="Calibri" charset="0"/>
              </a:rPr>
              <a:t>’</a:t>
            </a:r>
            <a:r>
              <a:rPr lang="en-US" dirty="0">
                <a:latin typeface="Calibri" charset="0"/>
              </a:rPr>
              <a:t>t composed of strong ties or weak ties, but is less formal than weak ties, including FOAF connections. </a:t>
            </a:r>
          </a:p>
          <a:p>
            <a:pPr>
              <a:spcBef>
                <a:spcPct val="0"/>
              </a:spcBef>
            </a:pPr>
            <a:endParaRPr lang="en-US" dirty="0">
              <a:latin typeface="Calibri" charset="0"/>
            </a:endParaRPr>
          </a:p>
          <a:p>
            <a:pPr>
              <a:spcBef>
                <a:spcPct val="0"/>
              </a:spcBef>
            </a:pPr>
            <a:r>
              <a:rPr lang="en-US" dirty="0">
                <a:latin typeface="Calibri" charset="0"/>
              </a:rPr>
              <a:t>As </a:t>
            </a:r>
            <a:r>
              <a:rPr lang="ja-JP" altLang="en-US" dirty="0">
                <a:latin typeface="Calibri" charset="0"/>
              </a:rPr>
              <a:t>“</a:t>
            </a:r>
            <a:r>
              <a:rPr lang="en-US" dirty="0">
                <a:latin typeface="Calibri" charset="0"/>
              </a:rPr>
              <a:t>weak</a:t>
            </a:r>
            <a:r>
              <a:rPr lang="ja-JP" altLang="en-US" dirty="0">
                <a:latin typeface="Calibri" charset="0"/>
              </a:rPr>
              <a:t>”</a:t>
            </a:r>
            <a:r>
              <a:rPr lang="en-US" dirty="0">
                <a:latin typeface="Calibri" charset="0"/>
              </a:rPr>
              <a:t> as it is, the audience layer is important and meaningful because it can be activated from time to time for a purpose. It</a:t>
            </a:r>
            <a:r>
              <a:rPr lang="ja-JP" altLang="en-US" dirty="0">
                <a:latin typeface="Calibri" charset="0"/>
              </a:rPr>
              <a:t>’</a:t>
            </a:r>
            <a:r>
              <a:rPr lang="en-US" dirty="0">
                <a:latin typeface="Calibri" charset="0"/>
              </a:rPr>
              <a:t>s also a place to find the wisdom of crowds – even strangers can help people make decisions. </a:t>
            </a:r>
          </a:p>
          <a:p>
            <a:pPr>
              <a:spcBef>
                <a:spcPct val="0"/>
              </a:spcBef>
            </a:pPr>
            <a:endParaRPr lang="en-US" dirty="0">
              <a:latin typeface="Calibri" charset="0"/>
            </a:endParaRPr>
          </a:p>
          <a:p>
            <a:pPr>
              <a:spcBef>
                <a:spcPct val="0"/>
              </a:spcBef>
            </a:pPr>
            <a:endParaRPr lang="en-US" dirty="0">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E48A153-73E1-4347-B9E5-DD9BA0593DF8}" type="slidenum">
              <a:rPr lang="en-US"/>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2F31EA3-7452-7143-807D-34730B71D882}" type="slidenum">
              <a:rPr lang="en-US"/>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is People. Don't start a social strategy until you know the capabilities of your audience. If you're targeting college students, use social networks. If you're reaching out business travelers, consider ratings and reviews. Forrester has great data to help with this, but you can make some estimates on your own. Just don't start without thinking about it. </a:t>
            </a:r>
          </a:p>
          <a:p>
            <a:r>
              <a:rPr lang="en-US" dirty="0" smtClean="0"/>
              <a:t>O is objectives. Pick one. Are you starting an application to listen to your customers, or to talk with them? To support them, or to energize your best customers to evangelize others? Or are you trying to collaborate with them? Decide on your objective before you decide on a technology. Then figure out how you will measure it. </a:t>
            </a:r>
          </a:p>
          <a:p>
            <a:r>
              <a:rPr lang="en-US" dirty="0" smtClean="0"/>
              <a:t>S is Strategy. Strategy here means figuring out what will be different after you're done. Do you want a closer, two-way relationship with your best customers? Do you want to get people talking about your products? Do you want a permanent focus group for testing product ideas and generating new ones? Imagine you succeed. How will things be different afterwards? Imagine the endpoint and you'll know where to begin. </a:t>
            </a:r>
          </a:p>
          <a:p>
            <a:r>
              <a:rPr lang="en-US" dirty="0" smtClean="0"/>
              <a:t>T is Technology. A community. A wiki. A blog or a hundred blogs. Once you know your people, objectives, and strategy, then you can decide with confidence.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3C19C9-DB9A-8E4E-B3B9-F770E3D471BB}" type="slidenum">
              <a:rPr lang="en-US" smtClean="0"/>
              <a:t>22</a:t>
            </a:fld>
            <a:endParaRPr lang="en-US"/>
          </a:p>
        </p:txBody>
      </p:sp>
    </p:spTree>
    <p:extLst>
      <p:ext uri="{BB962C8B-B14F-4D97-AF65-F5344CB8AC3E}">
        <p14:creationId xmlns:p14="http://schemas.microsoft.com/office/powerpoint/2010/main" val="308714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C19C9-DB9A-8E4E-B3B9-F770E3D471BB}" type="slidenum">
              <a:rPr lang="en-US" smtClean="0"/>
              <a:t>32</a:t>
            </a:fld>
            <a:endParaRPr lang="en-US"/>
          </a:p>
        </p:txBody>
      </p:sp>
    </p:spTree>
    <p:extLst>
      <p:ext uri="{BB962C8B-B14F-4D97-AF65-F5344CB8AC3E}">
        <p14:creationId xmlns:p14="http://schemas.microsoft.com/office/powerpoint/2010/main" val="419122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22B1739-0C50-1C4A-9A03-EA0EBA2B2D7A}" type="datetimeFigureOut">
              <a:rPr lang="en-US" smtClean="0"/>
              <a:t>2014-10-26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292734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22B1739-0C50-1C4A-9A03-EA0EBA2B2D7A}" type="datetimeFigureOut">
              <a:rPr lang="en-US" smtClean="0"/>
              <a:t>2014-10-26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388872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22B1739-0C50-1C4A-9A03-EA0EBA2B2D7A}" type="datetimeFigureOut">
              <a:rPr lang="en-US" smtClean="0"/>
              <a:t>2014-10-26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376180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22B1739-0C50-1C4A-9A03-EA0EBA2B2D7A}" type="datetimeFigureOut">
              <a:rPr lang="en-US" smtClean="0"/>
              <a:t>2014-10-26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219846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22B1739-0C50-1C4A-9A03-EA0EBA2B2D7A}" type="datetimeFigureOut">
              <a:rPr lang="en-US" smtClean="0"/>
              <a:t>2014-10-26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146458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22B1739-0C50-1C4A-9A03-EA0EBA2B2D7A}" type="datetimeFigureOut">
              <a:rPr lang="en-US" smtClean="0"/>
              <a:t>2014-10-26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382679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22B1739-0C50-1C4A-9A03-EA0EBA2B2D7A}" type="datetimeFigureOut">
              <a:rPr lang="en-US" smtClean="0"/>
              <a:t>2014-10-26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134645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22B1739-0C50-1C4A-9A03-EA0EBA2B2D7A}" type="datetimeFigureOut">
              <a:rPr lang="en-US" smtClean="0"/>
              <a:t>2014-10-26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365241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B1739-0C50-1C4A-9A03-EA0EBA2B2D7A}" type="datetimeFigureOut">
              <a:rPr lang="en-US" smtClean="0"/>
              <a:t>2014-10-26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232444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22B1739-0C50-1C4A-9A03-EA0EBA2B2D7A}" type="datetimeFigureOut">
              <a:rPr lang="en-US" smtClean="0"/>
              <a:t>2014-10-26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110489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22B1739-0C50-1C4A-9A03-EA0EBA2B2D7A}" type="datetimeFigureOut">
              <a:rPr lang="en-US" smtClean="0"/>
              <a:t>2014-10-26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F5689-F08D-A24A-BB90-C42EF8798E1C}" type="slidenum">
              <a:rPr lang="en-US" smtClean="0"/>
              <a:t>‹#›</a:t>
            </a:fld>
            <a:endParaRPr lang="en-US"/>
          </a:p>
        </p:txBody>
      </p:sp>
    </p:spTree>
    <p:extLst>
      <p:ext uri="{BB962C8B-B14F-4D97-AF65-F5344CB8AC3E}">
        <p14:creationId xmlns:p14="http://schemas.microsoft.com/office/powerpoint/2010/main" val="1178149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B1739-0C50-1C4A-9A03-EA0EBA2B2D7A}" type="datetimeFigureOut">
              <a:rPr lang="en-US" smtClean="0"/>
              <a:t>2014-10-26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F5689-F08D-A24A-BB90-C42EF8798E1C}" type="slidenum">
              <a:rPr lang="en-US" smtClean="0"/>
              <a:t>‹#›</a:t>
            </a:fld>
            <a:endParaRPr lang="en-US"/>
          </a:p>
        </p:txBody>
      </p:sp>
    </p:spTree>
    <p:extLst>
      <p:ext uri="{BB962C8B-B14F-4D97-AF65-F5344CB8AC3E}">
        <p14:creationId xmlns:p14="http://schemas.microsoft.com/office/powerpoint/2010/main" val="244305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tags" Target="../tags/tag10.xml"/><Relationship Id="rId12" Type="http://schemas.openxmlformats.org/officeDocument/2006/relationships/tags" Target="../tags/tag11.xml"/><Relationship Id="rId13" Type="http://schemas.openxmlformats.org/officeDocument/2006/relationships/tags" Target="../tags/tag12.xml"/><Relationship Id="rId14" Type="http://schemas.openxmlformats.org/officeDocument/2006/relationships/slideLayout" Target="../slideLayouts/slideLayout7.xml"/><Relationship Id="rId15" Type="http://schemas.openxmlformats.org/officeDocument/2006/relationships/notesSlide" Target="../notesSlides/notesSlide4.xml"/><Relationship Id="rId16" Type="http://schemas.openxmlformats.org/officeDocument/2006/relationships/oleObject" Target="../embeddings/oleObject1.bin"/><Relationship Id="rId1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 Id="rId9" Type="http://schemas.openxmlformats.org/officeDocument/2006/relationships/tags" Target="../tags/tag8.xml"/><Relationship Id="rId10"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BAMA 513</a:t>
            </a:r>
            <a:endParaRPr lang="en-US" dirty="0"/>
          </a:p>
        </p:txBody>
      </p:sp>
      <p:sp>
        <p:nvSpPr>
          <p:cNvPr id="3" name="Subtitle 2"/>
          <p:cNvSpPr>
            <a:spLocks noGrp="1"/>
          </p:cNvSpPr>
          <p:nvPr>
            <p:ph type="subTitle" idx="1"/>
          </p:nvPr>
        </p:nvSpPr>
        <p:spPr/>
        <p:txBody>
          <a:bodyPr/>
          <a:lstStyle/>
          <a:p>
            <a:r>
              <a:rPr lang="en-US" dirty="0" smtClean="0"/>
              <a:t>Welcome to </a:t>
            </a:r>
            <a:r>
              <a:rPr lang="en-US" dirty="0" err="1" smtClean="0"/>
              <a:t>eMarketing</a:t>
            </a:r>
            <a:r>
              <a:rPr lang="en-US" dirty="0" smtClean="0"/>
              <a:t> 2014</a:t>
            </a:r>
            <a:endParaRPr lang="en-US" dirty="0"/>
          </a:p>
        </p:txBody>
      </p:sp>
    </p:spTree>
    <p:extLst>
      <p:ext uri="{BB962C8B-B14F-4D97-AF65-F5344CB8AC3E}">
        <p14:creationId xmlns:p14="http://schemas.microsoft.com/office/powerpoint/2010/main" val="34171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Rectangle 3"/>
          <p:cNvSpPr/>
          <p:nvPr/>
        </p:nvSpPr>
        <p:spPr>
          <a:xfrm>
            <a:off x="457200" y="1933974"/>
            <a:ext cx="7105120" cy="2893100"/>
          </a:xfrm>
          <a:prstGeom prst="rect">
            <a:avLst/>
          </a:prstGeom>
        </p:spPr>
        <p:txBody>
          <a:bodyPr wrap="square">
            <a:spAutoFit/>
          </a:bodyPr>
          <a:lstStyle/>
          <a:p>
            <a:pPr marL="457200" indent="-457200">
              <a:buFont typeface="Arial"/>
              <a:buChar char="•"/>
            </a:pPr>
            <a:r>
              <a:rPr lang="en-US" sz="2600" dirty="0" smtClean="0"/>
              <a:t>Why are you taking this course?</a:t>
            </a:r>
          </a:p>
          <a:p>
            <a:pPr marL="457200" indent="-457200">
              <a:buFont typeface="Arial"/>
              <a:buChar char="•"/>
            </a:pPr>
            <a:r>
              <a:rPr lang="en-US" sz="2600" dirty="0" smtClean="0"/>
              <a:t>How many part-time </a:t>
            </a:r>
            <a:r>
              <a:rPr lang="en-US" sz="2600" dirty="0" err="1" smtClean="0"/>
              <a:t>vs</a:t>
            </a:r>
            <a:r>
              <a:rPr lang="en-US" sz="2600" dirty="0" smtClean="0"/>
              <a:t> full-time?</a:t>
            </a:r>
          </a:p>
          <a:p>
            <a:pPr marL="457200" indent="-457200">
              <a:buFont typeface="Arial"/>
              <a:buChar char="•"/>
            </a:pPr>
            <a:r>
              <a:rPr lang="en-US" sz="2600" dirty="0" smtClean="0"/>
              <a:t>How do online and offline marketing strategies work together?</a:t>
            </a:r>
          </a:p>
          <a:p>
            <a:pPr marL="457200" indent="-457200">
              <a:buFont typeface="Arial"/>
              <a:buChar char="•"/>
            </a:pPr>
            <a:r>
              <a:rPr lang="en-US" sz="2600" dirty="0" smtClean="0"/>
              <a:t>How have digital marketing and social media disrupted business and provided opportunity and challenges?</a:t>
            </a:r>
            <a:endParaRPr lang="en-US" sz="2600" dirty="0"/>
          </a:p>
        </p:txBody>
      </p:sp>
    </p:spTree>
    <p:extLst>
      <p:ext uri="{BB962C8B-B14F-4D97-AF65-F5344CB8AC3E}">
        <p14:creationId xmlns:p14="http://schemas.microsoft.com/office/powerpoint/2010/main" val="370727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6"/>
            <a:ext cx="8229600" cy="1143000"/>
          </a:xfrm>
        </p:spPr>
        <p:txBody>
          <a:bodyPr/>
          <a:lstStyle/>
          <a:p>
            <a:r>
              <a:rPr lang="en-US" dirty="0" smtClean="0"/>
              <a:t>History of </a:t>
            </a:r>
            <a:r>
              <a:rPr lang="en-US" dirty="0" err="1" smtClean="0"/>
              <a:t>eM</a:t>
            </a:r>
            <a:endParaRPr lang="en-US" dirty="0"/>
          </a:p>
        </p:txBody>
      </p:sp>
      <p:sp>
        <p:nvSpPr>
          <p:cNvPr id="4" name="Rectangle 3"/>
          <p:cNvSpPr/>
          <p:nvPr/>
        </p:nvSpPr>
        <p:spPr>
          <a:xfrm>
            <a:off x="586767" y="1321046"/>
            <a:ext cx="8100033" cy="5909311"/>
          </a:xfrm>
          <a:prstGeom prst="rect">
            <a:avLst/>
          </a:prstGeom>
        </p:spPr>
        <p:txBody>
          <a:bodyPr wrap="square">
            <a:spAutoFit/>
          </a:bodyPr>
          <a:lstStyle/>
          <a:p>
            <a:r>
              <a:rPr lang="en-US" dirty="0" smtClean="0"/>
              <a:t>Mid 1990s: slow connections, limited content and limited </a:t>
            </a:r>
          </a:p>
          <a:p>
            <a:endParaRPr lang="en-US" dirty="0" smtClean="0"/>
          </a:p>
          <a:p>
            <a:r>
              <a:rPr lang="en-US" dirty="0" smtClean="0"/>
              <a:t>people online</a:t>
            </a:r>
          </a:p>
          <a:p>
            <a:endParaRPr lang="en-US" dirty="0" smtClean="0"/>
          </a:p>
          <a:p>
            <a:r>
              <a:rPr lang="en-US" dirty="0" smtClean="0"/>
              <a:t>• 1994:Amazon; 1996 Yahoo &amp; Hotmail; 1998: Google</a:t>
            </a:r>
          </a:p>
          <a:p>
            <a:endParaRPr lang="en-US" dirty="0" smtClean="0"/>
          </a:p>
          <a:p>
            <a:r>
              <a:rPr lang="en-US" dirty="0" smtClean="0"/>
              <a:t>• 1999-2000: first boom and bust: watershed</a:t>
            </a:r>
          </a:p>
          <a:p>
            <a:endParaRPr lang="en-US" dirty="0" smtClean="0"/>
          </a:p>
          <a:p>
            <a:r>
              <a:rPr lang="en-US" dirty="0" smtClean="0"/>
              <a:t>• ~2003+: web as mainstream channel</a:t>
            </a:r>
          </a:p>
          <a:p>
            <a:endParaRPr lang="en-US" dirty="0" smtClean="0"/>
          </a:p>
          <a:p>
            <a:r>
              <a:rPr lang="en-US" dirty="0" smtClean="0"/>
              <a:t>• 2003: LinkedIn; 2004: Facebook &amp; Flickr; 2005: YouTube</a:t>
            </a:r>
          </a:p>
          <a:p>
            <a:endParaRPr lang="en-US" dirty="0" smtClean="0"/>
          </a:p>
          <a:p>
            <a:r>
              <a:rPr lang="en-US" dirty="0" smtClean="0"/>
              <a:t>• 2006: Twitter &amp; </a:t>
            </a:r>
            <a:r>
              <a:rPr lang="en-US" dirty="0" err="1" smtClean="0"/>
              <a:t>Hubspot</a:t>
            </a:r>
            <a:r>
              <a:rPr lang="en-US" dirty="0" smtClean="0"/>
              <a:t>; 2008: </a:t>
            </a:r>
            <a:r>
              <a:rPr lang="en-US" dirty="0" err="1" smtClean="0"/>
              <a:t>Hootsuite</a:t>
            </a:r>
            <a:endParaRPr lang="en-US" dirty="0" smtClean="0"/>
          </a:p>
          <a:p>
            <a:endParaRPr lang="en-US" dirty="0" smtClean="0"/>
          </a:p>
          <a:p>
            <a:r>
              <a:rPr lang="en-US" dirty="0" smtClean="0"/>
              <a:t>• social media impact: UGC &amp; dialogue not monologue</a:t>
            </a:r>
          </a:p>
          <a:p>
            <a:endParaRPr lang="en-US" dirty="0" smtClean="0"/>
          </a:p>
          <a:p>
            <a:r>
              <a:rPr lang="en-US" dirty="0" smtClean="0"/>
              <a:t>• 2009+ user as creator; mobile web increase</a:t>
            </a:r>
          </a:p>
          <a:p>
            <a:endParaRPr lang="en-US" dirty="0"/>
          </a:p>
          <a:p>
            <a:r>
              <a:rPr lang="en-US" dirty="0" smtClean="0"/>
              <a:t>• 2014+ Customization, location, big data, mobile/tablet</a:t>
            </a:r>
          </a:p>
          <a:p>
            <a:endParaRPr lang="en-US" dirty="0" smtClean="0"/>
          </a:p>
          <a:p>
            <a:endParaRPr lang="en-US" dirty="0"/>
          </a:p>
        </p:txBody>
      </p:sp>
    </p:spTree>
    <p:extLst>
      <p:ext uri="{BB962C8B-B14F-4D97-AF65-F5344CB8AC3E}">
        <p14:creationId xmlns:p14="http://schemas.microsoft.com/office/powerpoint/2010/main" val="9950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23825" y="884238"/>
            <a:ext cx="8715375" cy="579437"/>
          </a:xfrm>
        </p:spPr>
        <p:txBody>
          <a:bodyPr/>
          <a:lstStyle/>
          <a:p>
            <a:r>
              <a:rPr lang="en-US" sz="3200" dirty="0"/>
              <a:t>Forms of </a:t>
            </a:r>
            <a:r>
              <a:rPr lang="en-US" sz="3200" dirty="0" err="1" smtClean="0"/>
              <a:t>eMarketing</a:t>
            </a:r>
            <a:endParaRPr lang="en-US" sz="3200" dirty="0"/>
          </a:p>
        </p:txBody>
      </p:sp>
      <p:sp>
        <p:nvSpPr>
          <p:cNvPr id="217091" name="Rectangle 3"/>
          <p:cNvSpPr>
            <a:spLocks noGrp="1" noChangeArrowheads="1"/>
          </p:cNvSpPr>
          <p:nvPr>
            <p:ph type="body" idx="1"/>
          </p:nvPr>
        </p:nvSpPr>
        <p:spPr>
          <a:xfrm>
            <a:off x="685800" y="1752600"/>
            <a:ext cx="7772400" cy="4114800"/>
          </a:xfrm>
        </p:spPr>
        <p:txBody>
          <a:bodyPr>
            <a:normAutofit lnSpcReduction="10000"/>
          </a:bodyPr>
          <a:lstStyle/>
          <a:p>
            <a:r>
              <a:rPr lang="en-US" sz="2400" dirty="0"/>
              <a:t>Display and rich media </a:t>
            </a:r>
            <a:r>
              <a:rPr lang="en-US" sz="2400" dirty="0" smtClean="0"/>
              <a:t>ads</a:t>
            </a:r>
          </a:p>
          <a:p>
            <a:r>
              <a:rPr lang="en-US" sz="2400" dirty="0" smtClean="0"/>
              <a:t>Mobile marketing</a:t>
            </a:r>
          </a:p>
          <a:p>
            <a:r>
              <a:rPr lang="en-US" sz="2400" dirty="0" smtClean="0"/>
              <a:t>Social media (now taking off! It reaches people on mobile in real-time) </a:t>
            </a:r>
            <a:endParaRPr lang="en-US" sz="2400" dirty="0"/>
          </a:p>
          <a:p>
            <a:r>
              <a:rPr lang="en-US" sz="2400" dirty="0"/>
              <a:t>Search engine advertising: Paid search engine inclusion and placement</a:t>
            </a:r>
          </a:p>
          <a:p>
            <a:r>
              <a:rPr lang="en-US" sz="2400" dirty="0" smtClean="0"/>
              <a:t>E</a:t>
            </a:r>
            <a:r>
              <a:rPr lang="en-US" sz="2400" dirty="0"/>
              <a:t>-mail marketing</a:t>
            </a:r>
          </a:p>
          <a:p>
            <a:r>
              <a:rPr lang="en-US" sz="2400" dirty="0"/>
              <a:t>Online catalogs</a:t>
            </a:r>
          </a:p>
          <a:p>
            <a:r>
              <a:rPr lang="en-US" sz="2400" dirty="0"/>
              <a:t>Online chat</a:t>
            </a:r>
          </a:p>
          <a:p>
            <a:r>
              <a:rPr lang="en-US" sz="2400" dirty="0" smtClean="0"/>
              <a:t>Blogging and content marketing</a:t>
            </a:r>
            <a:endParaRPr lang="en-US" sz="2400" dirty="0"/>
          </a:p>
        </p:txBody>
      </p:sp>
    </p:spTree>
    <p:extLst>
      <p:ext uri="{BB962C8B-B14F-4D97-AF65-F5344CB8AC3E}">
        <p14:creationId xmlns:p14="http://schemas.microsoft.com/office/powerpoint/2010/main" val="15687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latin typeface="Calibri" charset="0"/>
              </a:rPr>
              <a:t>Trends: Mobile</a:t>
            </a:r>
            <a:endParaRPr lang="en-US" dirty="0">
              <a:latin typeface="Calibri" charset="0"/>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sz="2600" dirty="0" smtClean="0">
                <a:ea typeface="+mn-ea"/>
              </a:rPr>
              <a:t>More than 2/3 of adults and 3/4 of teens use the cloud</a:t>
            </a:r>
          </a:p>
          <a:p>
            <a:pPr fontAlgn="auto">
              <a:spcAft>
                <a:spcPts val="0"/>
              </a:spcAft>
              <a:buFont typeface="Arial" pitchFamily="34" charset="0"/>
              <a:buChar char="•"/>
              <a:defRPr/>
            </a:pPr>
            <a:r>
              <a:rPr lang="en-US" sz="2600" dirty="0" smtClean="0">
                <a:ea typeface="+mn-ea"/>
              </a:rPr>
              <a:t>Web vs. apps struggle: 35% have apps; 24% use apps</a:t>
            </a:r>
          </a:p>
          <a:p>
            <a:pPr fontAlgn="auto">
              <a:spcAft>
                <a:spcPts val="0"/>
              </a:spcAft>
              <a:buFont typeface="Arial" pitchFamily="34" charset="0"/>
              <a:buChar char="•"/>
              <a:defRPr/>
            </a:pPr>
            <a:r>
              <a:rPr lang="en-US" sz="2600" dirty="0" smtClean="0">
                <a:ea typeface="+mn-ea"/>
              </a:rPr>
              <a:t>Features used by cell owners</a:t>
            </a:r>
          </a:p>
          <a:p>
            <a:pPr lvl="1" fontAlgn="auto">
              <a:spcAft>
                <a:spcPts val="0"/>
              </a:spcAft>
              <a:buFont typeface="Arial" pitchFamily="34" charset="0"/>
              <a:buChar char="–"/>
              <a:defRPr/>
            </a:pPr>
            <a:r>
              <a:rPr lang="en-US" sz="2600" dirty="0" smtClean="0">
                <a:ea typeface="+mn-ea"/>
              </a:rPr>
              <a:t>76% take pictures</a:t>
            </a:r>
          </a:p>
          <a:p>
            <a:pPr lvl="1" fontAlgn="auto">
              <a:spcAft>
                <a:spcPts val="0"/>
              </a:spcAft>
              <a:buFont typeface="Arial" pitchFamily="34" charset="0"/>
              <a:buChar char="–"/>
              <a:defRPr/>
            </a:pPr>
            <a:r>
              <a:rPr lang="en-US" sz="2600" dirty="0" smtClean="0">
                <a:ea typeface="+mn-ea"/>
              </a:rPr>
              <a:t>74% are </a:t>
            </a:r>
            <a:r>
              <a:rPr lang="en-US" sz="2600" dirty="0" err="1" smtClean="0">
                <a:ea typeface="+mn-ea"/>
              </a:rPr>
              <a:t>texters</a:t>
            </a:r>
            <a:r>
              <a:rPr lang="en-US" sz="2600" dirty="0" smtClean="0">
                <a:ea typeface="+mn-ea"/>
              </a:rPr>
              <a:t> (text </a:t>
            </a:r>
            <a:r>
              <a:rPr lang="en-US" sz="2600" dirty="0" smtClean="0">
                <a:ea typeface="+mn-ea"/>
              </a:rPr>
              <a:t>overtook </a:t>
            </a:r>
            <a:r>
              <a:rPr lang="en-US" sz="2600" dirty="0" smtClean="0">
                <a:ea typeface="+mn-ea"/>
              </a:rPr>
              <a:t>talk in frequency in 2009)</a:t>
            </a:r>
          </a:p>
          <a:p>
            <a:pPr lvl="1" fontAlgn="auto">
              <a:spcAft>
                <a:spcPts val="0"/>
              </a:spcAft>
              <a:buFont typeface="Arial" pitchFamily="34" charset="0"/>
              <a:buChar char="–"/>
              <a:defRPr/>
            </a:pPr>
            <a:r>
              <a:rPr lang="en-US" sz="2600" dirty="0" smtClean="0">
                <a:ea typeface="+mn-ea"/>
              </a:rPr>
              <a:t>39% browse internet</a:t>
            </a:r>
          </a:p>
          <a:p>
            <a:pPr lvl="1" fontAlgn="auto">
              <a:spcAft>
                <a:spcPts val="0"/>
              </a:spcAft>
              <a:buFont typeface="Arial" pitchFamily="34" charset="0"/>
              <a:buChar char="–"/>
              <a:defRPr/>
            </a:pPr>
            <a:r>
              <a:rPr lang="en-US" sz="2600" dirty="0" smtClean="0">
                <a:ea typeface="+mn-ea"/>
              </a:rPr>
              <a:t>34% are email users</a:t>
            </a:r>
          </a:p>
          <a:p>
            <a:pPr lvl="1" fontAlgn="auto">
              <a:spcAft>
                <a:spcPts val="0"/>
              </a:spcAft>
              <a:buFont typeface="Arial" pitchFamily="34" charset="0"/>
              <a:buChar char="–"/>
              <a:defRPr/>
            </a:pPr>
            <a:r>
              <a:rPr lang="en-US" sz="2600" dirty="0" smtClean="0">
                <a:ea typeface="+mn-ea"/>
              </a:rPr>
              <a:t>34% record videos</a:t>
            </a:r>
          </a:p>
          <a:p>
            <a:pPr lvl="1" fontAlgn="auto">
              <a:spcAft>
                <a:spcPts val="0"/>
              </a:spcAft>
              <a:buFont typeface="Arial" pitchFamily="34" charset="0"/>
              <a:buChar char="–"/>
              <a:defRPr/>
            </a:pPr>
            <a:r>
              <a:rPr lang="en-US" sz="2600" dirty="0" smtClean="0">
                <a:ea typeface="+mn-ea"/>
              </a:rPr>
              <a:t>34% play games</a:t>
            </a:r>
          </a:p>
          <a:p>
            <a:pPr lvl="1" fontAlgn="auto">
              <a:spcAft>
                <a:spcPts val="0"/>
              </a:spcAft>
              <a:buFont typeface="Arial" pitchFamily="34" charset="0"/>
              <a:buChar char="–"/>
              <a:defRPr/>
            </a:pPr>
            <a:r>
              <a:rPr lang="en-US" sz="2600" dirty="0" smtClean="0">
                <a:ea typeface="+mn-ea"/>
              </a:rPr>
              <a:t>33% play music</a:t>
            </a:r>
          </a:p>
          <a:p>
            <a:pPr lvl="1" fontAlgn="auto">
              <a:spcAft>
                <a:spcPts val="0"/>
              </a:spcAft>
              <a:buFont typeface="Arial" pitchFamily="34" charset="0"/>
              <a:buChar char="–"/>
              <a:defRPr/>
            </a:pPr>
            <a:r>
              <a:rPr lang="en-US" sz="2600" dirty="0" smtClean="0">
                <a:ea typeface="+mn-ea"/>
              </a:rPr>
              <a:t>30% are IM-</a:t>
            </a:r>
            <a:r>
              <a:rPr lang="en-US" sz="2600" dirty="0" err="1" smtClean="0">
                <a:ea typeface="+mn-ea"/>
              </a:rPr>
              <a:t>ers</a:t>
            </a:r>
            <a:endParaRPr lang="en-US" sz="2600" dirty="0" smtClean="0">
              <a:ea typeface="+mn-ea"/>
            </a:endParaRPr>
          </a:p>
          <a:p>
            <a:pPr lvl="1" fontAlgn="auto">
              <a:spcAft>
                <a:spcPts val="0"/>
              </a:spcAft>
              <a:buFont typeface="Arial" pitchFamily="34" charset="0"/>
              <a:buChar char="–"/>
              <a:defRPr/>
            </a:pPr>
            <a:r>
              <a:rPr lang="en-US" sz="2600" dirty="0" smtClean="0">
                <a:ea typeface="+mn-ea"/>
              </a:rPr>
              <a:t>7% participate in video calls</a:t>
            </a:r>
          </a:p>
          <a:p>
            <a:pPr lvl="1" fontAlgn="auto">
              <a:spcAft>
                <a:spcPts val="0"/>
              </a:spcAft>
              <a:buFont typeface="Arial" pitchFamily="34" charset="0"/>
              <a:buChar char="–"/>
              <a:defRPr/>
            </a:pPr>
            <a:endParaRPr lang="en-US" sz="2000" dirty="0" smtClean="0">
              <a:ea typeface="+mn-ea"/>
            </a:endParaRPr>
          </a:p>
          <a:p>
            <a:pPr lvl="1" fontAlgn="auto">
              <a:spcAft>
                <a:spcPts val="0"/>
              </a:spcAft>
              <a:buFont typeface="Arial" pitchFamily="34" charset="0"/>
              <a:buChar char="–"/>
              <a:defRPr/>
            </a:pPr>
            <a:endParaRPr lang="en-US" sz="2000" dirty="0" smtClean="0">
              <a:ea typeface="+mn-ea"/>
            </a:endParaRPr>
          </a:p>
          <a:p>
            <a:pPr lvl="1" fontAlgn="auto">
              <a:spcAft>
                <a:spcPts val="0"/>
              </a:spcAft>
              <a:buFont typeface="Arial" pitchFamily="34" charset="0"/>
              <a:buChar char="–"/>
              <a:defRPr/>
            </a:pPr>
            <a:endParaRPr lang="en-US" sz="2000" dirty="0" smtClean="0">
              <a:ea typeface="+mn-ea"/>
            </a:endParaRPr>
          </a:p>
          <a:p>
            <a:pPr fontAlgn="auto">
              <a:spcAft>
                <a:spcPts val="0"/>
              </a:spcAft>
              <a:buFont typeface="Arial" pitchFamily="34" charset="0"/>
              <a:buChar char="•"/>
              <a:defRPr/>
            </a:pPr>
            <a:endParaRPr lang="en-US" dirty="0" smtClean="0">
              <a:ea typeface="+mn-ea"/>
            </a:endParaRPr>
          </a:p>
          <a:p>
            <a:pPr fontAlgn="auto">
              <a:spcAft>
                <a:spcPts val="0"/>
              </a:spcAft>
              <a:buFont typeface="Arial" pitchFamily="34" charset="0"/>
              <a:buNone/>
              <a:defRPr/>
            </a:pPr>
            <a:endParaRPr lang="en-US" dirty="0">
              <a:ea typeface="+mn-ea"/>
            </a:endParaRPr>
          </a:p>
        </p:txBody>
      </p:sp>
    </p:spTree>
    <p:extLst>
      <p:ext uri="{BB962C8B-B14F-4D97-AF65-F5344CB8AC3E}">
        <p14:creationId xmlns:p14="http://schemas.microsoft.com/office/powerpoint/2010/main" val="4055914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4000" dirty="0">
                <a:latin typeface="Calibri" charset="0"/>
              </a:rPr>
              <a:t/>
            </a:r>
            <a:br>
              <a:rPr lang="en-US" sz="4000" dirty="0">
                <a:latin typeface="Calibri" charset="0"/>
              </a:rPr>
            </a:br>
            <a:r>
              <a:rPr lang="en-US" sz="4000" dirty="0" smtClean="0">
                <a:latin typeface="Calibri" charset="0"/>
              </a:rPr>
              <a:t>Trends: Social Media </a:t>
            </a:r>
            <a:br>
              <a:rPr lang="en-US" sz="4000" dirty="0" smtClean="0">
                <a:latin typeface="Calibri" charset="0"/>
              </a:rPr>
            </a:br>
            <a:r>
              <a:rPr lang="en-US" sz="3100" i="1" dirty="0" smtClean="0">
                <a:latin typeface="Calibri" charset="0"/>
              </a:rPr>
              <a:t>Consequences </a:t>
            </a:r>
            <a:r>
              <a:rPr lang="en-US" sz="3100" i="1" dirty="0">
                <a:latin typeface="Calibri" charset="0"/>
              </a:rPr>
              <a:t>for info ecosystem</a:t>
            </a:r>
            <a:br>
              <a:rPr lang="en-US" sz="3100" i="1" dirty="0">
                <a:latin typeface="Calibri" charset="0"/>
              </a:rPr>
            </a:br>
            <a:r>
              <a:rPr lang="en-US" sz="3100" i="1" dirty="0">
                <a:latin typeface="Calibri" charset="0"/>
              </a:rPr>
              <a:t>Social networks as sentries (WOM)</a:t>
            </a:r>
          </a:p>
        </p:txBody>
      </p:sp>
      <p:pic>
        <p:nvPicPr>
          <p:cNvPr id="3" name="Picture 2"/>
          <p:cNvPicPr>
            <a:picLocks noChangeAspect="1"/>
          </p:cNvPicPr>
          <p:nvPr/>
        </p:nvPicPr>
        <p:blipFill>
          <a:blip r:embed="rId3"/>
          <a:stretch>
            <a:fillRect/>
          </a:stretch>
        </p:blipFill>
        <p:spPr>
          <a:xfrm>
            <a:off x="0" y="1863818"/>
            <a:ext cx="9144000" cy="4994182"/>
          </a:xfrm>
          <a:prstGeom prst="rect">
            <a:avLst/>
          </a:prstGeom>
        </p:spPr>
      </p:pic>
    </p:spTree>
    <p:extLst>
      <p:ext uri="{BB962C8B-B14F-4D97-AF65-F5344CB8AC3E}">
        <p14:creationId xmlns:p14="http://schemas.microsoft.com/office/powerpoint/2010/main" val="42913970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4000">
                <a:latin typeface="Calibri" charset="0"/>
              </a:rPr>
              <a:t/>
            </a:r>
            <a:br>
              <a:rPr lang="en-US" sz="4000">
                <a:latin typeface="Calibri" charset="0"/>
              </a:rPr>
            </a:br>
            <a:r>
              <a:rPr lang="en-US" sz="4000">
                <a:latin typeface="Calibri" charset="0"/>
              </a:rPr>
              <a:t>Consequences for info ecosystem</a:t>
            </a:r>
            <a:br>
              <a:rPr lang="en-US" sz="4000">
                <a:latin typeface="Calibri" charset="0"/>
              </a:rPr>
            </a:br>
            <a:r>
              <a:rPr lang="en-US" sz="4000">
                <a:latin typeface="Calibri" charset="0"/>
              </a:rPr>
              <a:t>Social networks as forums for action</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l="12222" t="9779" r="28889" b="26649"/>
          <a:stretch>
            <a:fillRect/>
          </a:stretch>
        </p:blipFill>
        <p:spPr bwMode="auto">
          <a:xfrm>
            <a:off x="960438" y="1333500"/>
            <a:ext cx="726916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062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Influencers</a:t>
            </a:r>
            <a:endParaRPr lang="en-US" dirty="0"/>
          </a:p>
        </p:txBody>
      </p:sp>
      <p:sp>
        <p:nvSpPr>
          <p:cNvPr id="3" name="Content Placeholder 2"/>
          <p:cNvSpPr>
            <a:spLocks noGrp="1"/>
          </p:cNvSpPr>
          <p:nvPr>
            <p:ph idx="1"/>
          </p:nvPr>
        </p:nvSpPr>
        <p:spPr/>
        <p:txBody>
          <a:bodyPr/>
          <a:lstStyle/>
          <a:p>
            <a:r>
              <a:rPr lang="en-US" dirty="0" smtClean="0"/>
              <a:t>Hub </a:t>
            </a:r>
            <a:r>
              <a:rPr lang="en-US" dirty="0" err="1" smtClean="0"/>
              <a:t>vs</a:t>
            </a:r>
            <a:r>
              <a:rPr lang="en-US" dirty="0" smtClean="0"/>
              <a:t> Bridge</a:t>
            </a:r>
          </a:p>
          <a:p>
            <a:endParaRPr lang="en-US" dirty="0"/>
          </a:p>
          <a:p>
            <a:r>
              <a:rPr lang="en-US" dirty="0" smtClean="0"/>
              <a:t>Metrics to identify influencers (</a:t>
            </a:r>
            <a:r>
              <a:rPr lang="en-US" dirty="0" err="1" smtClean="0"/>
              <a:t>Klout</a:t>
            </a:r>
            <a:r>
              <a:rPr lang="en-US" dirty="0" smtClean="0"/>
              <a:t>, </a:t>
            </a:r>
            <a:r>
              <a:rPr lang="en-US" dirty="0" err="1" smtClean="0"/>
              <a:t>Kred</a:t>
            </a:r>
            <a:r>
              <a:rPr lang="en-US" dirty="0" smtClean="0"/>
              <a:t>, </a:t>
            </a:r>
            <a:r>
              <a:rPr lang="en-US" dirty="0" err="1" smtClean="0"/>
              <a:t>BuzzSumo</a:t>
            </a:r>
            <a:r>
              <a:rPr lang="en-US" dirty="0" smtClean="0"/>
              <a:t>, Little Bird)</a:t>
            </a:r>
            <a:endParaRPr lang="en-US" dirty="0"/>
          </a:p>
        </p:txBody>
      </p:sp>
    </p:spTree>
    <p:extLst>
      <p:ext uri="{BB962C8B-B14F-4D97-AF65-F5344CB8AC3E}">
        <p14:creationId xmlns:p14="http://schemas.microsoft.com/office/powerpoint/2010/main" val="358896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 Exercise</a:t>
            </a:r>
            <a:endParaRPr lang="en-US" dirty="0"/>
          </a:p>
        </p:txBody>
      </p:sp>
      <p:sp>
        <p:nvSpPr>
          <p:cNvPr id="3" name="Content Placeholder 2"/>
          <p:cNvSpPr>
            <a:spLocks noGrp="1"/>
          </p:cNvSpPr>
          <p:nvPr>
            <p:ph idx="1"/>
          </p:nvPr>
        </p:nvSpPr>
        <p:spPr/>
        <p:txBody>
          <a:bodyPr/>
          <a:lstStyle/>
          <a:p>
            <a:r>
              <a:rPr lang="en-US" dirty="0" smtClean="0"/>
              <a:t>Take 5-7 minutes and find an influencer in either Food, Music, Marketing, or Tech.</a:t>
            </a:r>
          </a:p>
          <a:p>
            <a:r>
              <a:rPr lang="en-US" dirty="0" smtClean="0"/>
              <a:t>Why are they an influencer?</a:t>
            </a:r>
          </a:p>
          <a:p>
            <a:r>
              <a:rPr lang="en-US" dirty="0" smtClean="0"/>
              <a:t>How did you find them?</a:t>
            </a:r>
          </a:p>
          <a:p>
            <a:r>
              <a:rPr lang="en-US" dirty="0" smtClean="0"/>
              <a:t>If you were a brand in the space, how could you connect with them?</a:t>
            </a:r>
            <a:endParaRPr lang="en-US" dirty="0"/>
          </a:p>
        </p:txBody>
      </p:sp>
    </p:spTree>
    <p:extLst>
      <p:ext uri="{BB962C8B-B14F-4D97-AF65-F5344CB8AC3E}">
        <p14:creationId xmlns:p14="http://schemas.microsoft.com/office/powerpoint/2010/main" val="212170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40"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
          <p:cNvSpPr>
            <a:spLocks noChangeArrowheads="1"/>
          </p:cNvSpPr>
          <p:nvPr>
            <p:custDataLst>
              <p:tags r:id="rId2"/>
            </p:custDataLst>
          </p:nvPr>
        </p:nvSpPr>
        <p:spPr bwMode="gray">
          <a:xfrm>
            <a:off x="350838" y="228600"/>
            <a:ext cx="8793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defTabSz="912813"/>
            <a:r>
              <a:rPr lang="en-US" sz="2800" b="1">
                <a:latin typeface="Calibri" charset="0"/>
              </a:rPr>
              <a:t>Implication: A New Consumer Decision Journey to Manage</a:t>
            </a:r>
          </a:p>
        </p:txBody>
      </p:sp>
      <p:pic>
        <p:nvPicPr>
          <p:cNvPr id="1028" name="Picture 22"/>
          <p:cNvPicPr>
            <a:picLocks noChangeAspect="1" noChangeArrowheads="1"/>
          </p:cNvPicPr>
          <p:nvPr>
            <p:custDataLst>
              <p:tags r:id="rId3"/>
            </p:custDataLst>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2027238" y="1754188"/>
            <a:ext cx="5257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4"/>
          <p:cNvSpPr>
            <a:spLocks noChangeArrowheads="1"/>
          </p:cNvSpPr>
          <p:nvPr>
            <p:custDataLst>
              <p:tags r:id="rId4"/>
            </p:custDataLst>
          </p:nvPr>
        </p:nvSpPr>
        <p:spPr bwMode="gray">
          <a:xfrm>
            <a:off x="307975" y="2171700"/>
            <a:ext cx="20415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a:buClr>
                <a:schemeClr val="tx2"/>
              </a:buClr>
            </a:pPr>
            <a:r>
              <a:rPr lang="en-US" b="1">
                <a:solidFill>
                  <a:srgbClr val="003399"/>
                </a:solidFill>
                <a:latin typeface="Calibri" charset="0"/>
              </a:rPr>
              <a:t>INITIAL CONSIDERATION:</a:t>
            </a:r>
          </a:p>
        </p:txBody>
      </p:sp>
      <p:sp>
        <p:nvSpPr>
          <p:cNvPr id="1030" name="Rectangle 17"/>
          <p:cNvSpPr>
            <a:spLocks noChangeArrowheads="1"/>
          </p:cNvSpPr>
          <p:nvPr>
            <p:custDataLst>
              <p:tags r:id="rId5"/>
            </p:custDataLst>
          </p:nvPr>
        </p:nvSpPr>
        <p:spPr bwMode="gray">
          <a:xfrm>
            <a:off x="7361238" y="2446338"/>
            <a:ext cx="1511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a:buClr>
                <a:schemeClr val="tx2"/>
              </a:buClr>
            </a:pPr>
            <a:r>
              <a:rPr lang="en-US" b="1">
                <a:solidFill>
                  <a:srgbClr val="003399"/>
                </a:solidFill>
                <a:latin typeface="Calibri" charset="0"/>
              </a:rPr>
              <a:t>PURCHASE:</a:t>
            </a:r>
          </a:p>
        </p:txBody>
      </p:sp>
      <p:sp>
        <p:nvSpPr>
          <p:cNvPr id="1031" name="Rectangle 20"/>
          <p:cNvSpPr>
            <a:spLocks noChangeArrowheads="1"/>
          </p:cNvSpPr>
          <p:nvPr>
            <p:custDataLst>
              <p:tags r:id="rId6"/>
            </p:custDataLst>
          </p:nvPr>
        </p:nvSpPr>
        <p:spPr bwMode="gray">
          <a:xfrm>
            <a:off x="2530475" y="5335588"/>
            <a:ext cx="42513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a:buClr>
                <a:schemeClr val="tx2"/>
              </a:buClr>
            </a:pPr>
            <a:r>
              <a:rPr lang="en-US" b="1">
                <a:solidFill>
                  <a:srgbClr val="003399"/>
                </a:solidFill>
                <a:latin typeface="Calibri" charset="0"/>
              </a:rPr>
              <a:t>POST-PURCHASE EXPERIENCE:</a:t>
            </a:r>
          </a:p>
        </p:txBody>
      </p:sp>
      <p:sp>
        <p:nvSpPr>
          <p:cNvPr id="1032" name="Rectangle 23"/>
          <p:cNvSpPr>
            <a:spLocks noChangeArrowheads="1"/>
          </p:cNvSpPr>
          <p:nvPr>
            <p:custDataLst>
              <p:tags r:id="rId7"/>
            </p:custDataLst>
          </p:nvPr>
        </p:nvSpPr>
        <p:spPr bwMode="gray">
          <a:xfrm>
            <a:off x="2979738" y="874713"/>
            <a:ext cx="335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a:buClr>
                <a:schemeClr val="tx2"/>
              </a:buClr>
            </a:pPr>
            <a:r>
              <a:rPr lang="en-US" b="1">
                <a:solidFill>
                  <a:srgbClr val="003399"/>
                </a:solidFill>
                <a:latin typeface="Calibri" charset="0"/>
              </a:rPr>
              <a:t>ACTIVE EVALUATION:</a:t>
            </a:r>
          </a:p>
        </p:txBody>
      </p:sp>
      <p:sp>
        <p:nvSpPr>
          <p:cNvPr id="1033" name="Rectangle 13"/>
          <p:cNvSpPr>
            <a:spLocks noChangeArrowheads="1"/>
          </p:cNvSpPr>
          <p:nvPr>
            <p:custDataLst>
              <p:tags r:id="rId8"/>
            </p:custDataLst>
          </p:nvPr>
        </p:nvSpPr>
        <p:spPr bwMode="gray">
          <a:xfrm>
            <a:off x="122238" y="2719388"/>
            <a:ext cx="17478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6850" lvl="1" indent="-195263" defTabSz="912813">
              <a:buClr>
                <a:schemeClr val="tx2"/>
              </a:buClr>
              <a:buSzPct val="125000"/>
              <a:buFont typeface="Arial" charset="0"/>
              <a:buChar char="▪"/>
            </a:pPr>
            <a:r>
              <a:rPr lang="en-US" sz="1400" i="1">
                <a:latin typeface="Calibri" charset="0"/>
              </a:rPr>
              <a:t>Consumer starts with 1.5 brands in mind, influenced by previous trial and word of mouth</a:t>
            </a:r>
          </a:p>
        </p:txBody>
      </p:sp>
      <p:sp>
        <p:nvSpPr>
          <p:cNvPr id="1034" name="Rectangle 16"/>
          <p:cNvSpPr>
            <a:spLocks noChangeArrowheads="1"/>
          </p:cNvSpPr>
          <p:nvPr>
            <p:custDataLst>
              <p:tags r:id="rId9"/>
            </p:custDataLst>
          </p:nvPr>
        </p:nvSpPr>
        <p:spPr bwMode="gray">
          <a:xfrm>
            <a:off x="7361238" y="2717800"/>
            <a:ext cx="1511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buClr>
                <a:schemeClr val="tx2"/>
              </a:buClr>
            </a:pPr>
            <a:r>
              <a:rPr lang="en-US" sz="1400" i="1">
                <a:latin typeface="Calibri" charset="0"/>
              </a:rPr>
              <a:t>At the moment of purchase, the consumer has evaluated only 3.2 brands, and makes decision based largely on information learned before shopping</a:t>
            </a:r>
            <a:r>
              <a:rPr lang="en-US" sz="1300" i="1">
                <a:latin typeface="Calibri" charset="0"/>
              </a:rPr>
              <a:t> </a:t>
            </a:r>
          </a:p>
        </p:txBody>
      </p:sp>
      <p:sp>
        <p:nvSpPr>
          <p:cNvPr id="1035" name="Rectangle 19"/>
          <p:cNvSpPr>
            <a:spLocks noChangeArrowheads="1"/>
          </p:cNvSpPr>
          <p:nvPr>
            <p:custDataLst>
              <p:tags r:id="rId10"/>
            </p:custDataLst>
          </p:nvPr>
        </p:nvSpPr>
        <p:spPr bwMode="gray">
          <a:xfrm>
            <a:off x="1295400" y="5626100"/>
            <a:ext cx="6505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buClr>
                <a:schemeClr val="tx2"/>
              </a:buClr>
            </a:pPr>
            <a:r>
              <a:rPr lang="en-US" sz="1400" i="1">
                <a:latin typeface="Calibri" charset="0"/>
              </a:rPr>
              <a:t>66% of consumers engage with their brand after purchase (e.g., online research), and this engagement has a meaningful impact on the likelihood of repeat purchase</a:t>
            </a:r>
          </a:p>
        </p:txBody>
      </p:sp>
      <p:sp>
        <p:nvSpPr>
          <p:cNvPr id="1036" name="Rectangle 22"/>
          <p:cNvSpPr>
            <a:spLocks noChangeArrowheads="1"/>
          </p:cNvSpPr>
          <p:nvPr>
            <p:custDataLst>
              <p:tags r:id="rId11"/>
            </p:custDataLst>
          </p:nvPr>
        </p:nvSpPr>
        <p:spPr bwMode="gray">
          <a:xfrm>
            <a:off x="2349500" y="1325563"/>
            <a:ext cx="4359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buClr>
                <a:schemeClr val="tx2"/>
              </a:buClr>
            </a:pPr>
            <a:r>
              <a:rPr lang="en-US" sz="1400" i="1">
                <a:latin typeface="Calibri" charset="0"/>
              </a:rPr>
              <a:t>The consumer adds 1.7 more brands to consideration, based on packaging and sampling</a:t>
            </a:r>
          </a:p>
        </p:txBody>
      </p:sp>
      <p:sp>
        <p:nvSpPr>
          <p:cNvPr id="1037" name="Rectangle 24"/>
          <p:cNvSpPr>
            <a:spLocks noChangeArrowheads="1"/>
          </p:cNvSpPr>
          <p:nvPr>
            <p:custDataLst>
              <p:tags r:id="rId12"/>
            </p:custDataLst>
          </p:nvPr>
        </p:nvSpPr>
        <p:spPr bwMode="gray">
          <a:xfrm>
            <a:off x="3844925" y="3556000"/>
            <a:ext cx="2170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6850" lvl="1" indent="-195263" defTabSz="912813">
              <a:buClr>
                <a:schemeClr val="tx2"/>
              </a:buClr>
              <a:buSzPct val="125000"/>
              <a:buFont typeface="Arial" charset="0"/>
              <a:buChar char="▪"/>
            </a:pPr>
            <a:endParaRPr lang="en-US" sz="1300" i="1">
              <a:latin typeface="Calibri" charset="0"/>
            </a:endParaRPr>
          </a:p>
        </p:txBody>
      </p:sp>
      <p:sp>
        <p:nvSpPr>
          <p:cNvPr id="1038" name="TextBox 149"/>
          <p:cNvSpPr txBox="1">
            <a:spLocks noChangeArrowheads="1"/>
          </p:cNvSpPr>
          <p:nvPr>
            <p:custDataLst>
              <p:tags r:id="rId13"/>
            </p:custDataLst>
          </p:nvPr>
        </p:nvSpPr>
        <p:spPr bwMode="gray">
          <a:xfrm>
            <a:off x="8693150" y="6529388"/>
            <a:ext cx="450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19</a:t>
            </a:r>
          </a:p>
        </p:txBody>
      </p:sp>
    </p:spTree>
    <p:extLst>
      <p:ext uri="{BB962C8B-B14F-4D97-AF65-F5344CB8AC3E}">
        <p14:creationId xmlns:p14="http://schemas.microsoft.com/office/powerpoint/2010/main" val="1569737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3700" y="546100"/>
            <a:ext cx="8343900" cy="5753100"/>
          </a:xfrm>
          <a:prstGeom prst="rect">
            <a:avLst/>
          </a:prstGeom>
        </p:spPr>
      </p:pic>
    </p:spTree>
    <p:extLst>
      <p:ext uri="{BB962C8B-B14F-4D97-AF65-F5344CB8AC3E}">
        <p14:creationId xmlns:p14="http://schemas.microsoft.com/office/powerpoint/2010/main" val="379536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Room</a:t>
            </a:r>
            <a:endParaRPr lang="en-US" dirty="0"/>
          </a:p>
        </p:txBody>
      </p:sp>
      <p:pic>
        <p:nvPicPr>
          <p:cNvPr id="5" name="Picture 4"/>
          <p:cNvPicPr>
            <a:picLocks noChangeAspect="1"/>
          </p:cNvPicPr>
          <p:nvPr/>
        </p:nvPicPr>
        <p:blipFill>
          <a:blip r:embed="rId2"/>
          <a:stretch>
            <a:fillRect/>
          </a:stretch>
        </p:blipFill>
        <p:spPr>
          <a:xfrm>
            <a:off x="1835498" y="2180505"/>
            <a:ext cx="5771116" cy="3826501"/>
          </a:xfrm>
          <a:prstGeom prst="rect">
            <a:avLst/>
          </a:prstGeom>
          <a:ln>
            <a:noFill/>
          </a:ln>
          <a:effectLst>
            <a:softEdge rad="112500"/>
          </a:effectLst>
        </p:spPr>
      </p:pic>
    </p:spTree>
    <p:extLst>
      <p:ext uri="{BB962C8B-B14F-4D97-AF65-F5344CB8AC3E}">
        <p14:creationId xmlns:p14="http://schemas.microsoft.com/office/powerpoint/2010/main" val="75559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06500" y="0"/>
            <a:ext cx="6718986" cy="6858000"/>
          </a:xfrm>
          <a:prstGeom prst="rect">
            <a:avLst/>
          </a:prstGeom>
        </p:spPr>
      </p:pic>
    </p:spTree>
    <p:extLst>
      <p:ext uri="{BB962C8B-B14F-4D97-AF65-F5344CB8AC3E}">
        <p14:creationId xmlns:p14="http://schemas.microsoft.com/office/powerpoint/2010/main" val="210151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381000"/>
            <a:ext cx="8128000" cy="6096000"/>
          </a:xfrm>
          <a:prstGeom prst="rect">
            <a:avLst/>
          </a:prstGeom>
        </p:spPr>
      </p:pic>
      <p:pic>
        <p:nvPicPr>
          <p:cNvPr id="3" name="Picture 2"/>
          <p:cNvPicPr>
            <a:picLocks noChangeAspect="1"/>
          </p:cNvPicPr>
          <p:nvPr/>
        </p:nvPicPr>
        <p:blipFill>
          <a:blip r:embed="rId3"/>
          <a:stretch>
            <a:fillRect/>
          </a:stretch>
        </p:blipFill>
        <p:spPr>
          <a:xfrm>
            <a:off x="508000" y="6134100"/>
            <a:ext cx="8127999" cy="342900"/>
          </a:xfrm>
          <a:prstGeom prst="rect">
            <a:avLst/>
          </a:prstGeom>
        </p:spPr>
      </p:pic>
    </p:spTree>
    <p:extLst>
      <p:ext uri="{BB962C8B-B14F-4D97-AF65-F5344CB8AC3E}">
        <p14:creationId xmlns:p14="http://schemas.microsoft.com/office/powerpoint/2010/main" val="3069723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5769" y="1040477"/>
            <a:ext cx="5767711" cy="4325783"/>
          </a:xfrm>
          <a:prstGeom prst="rect">
            <a:avLst/>
          </a:prstGeom>
        </p:spPr>
      </p:pic>
    </p:spTree>
    <p:extLst>
      <p:ext uri="{BB962C8B-B14F-4D97-AF65-F5344CB8AC3E}">
        <p14:creationId xmlns:p14="http://schemas.microsoft.com/office/powerpoint/2010/main" val="144402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4249" y="2868532"/>
            <a:ext cx="4084190" cy="784830"/>
          </a:xfrm>
          <a:prstGeom prst="rect">
            <a:avLst/>
          </a:prstGeom>
          <a:noFill/>
        </p:spPr>
        <p:txBody>
          <a:bodyPr wrap="none" rtlCol="0">
            <a:spAutoFit/>
          </a:bodyPr>
          <a:lstStyle/>
          <a:p>
            <a:r>
              <a:rPr lang="en-US" sz="4500" dirty="0" smtClean="0"/>
              <a:t>10 Minute Break</a:t>
            </a:r>
            <a:endParaRPr lang="en-US" sz="4500" dirty="0"/>
          </a:p>
        </p:txBody>
      </p:sp>
    </p:spTree>
    <p:extLst>
      <p:ext uri="{BB962C8B-B14F-4D97-AF65-F5344CB8AC3E}">
        <p14:creationId xmlns:p14="http://schemas.microsoft.com/office/powerpoint/2010/main" val="194032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9494" y="2654525"/>
            <a:ext cx="6921640" cy="523220"/>
          </a:xfrm>
          <a:prstGeom prst="rect">
            <a:avLst/>
          </a:prstGeom>
          <a:noFill/>
        </p:spPr>
        <p:txBody>
          <a:bodyPr wrap="square" rtlCol="0">
            <a:spAutoFit/>
          </a:bodyPr>
          <a:lstStyle/>
          <a:p>
            <a:pPr algn="ctr"/>
            <a:r>
              <a:rPr lang="en-US" sz="2800" dirty="0" smtClean="0"/>
              <a:t>Early successes and failures in </a:t>
            </a:r>
            <a:r>
              <a:rPr lang="en-US" sz="2800" dirty="0" err="1" smtClean="0"/>
              <a:t>eM</a:t>
            </a:r>
            <a:endParaRPr lang="en-US" sz="2800" dirty="0"/>
          </a:p>
        </p:txBody>
      </p:sp>
    </p:spTree>
    <p:extLst>
      <p:ext uri="{BB962C8B-B14F-4D97-AF65-F5344CB8AC3E}">
        <p14:creationId xmlns:p14="http://schemas.microsoft.com/office/powerpoint/2010/main" val="402239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1600" y="0"/>
            <a:ext cx="3857625" cy="6858000"/>
          </a:xfrm>
          <a:prstGeom prst="rect">
            <a:avLst/>
          </a:prstGeom>
        </p:spPr>
      </p:pic>
    </p:spTree>
    <p:extLst>
      <p:ext uri="{BB962C8B-B14F-4D97-AF65-F5344CB8AC3E}">
        <p14:creationId xmlns:p14="http://schemas.microsoft.com/office/powerpoint/2010/main" val="376024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469900"/>
            <a:ext cx="6032500" cy="5918200"/>
          </a:xfrm>
          <a:prstGeom prst="rect">
            <a:avLst/>
          </a:prstGeom>
        </p:spPr>
      </p:pic>
    </p:spTree>
    <p:extLst>
      <p:ext uri="{BB962C8B-B14F-4D97-AF65-F5344CB8AC3E}">
        <p14:creationId xmlns:p14="http://schemas.microsoft.com/office/powerpoint/2010/main" val="62458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00" y="0"/>
            <a:ext cx="7341577" cy="6858000"/>
          </a:xfrm>
          <a:prstGeom prst="rect">
            <a:avLst/>
          </a:prstGeom>
        </p:spPr>
      </p:pic>
    </p:spTree>
    <p:extLst>
      <p:ext uri="{BB962C8B-B14F-4D97-AF65-F5344CB8AC3E}">
        <p14:creationId xmlns:p14="http://schemas.microsoft.com/office/powerpoint/2010/main" val="418515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1202" y="115176"/>
            <a:ext cx="1101383" cy="707886"/>
          </a:xfrm>
          <a:prstGeom prst="rect">
            <a:avLst/>
          </a:prstGeom>
          <a:noFill/>
        </p:spPr>
        <p:txBody>
          <a:bodyPr wrap="none" rtlCol="0">
            <a:spAutoFit/>
          </a:bodyPr>
          <a:lstStyle/>
          <a:p>
            <a:r>
              <a:rPr lang="en-US" sz="4000" dirty="0" smtClean="0"/>
              <a:t>WIN</a:t>
            </a:r>
            <a:endParaRPr lang="en-US" sz="4000" dirty="0"/>
          </a:p>
        </p:txBody>
      </p:sp>
      <p:pic>
        <p:nvPicPr>
          <p:cNvPr id="4" name="Picture 3"/>
          <p:cNvPicPr>
            <a:picLocks noChangeAspect="1"/>
          </p:cNvPicPr>
          <p:nvPr/>
        </p:nvPicPr>
        <p:blipFill>
          <a:blip r:embed="rId2"/>
          <a:stretch>
            <a:fillRect/>
          </a:stretch>
        </p:blipFill>
        <p:spPr>
          <a:xfrm>
            <a:off x="2191337" y="823062"/>
            <a:ext cx="4501778" cy="4577059"/>
          </a:xfrm>
          <a:prstGeom prst="rect">
            <a:avLst/>
          </a:prstGeom>
        </p:spPr>
      </p:pic>
      <p:sp>
        <p:nvSpPr>
          <p:cNvPr id="5" name="Rectangle 4"/>
          <p:cNvSpPr/>
          <p:nvPr/>
        </p:nvSpPr>
        <p:spPr>
          <a:xfrm>
            <a:off x="102967" y="5657671"/>
            <a:ext cx="8775036" cy="1200329"/>
          </a:xfrm>
          <a:prstGeom prst="rect">
            <a:avLst/>
          </a:prstGeom>
        </p:spPr>
        <p:txBody>
          <a:bodyPr wrap="square">
            <a:spAutoFit/>
          </a:bodyPr>
          <a:lstStyle/>
          <a:p>
            <a:r>
              <a:rPr lang="en-US" dirty="0" smtClean="0"/>
              <a:t>Kraft: When the lights went off unexpectedly at the Super Bowl for 34 minutes on Feb. 4, the folks on Oreo's social media team didn't blink. They responded almost immediately with this tweet. It was </a:t>
            </a:r>
            <a:r>
              <a:rPr lang="en-US" dirty="0" err="1" smtClean="0"/>
              <a:t>retweeted</a:t>
            </a:r>
            <a:r>
              <a:rPr lang="en-US" dirty="0" smtClean="0"/>
              <a:t> 16,000 times, easily the most memorable tweet of the evening.</a:t>
            </a:r>
          </a:p>
          <a:p>
            <a:endParaRPr lang="en-US" dirty="0" smtClean="0"/>
          </a:p>
        </p:txBody>
      </p:sp>
    </p:spTree>
    <p:extLst>
      <p:ext uri="{BB962C8B-B14F-4D97-AF65-F5344CB8AC3E}">
        <p14:creationId xmlns:p14="http://schemas.microsoft.com/office/powerpoint/2010/main" val="183327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eMarketing</a:t>
            </a:r>
            <a:r>
              <a:rPr lang="en-US" dirty="0" smtClean="0"/>
              <a:t> Ethics</a:t>
            </a:r>
            <a:endParaRPr lang="en-US" dirty="0"/>
          </a:p>
        </p:txBody>
      </p:sp>
      <p:sp>
        <p:nvSpPr>
          <p:cNvPr id="3" name="Content Placeholder 2"/>
          <p:cNvSpPr>
            <a:spLocks noGrp="1"/>
          </p:cNvSpPr>
          <p:nvPr>
            <p:ph idx="1"/>
          </p:nvPr>
        </p:nvSpPr>
        <p:spPr/>
        <p:txBody>
          <a:bodyPr/>
          <a:lstStyle/>
          <a:p>
            <a:r>
              <a:rPr lang="en-US" dirty="0" smtClean="0"/>
              <a:t>Canada spam law</a:t>
            </a:r>
          </a:p>
          <a:p>
            <a:r>
              <a:rPr lang="en-US" dirty="0" smtClean="0"/>
              <a:t>Marketing to children</a:t>
            </a:r>
          </a:p>
          <a:p>
            <a:r>
              <a:rPr lang="en-US" dirty="0" smtClean="0"/>
              <a:t>Protection of data</a:t>
            </a:r>
            <a:endParaRPr lang="en-US" dirty="0"/>
          </a:p>
        </p:txBody>
      </p:sp>
    </p:spTree>
    <p:extLst>
      <p:ext uri="{BB962C8B-B14F-4D97-AF65-F5344CB8AC3E}">
        <p14:creationId xmlns:p14="http://schemas.microsoft.com/office/powerpoint/2010/main" val="16091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pic>
        <p:nvPicPr>
          <p:cNvPr id="5" name="Picture 4"/>
          <p:cNvPicPr>
            <a:picLocks noChangeAspect="1"/>
          </p:cNvPicPr>
          <p:nvPr/>
        </p:nvPicPr>
        <p:blipFill>
          <a:blip r:embed="rId2"/>
          <a:stretch>
            <a:fillRect/>
          </a:stretch>
        </p:blipFill>
        <p:spPr>
          <a:xfrm>
            <a:off x="805281" y="1999051"/>
            <a:ext cx="7562251" cy="3813443"/>
          </a:xfrm>
          <a:prstGeom prst="rect">
            <a:avLst/>
          </a:prstGeom>
        </p:spPr>
      </p:pic>
    </p:spTree>
    <p:extLst>
      <p:ext uri="{BB962C8B-B14F-4D97-AF65-F5344CB8AC3E}">
        <p14:creationId xmlns:p14="http://schemas.microsoft.com/office/powerpoint/2010/main" val="45116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026"/>
          <p:cNvSpPr>
            <a:spLocks noGrp="1" noChangeArrowheads="1"/>
          </p:cNvSpPr>
          <p:nvPr>
            <p:ph type="title"/>
          </p:nvPr>
        </p:nvSpPr>
        <p:spPr>
          <a:xfrm>
            <a:off x="123825" y="790575"/>
            <a:ext cx="8029575" cy="1800225"/>
          </a:xfrm>
        </p:spPr>
        <p:txBody>
          <a:bodyPr/>
          <a:lstStyle/>
          <a:p>
            <a:pPr algn="ctr"/>
            <a:r>
              <a:rPr lang="en-US" sz="2800" dirty="0"/>
              <a:t>Insight on </a:t>
            </a:r>
            <a:r>
              <a:rPr lang="en-US" sz="2800" dirty="0" err="1" smtClean="0"/>
              <a:t>eCommerce</a:t>
            </a:r>
            <a:r>
              <a:rPr lang="en-US" sz="2800" dirty="0" smtClean="0"/>
              <a:t>: Class </a:t>
            </a:r>
            <a:r>
              <a:rPr lang="en-US" sz="2800" dirty="0"/>
              <a:t>Discussion</a:t>
            </a:r>
          </a:p>
        </p:txBody>
      </p:sp>
      <p:sp>
        <p:nvSpPr>
          <p:cNvPr id="226307" name="Rectangle 1027"/>
          <p:cNvSpPr>
            <a:spLocks noGrp="1" noChangeArrowheads="1"/>
          </p:cNvSpPr>
          <p:nvPr>
            <p:ph type="body" idx="1"/>
          </p:nvPr>
        </p:nvSpPr>
        <p:spPr>
          <a:xfrm>
            <a:off x="685800" y="2743200"/>
            <a:ext cx="7772400" cy="4114800"/>
          </a:xfrm>
        </p:spPr>
        <p:txBody>
          <a:bodyPr/>
          <a:lstStyle/>
          <a:p>
            <a:r>
              <a:rPr lang="en-US" sz="2400" dirty="0"/>
              <a:t>Why have online luxury retailers have had a difficult time translating their brands and look and feel of luxury shops into Web sites</a:t>
            </a:r>
            <a:r>
              <a:rPr lang="en-US" sz="2400" dirty="0" smtClean="0"/>
              <a:t>?</a:t>
            </a:r>
            <a:endParaRPr lang="en-US" sz="2400" dirty="0"/>
          </a:p>
        </p:txBody>
      </p:sp>
    </p:spTree>
    <p:extLst>
      <p:ext uri="{BB962C8B-B14F-4D97-AF65-F5344CB8AC3E}">
        <p14:creationId xmlns:p14="http://schemas.microsoft.com/office/powerpoint/2010/main" val="4179999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a:t>
            </a:r>
            <a:endParaRPr lang="en-US" dirty="0"/>
          </a:p>
        </p:txBody>
      </p:sp>
      <p:sp>
        <p:nvSpPr>
          <p:cNvPr id="4" name="Rectangle 3"/>
          <p:cNvSpPr/>
          <p:nvPr/>
        </p:nvSpPr>
        <p:spPr>
          <a:xfrm>
            <a:off x="457201" y="1997839"/>
            <a:ext cx="7871648" cy="2092881"/>
          </a:xfrm>
          <a:prstGeom prst="rect">
            <a:avLst/>
          </a:prstGeom>
        </p:spPr>
        <p:txBody>
          <a:bodyPr wrap="square">
            <a:spAutoFit/>
          </a:bodyPr>
          <a:lstStyle/>
          <a:p>
            <a:pPr marL="457200" indent="-457200">
              <a:buFont typeface="Arial"/>
              <a:buChar char="•"/>
            </a:pPr>
            <a:r>
              <a:rPr lang="en-US" sz="2600" dirty="0" smtClean="0"/>
              <a:t>Why is online marketing to children a controversial practice?</a:t>
            </a:r>
          </a:p>
          <a:p>
            <a:pPr marL="457200" indent="-457200">
              <a:buFont typeface="Arial"/>
              <a:buChar char="•"/>
            </a:pPr>
            <a:r>
              <a:rPr lang="en-US" sz="2600" dirty="0" smtClean="0"/>
              <a:t>How do companies verify the age of online users?</a:t>
            </a:r>
          </a:p>
          <a:p>
            <a:pPr marL="457200" indent="-457200">
              <a:buFont typeface="Arial"/>
              <a:buChar char="•"/>
            </a:pPr>
            <a:r>
              <a:rPr lang="en-US" sz="2600" dirty="0" smtClean="0"/>
              <a:t>Should companies be allowed to target marketing efforts to children under the age of 13?  </a:t>
            </a:r>
            <a:endParaRPr lang="en-US" sz="2600" dirty="0"/>
          </a:p>
        </p:txBody>
      </p:sp>
    </p:spTree>
    <p:extLst>
      <p:ext uri="{BB962C8B-B14F-4D97-AF65-F5344CB8AC3E}">
        <p14:creationId xmlns:p14="http://schemas.microsoft.com/office/powerpoint/2010/main" val="234478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Forming</a:t>
            </a:r>
            <a:endParaRPr lang="en-US" dirty="0"/>
          </a:p>
        </p:txBody>
      </p:sp>
      <p:sp>
        <p:nvSpPr>
          <p:cNvPr id="3" name="Content Placeholder 2"/>
          <p:cNvSpPr>
            <a:spLocks noGrp="1"/>
          </p:cNvSpPr>
          <p:nvPr>
            <p:ph idx="1"/>
          </p:nvPr>
        </p:nvSpPr>
        <p:spPr>
          <a:xfrm>
            <a:off x="457200" y="1600201"/>
            <a:ext cx="8229600" cy="4383922"/>
          </a:xfrm>
        </p:spPr>
        <p:txBody>
          <a:bodyPr>
            <a:normAutofit fontScale="70000" lnSpcReduction="20000"/>
          </a:bodyPr>
          <a:lstStyle/>
          <a:p>
            <a:r>
              <a:rPr lang="en-US" sz="4000" dirty="0" smtClean="0"/>
              <a:t>Choose a client to work on. Have 1 main and 2 other options.</a:t>
            </a:r>
          </a:p>
          <a:p>
            <a:r>
              <a:rPr lang="en-US" sz="4000" dirty="0" smtClean="0"/>
              <a:t>Decide who will work on what</a:t>
            </a:r>
          </a:p>
          <a:p>
            <a:r>
              <a:rPr lang="en-US" sz="4000" dirty="0" smtClean="0"/>
              <a:t>The report is handed in as a team but everyone </a:t>
            </a:r>
            <a:r>
              <a:rPr lang="en-US" sz="4000" dirty="0"/>
              <a:t>i</a:t>
            </a:r>
            <a:r>
              <a:rPr lang="en-US" sz="4000" dirty="0" smtClean="0"/>
              <a:t>s responsible for one part.</a:t>
            </a:r>
          </a:p>
          <a:p>
            <a:r>
              <a:rPr lang="en-US" sz="4000" dirty="0" smtClean="0"/>
              <a:t>Choose 5 of the 6 options to work on:</a:t>
            </a:r>
          </a:p>
          <a:p>
            <a:r>
              <a:rPr lang="en-US" sz="4000" dirty="0" smtClean="0"/>
              <a:t>Google </a:t>
            </a:r>
            <a:r>
              <a:rPr lang="en-US" sz="4000" dirty="0" err="1" smtClean="0"/>
              <a:t>AdWords</a:t>
            </a:r>
            <a:endParaRPr lang="en-US" sz="4000" dirty="0" smtClean="0"/>
          </a:p>
          <a:p>
            <a:pPr lvl="1"/>
            <a:r>
              <a:rPr lang="en-US" dirty="0" smtClean="0"/>
              <a:t>Content Calendar</a:t>
            </a:r>
          </a:p>
          <a:p>
            <a:pPr lvl="1"/>
            <a:r>
              <a:rPr lang="en-US" dirty="0" smtClean="0"/>
              <a:t>Social media scheduling and optimization</a:t>
            </a:r>
          </a:p>
          <a:p>
            <a:pPr lvl="1"/>
            <a:r>
              <a:rPr lang="en-US" dirty="0" smtClean="0"/>
              <a:t>Google analytics</a:t>
            </a:r>
          </a:p>
          <a:p>
            <a:pPr lvl="1"/>
            <a:r>
              <a:rPr lang="en-US" dirty="0" smtClean="0"/>
              <a:t>Social media analytics</a:t>
            </a:r>
          </a:p>
          <a:p>
            <a:pPr lvl="1"/>
            <a:r>
              <a:rPr lang="en-US" dirty="0" smtClean="0"/>
              <a:t>Email marketing</a:t>
            </a:r>
            <a:endParaRPr lang="en-US" dirty="0"/>
          </a:p>
        </p:txBody>
      </p:sp>
    </p:spTree>
    <p:extLst>
      <p:ext uri="{BB962C8B-B14F-4D97-AF65-F5344CB8AC3E}">
        <p14:creationId xmlns:p14="http://schemas.microsoft.com/office/powerpoint/2010/main" val="85382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latin typeface="Calibri"/>
                <a:ea typeface="ヒラギノ角ゴ Pro W3" charset="0"/>
                <a:cs typeface="Calibri"/>
              </a:rPr>
              <a:t>Clients</a:t>
            </a:r>
          </a:p>
        </p:txBody>
      </p:sp>
      <p:sp>
        <p:nvSpPr>
          <p:cNvPr id="28674" name="Content Placeholder 2"/>
          <p:cNvSpPr>
            <a:spLocks noGrp="1"/>
          </p:cNvSpPr>
          <p:nvPr>
            <p:ph idx="1"/>
          </p:nvPr>
        </p:nvSpPr>
        <p:spPr>
          <a:xfrm>
            <a:off x="976685" y="1909837"/>
            <a:ext cx="7274346" cy="4376663"/>
          </a:xfrm>
        </p:spPr>
        <p:txBody>
          <a:bodyPr>
            <a:normAutofit fontScale="92500"/>
          </a:bodyPr>
          <a:lstStyle/>
          <a:p>
            <a:r>
              <a:rPr lang="en-US" dirty="0">
                <a:latin typeface="Palatino" charset="0"/>
                <a:ea typeface="ヒラギノ角ゴ Pro W3" charset="0"/>
                <a:cs typeface="ヒラギノ角ゴ Pro W3" charset="0"/>
              </a:rPr>
              <a:t>Selection criteria</a:t>
            </a:r>
          </a:p>
          <a:p>
            <a:pPr lvl="1"/>
            <a:r>
              <a:rPr lang="en-US" dirty="0">
                <a:latin typeface="Palatino" charset="0"/>
                <a:ea typeface="ヒラギノ角ゴ Pro W3" charset="0"/>
                <a:cs typeface="ヒラギノ角ゴ Pro W3" charset="0"/>
              </a:rPr>
              <a:t>Fit for online marketing plan assignment</a:t>
            </a:r>
          </a:p>
          <a:p>
            <a:r>
              <a:rPr lang="en-US" dirty="0">
                <a:latin typeface="Palatino" charset="0"/>
                <a:ea typeface="ヒラギノ角ゴ Pro W3" charset="0"/>
                <a:cs typeface="ヒラギノ角ゴ Pro W3" charset="0"/>
              </a:rPr>
              <a:t>Getting approval from </a:t>
            </a:r>
            <a:r>
              <a:rPr lang="en-US" dirty="0" smtClean="0">
                <a:latin typeface="Palatino" charset="0"/>
                <a:ea typeface="ヒラギノ角ゴ Pro W3" charset="0"/>
                <a:cs typeface="ヒラギノ角ゴ Pro W3" charset="0"/>
              </a:rPr>
              <a:t>Julio</a:t>
            </a:r>
            <a:endParaRPr lang="en-US" dirty="0">
              <a:latin typeface="Palatino" charset="0"/>
              <a:ea typeface="ヒラギノ角ゴ Pro W3" charset="0"/>
              <a:cs typeface="ヒラギノ角ゴ Pro W3" charset="0"/>
            </a:endParaRPr>
          </a:p>
          <a:p>
            <a:r>
              <a:rPr lang="en-US" dirty="0">
                <a:latin typeface="Palatino" charset="0"/>
                <a:ea typeface="ヒラギノ角ゴ Pro W3" charset="0"/>
                <a:cs typeface="ヒラギノ角ゴ Pro W3" charset="0"/>
              </a:rPr>
              <a:t>Contact</a:t>
            </a:r>
          </a:p>
          <a:p>
            <a:r>
              <a:rPr lang="en-US" dirty="0">
                <a:latin typeface="Palatino" charset="0"/>
                <a:ea typeface="ヒラギノ角ゴ Pro W3" charset="0"/>
                <a:cs typeface="ヒラギノ角ゴ Pro W3" charset="0"/>
              </a:rPr>
              <a:t>Setting expectations</a:t>
            </a:r>
          </a:p>
          <a:p>
            <a:r>
              <a:rPr lang="en-US" dirty="0">
                <a:latin typeface="Palatino" charset="0"/>
                <a:ea typeface="ヒラギノ角ゴ Pro W3" charset="0"/>
                <a:cs typeface="ヒラギノ角ゴ Pro W3" charset="0"/>
              </a:rPr>
              <a:t>Roles of team members</a:t>
            </a:r>
          </a:p>
          <a:p>
            <a:r>
              <a:rPr lang="en-US" dirty="0">
                <a:latin typeface="Palatino" charset="0"/>
                <a:ea typeface="ヒラギノ角ゴ Pro W3" charset="0"/>
                <a:cs typeface="ヒラギノ角ゴ Pro W3" charset="0"/>
              </a:rPr>
              <a:t>Website admin access for analytics, HS and Tw, FB, </a:t>
            </a:r>
            <a:r>
              <a:rPr lang="en-US" dirty="0" err="1">
                <a:latin typeface="Palatino" charset="0"/>
                <a:ea typeface="ヒラギノ角ゴ Pro W3" charset="0"/>
                <a:cs typeface="ヒラギノ角ゴ Pro W3" charset="0"/>
              </a:rPr>
              <a:t>etc</a:t>
            </a:r>
            <a:endParaRPr lang="en-US" dirty="0">
              <a:latin typeface="Palatino" charset="0"/>
              <a:ea typeface="ヒラギノ角ゴ Pro W3" charset="0"/>
              <a:cs typeface="ヒラギノ角ゴ Pro W3" charset="0"/>
            </a:endParaRPr>
          </a:p>
        </p:txBody>
      </p:sp>
    </p:spTree>
    <p:extLst>
      <p:ext uri="{BB962C8B-B14F-4D97-AF65-F5344CB8AC3E}">
        <p14:creationId xmlns:p14="http://schemas.microsoft.com/office/powerpoint/2010/main" val="3128149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58"/>
            <a:ext cx="8229600" cy="1143000"/>
          </a:xfrm>
        </p:spPr>
        <p:txBody>
          <a:bodyPr/>
          <a:lstStyle/>
          <a:p>
            <a:r>
              <a:rPr lang="en-US" dirty="0" smtClean="0"/>
              <a:t>A Special Surprise…</a:t>
            </a:r>
            <a:endParaRPr lang="en-US" dirty="0"/>
          </a:p>
        </p:txBody>
      </p:sp>
      <p:sp>
        <p:nvSpPr>
          <p:cNvPr id="3" name="Content Placeholder 2"/>
          <p:cNvSpPr>
            <a:spLocks noGrp="1"/>
          </p:cNvSpPr>
          <p:nvPr>
            <p:ph idx="1"/>
          </p:nvPr>
        </p:nvSpPr>
        <p:spPr>
          <a:xfrm>
            <a:off x="457200" y="1175689"/>
            <a:ext cx="8229600" cy="4525963"/>
          </a:xfrm>
        </p:spPr>
        <p:txBody>
          <a:bodyPr/>
          <a:lstStyle/>
          <a:p>
            <a:r>
              <a:rPr lang="en-US" dirty="0" smtClean="0"/>
              <a:t>The first class room in North America that I know that will have their own custom social network to collaborate on your client project.</a:t>
            </a:r>
          </a:p>
          <a:p>
            <a:pPr marL="0" indent="0">
              <a:buNone/>
            </a:pPr>
            <a:endParaRPr lang="en-US" b="1" dirty="0"/>
          </a:p>
        </p:txBody>
      </p:sp>
      <p:sp>
        <p:nvSpPr>
          <p:cNvPr id="4" name="Rectangle 3"/>
          <p:cNvSpPr/>
          <p:nvPr/>
        </p:nvSpPr>
        <p:spPr>
          <a:xfrm>
            <a:off x="3152042" y="6428378"/>
            <a:ext cx="2839915" cy="369332"/>
          </a:xfrm>
          <a:prstGeom prst="rect">
            <a:avLst/>
          </a:prstGeom>
        </p:spPr>
        <p:txBody>
          <a:bodyPr wrap="none">
            <a:spAutoFit/>
          </a:bodyPr>
          <a:lstStyle/>
          <a:p>
            <a:r>
              <a:rPr lang="en-US" dirty="0" smtClean="0"/>
              <a:t>http://bama513.hubifi.com/</a:t>
            </a:r>
            <a:endParaRPr lang="en-US" dirty="0"/>
          </a:p>
        </p:txBody>
      </p:sp>
      <p:pic>
        <p:nvPicPr>
          <p:cNvPr id="5" name="Picture 4"/>
          <p:cNvPicPr>
            <a:picLocks noChangeAspect="1"/>
          </p:cNvPicPr>
          <p:nvPr/>
        </p:nvPicPr>
        <p:blipFill>
          <a:blip r:embed="rId2"/>
          <a:stretch>
            <a:fillRect/>
          </a:stretch>
        </p:blipFill>
        <p:spPr>
          <a:xfrm>
            <a:off x="1098309" y="2887567"/>
            <a:ext cx="6546955" cy="3540811"/>
          </a:xfrm>
          <a:prstGeom prst="rect">
            <a:avLst/>
          </a:prstGeom>
        </p:spPr>
      </p:pic>
    </p:spTree>
    <p:extLst>
      <p:ext uri="{BB962C8B-B14F-4D97-AF65-F5344CB8AC3E}">
        <p14:creationId xmlns:p14="http://schemas.microsoft.com/office/powerpoint/2010/main" val="388394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some thinking going…</a:t>
            </a:r>
            <a:endParaRPr lang="en-US" dirty="0"/>
          </a:p>
        </p:txBody>
      </p:sp>
      <p:pic>
        <p:nvPicPr>
          <p:cNvPr id="4" name="Picture 3"/>
          <p:cNvPicPr>
            <a:picLocks noChangeAspect="1"/>
          </p:cNvPicPr>
          <p:nvPr/>
        </p:nvPicPr>
        <p:blipFill>
          <a:blip r:embed="rId2"/>
          <a:stretch>
            <a:fillRect/>
          </a:stretch>
        </p:blipFill>
        <p:spPr>
          <a:xfrm>
            <a:off x="584200" y="1417638"/>
            <a:ext cx="8102600" cy="4622800"/>
          </a:xfrm>
          <a:prstGeom prst="rect">
            <a:avLst/>
          </a:prstGeom>
        </p:spPr>
      </p:pic>
    </p:spTree>
    <p:extLst>
      <p:ext uri="{BB962C8B-B14F-4D97-AF65-F5344CB8AC3E}">
        <p14:creationId xmlns:p14="http://schemas.microsoft.com/office/powerpoint/2010/main" val="264812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ahead…</a:t>
            </a:r>
            <a:endParaRPr lang="en-US" dirty="0"/>
          </a:p>
        </p:txBody>
      </p:sp>
      <p:sp>
        <p:nvSpPr>
          <p:cNvPr id="4" name="Rectangle 3"/>
          <p:cNvSpPr/>
          <p:nvPr/>
        </p:nvSpPr>
        <p:spPr>
          <a:xfrm>
            <a:off x="171612" y="1779686"/>
            <a:ext cx="8752154" cy="5647700"/>
          </a:xfrm>
          <a:prstGeom prst="rect">
            <a:avLst/>
          </a:prstGeom>
        </p:spPr>
        <p:txBody>
          <a:bodyPr wrap="square">
            <a:spAutoFit/>
          </a:bodyPr>
          <a:lstStyle/>
          <a:p>
            <a:r>
              <a:rPr lang="en-US" sz="2500" dirty="0" smtClean="0"/>
              <a:t>• Flexibility to customize your learning: no book</a:t>
            </a:r>
          </a:p>
          <a:p>
            <a:endParaRPr lang="en-US" sz="2500" dirty="0" smtClean="0"/>
          </a:p>
          <a:p>
            <a:r>
              <a:rPr lang="en-US" sz="2500" dirty="0" smtClean="0"/>
              <a:t>• </a:t>
            </a:r>
            <a:r>
              <a:rPr lang="en-US" sz="2500" dirty="0" err="1" smtClean="0"/>
              <a:t>Hootsuite</a:t>
            </a:r>
            <a:r>
              <a:rPr lang="en-US" sz="2500" dirty="0" smtClean="0"/>
              <a:t> Pro</a:t>
            </a:r>
          </a:p>
          <a:p>
            <a:endParaRPr lang="en-US" sz="2500" dirty="0" smtClean="0"/>
          </a:p>
          <a:p>
            <a:r>
              <a:rPr lang="en-US" sz="2500" dirty="0" smtClean="0"/>
              <a:t>• Online Marketing Plan for live client (incl. options of </a:t>
            </a:r>
            <a:r>
              <a:rPr lang="en-US" sz="2500" dirty="0" err="1" smtClean="0"/>
              <a:t>adwords</a:t>
            </a:r>
            <a:r>
              <a:rPr lang="en-US" sz="2500" dirty="0" smtClean="0"/>
              <a:t>, e-mail, content and HS campaigns &amp; Analytics reporting)</a:t>
            </a:r>
          </a:p>
          <a:p>
            <a:endParaRPr lang="en-US" sz="2500" dirty="0" smtClean="0"/>
          </a:p>
          <a:p>
            <a:r>
              <a:rPr lang="en-US" sz="2500" dirty="0" smtClean="0"/>
              <a:t>• Prepare, Participate &amp; Be Present (10% of your grade)</a:t>
            </a:r>
          </a:p>
          <a:p>
            <a:endParaRPr lang="en-US" sz="2500" dirty="0"/>
          </a:p>
          <a:p>
            <a:r>
              <a:rPr lang="en-US" sz="2500" u="sng" dirty="0" smtClean="0"/>
              <a:t>Entire outline of assignment and grading breakdown will be up this week.</a:t>
            </a:r>
          </a:p>
          <a:p>
            <a:endParaRPr lang="en-US" sz="2500" dirty="0"/>
          </a:p>
          <a:p>
            <a:endParaRPr lang="en-US" sz="2500" dirty="0" smtClean="0"/>
          </a:p>
          <a:p>
            <a:endParaRPr lang="en-US" dirty="0" smtClean="0"/>
          </a:p>
          <a:p>
            <a:endParaRPr lang="en-US" dirty="0" smtClean="0"/>
          </a:p>
        </p:txBody>
      </p:sp>
    </p:spTree>
    <p:extLst>
      <p:ext uri="{BB962C8B-B14F-4D97-AF65-F5344CB8AC3E}">
        <p14:creationId xmlns:p14="http://schemas.microsoft.com/office/powerpoint/2010/main" val="28751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617799" y="2274838"/>
            <a:ext cx="8069001" cy="2785378"/>
          </a:xfrm>
          <a:prstGeom prst="rect">
            <a:avLst/>
          </a:prstGeom>
        </p:spPr>
        <p:txBody>
          <a:bodyPr wrap="square">
            <a:spAutoFit/>
          </a:bodyPr>
          <a:lstStyle/>
          <a:p>
            <a:pPr marL="285750" lvl="0" indent="-285750">
              <a:buFont typeface="Arial"/>
              <a:buChar char="•"/>
            </a:pPr>
            <a:r>
              <a:rPr lang="en-US" sz="2500" dirty="0"/>
              <a:t>20% article/book report or interview (individual</a:t>
            </a:r>
            <a:r>
              <a:rPr lang="en-US" sz="2500" dirty="0" smtClean="0"/>
              <a:t>)</a:t>
            </a:r>
            <a:endParaRPr lang="en-US" sz="2500" dirty="0"/>
          </a:p>
          <a:p>
            <a:pPr marL="285750" lvl="0" indent="-285750">
              <a:buFont typeface="Arial"/>
              <a:buChar char="•"/>
            </a:pPr>
            <a:r>
              <a:rPr lang="en-US" sz="2500" dirty="0"/>
              <a:t>10% in class </a:t>
            </a:r>
            <a:r>
              <a:rPr lang="en-US" sz="2500" dirty="0" smtClean="0"/>
              <a:t>participation</a:t>
            </a:r>
            <a:endParaRPr lang="en-US" sz="2500" dirty="0"/>
          </a:p>
          <a:p>
            <a:pPr marL="285750" lvl="0" indent="-285750">
              <a:buFont typeface="Arial"/>
              <a:buChar char="•"/>
            </a:pPr>
            <a:r>
              <a:rPr lang="en-US" sz="2500" dirty="0"/>
              <a:t>30% project (team) content</a:t>
            </a:r>
          </a:p>
          <a:p>
            <a:pPr marL="285750" lvl="0" indent="-285750">
              <a:buFont typeface="Arial"/>
              <a:buChar char="•"/>
            </a:pPr>
            <a:r>
              <a:rPr lang="en-US" sz="2500" dirty="0"/>
              <a:t>20% reflective learning paper (individual) following client presentation</a:t>
            </a:r>
          </a:p>
          <a:p>
            <a:pPr marL="285750" lvl="0" indent="-285750">
              <a:buFont typeface="Arial"/>
              <a:buChar char="•"/>
            </a:pPr>
            <a:r>
              <a:rPr lang="en-US" sz="2500" dirty="0"/>
              <a:t>20% blog, (individual)</a:t>
            </a:r>
          </a:p>
          <a:p>
            <a:pPr marL="285750" lvl="0" indent="-285750">
              <a:buFont typeface="Arial"/>
              <a:buChar char="•"/>
            </a:pPr>
            <a:r>
              <a:rPr lang="en-US" sz="2500" dirty="0"/>
              <a:t>NO EXAM</a:t>
            </a:r>
          </a:p>
        </p:txBody>
      </p:sp>
    </p:spTree>
    <p:extLst>
      <p:ext uri="{BB962C8B-B14F-4D97-AF65-F5344CB8AC3E}">
        <p14:creationId xmlns:p14="http://schemas.microsoft.com/office/powerpoint/2010/main" val="399852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Project</a:t>
            </a:r>
            <a:endParaRPr lang="en-US" dirty="0"/>
          </a:p>
        </p:txBody>
      </p:sp>
      <p:sp>
        <p:nvSpPr>
          <p:cNvPr id="3" name="Content Placeholder 2"/>
          <p:cNvSpPr>
            <a:spLocks noGrp="1"/>
          </p:cNvSpPr>
          <p:nvPr>
            <p:ph idx="1"/>
          </p:nvPr>
        </p:nvSpPr>
        <p:spPr/>
        <p:txBody>
          <a:bodyPr/>
          <a:lstStyle/>
          <a:p>
            <a:pPr marL="0" indent="0">
              <a:buNone/>
            </a:pPr>
            <a:r>
              <a:rPr lang="en-US" dirty="0" smtClean="0"/>
              <a:t>Phase 1 (30%)</a:t>
            </a:r>
          </a:p>
          <a:p>
            <a:r>
              <a:rPr lang="en-US" dirty="0" smtClean="0"/>
              <a:t>Comprehensive marketing plan proposal </a:t>
            </a:r>
          </a:p>
          <a:p>
            <a:r>
              <a:rPr lang="en-US" dirty="0" smtClean="0"/>
              <a:t>Execution of activities</a:t>
            </a:r>
          </a:p>
          <a:p>
            <a:endParaRPr lang="en-US" dirty="0" smtClean="0"/>
          </a:p>
          <a:p>
            <a:pPr marL="0" indent="0">
              <a:buNone/>
            </a:pPr>
            <a:r>
              <a:rPr lang="en-US" dirty="0" smtClean="0"/>
              <a:t>Phase 2 (20%)</a:t>
            </a:r>
            <a:endParaRPr lang="en-US" dirty="0"/>
          </a:p>
          <a:p>
            <a:r>
              <a:rPr lang="en-US" dirty="0" smtClean="0"/>
              <a:t>Individual report and reflective paper after client presentation</a:t>
            </a:r>
            <a:endParaRPr lang="en-US" dirty="0"/>
          </a:p>
        </p:txBody>
      </p:sp>
    </p:spTree>
    <p:extLst>
      <p:ext uri="{BB962C8B-B14F-4D97-AF65-F5344CB8AC3E}">
        <p14:creationId xmlns:p14="http://schemas.microsoft.com/office/powerpoint/2010/main" val="280998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HootSuite</a:t>
            </a:r>
            <a:r>
              <a:rPr lang="en-US" dirty="0" smtClean="0"/>
              <a:t> Setup</a:t>
            </a:r>
            <a:endParaRPr lang="en-US" dirty="0"/>
          </a:p>
        </p:txBody>
      </p:sp>
      <p:sp>
        <p:nvSpPr>
          <p:cNvPr id="3" name="Content Placeholder 2"/>
          <p:cNvSpPr>
            <a:spLocks noGrp="1"/>
          </p:cNvSpPr>
          <p:nvPr>
            <p:ph idx="1"/>
          </p:nvPr>
        </p:nvSpPr>
        <p:spPr/>
        <p:txBody>
          <a:bodyPr/>
          <a:lstStyle/>
          <a:p>
            <a:r>
              <a:rPr lang="en-US" dirty="0" smtClean="0"/>
              <a:t>Get </a:t>
            </a:r>
            <a:r>
              <a:rPr lang="en-US" dirty="0" err="1" smtClean="0"/>
              <a:t>HootSuite</a:t>
            </a:r>
            <a:r>
              <a:rPr lang="en-US" dirty="0" smtClean="0"/>
              <a:t> if you don</a:t>
            </a:r>
            <a:r>
              <a:rPr lang="fr-FR" dirty="0" smtClean="0"/>
              <a:t>’</a:t>
            </a:r>
            <a:r>
              <a:rPr lang="en-US" dirty="0" smtClean="0"/>
              <a:t>t have it.</a:t>
            </a:r>
          </a:p>
          <a:p>
            <a:r>
              <a:rPr lang="en-US" dirty="0" err="1" smtClean="0"/>
              <a:t>www.hootsuite.com</a:t>
            </a:r>
            <a:endParaRPr lang="en-US" dirty="0" smtClean="0"/>
          </a:p>
          <a:p>
            <a:r>
              <a:rPr lang="en-US" dirty="0" smtClean="0"/>
              <a:t>Fill out the form on the blog with your registered email address.</a:t>
            </a:r>
            <a:endParaRPr lang="en-US" dirty="0"/>
          </a:p>
        </p:txBody>
      </p:sp>
    </p:spTree>
    <p:extLst>
      <p:ext uri="{BB962C8B-B14F-4D97-AF65-F5344CB8AC3E}">
        <p14:creationId xmlns:p14="http://schemas.microsoft.com/office/powerpoint/2010/main" val="56508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476"/>
            <a:ext cx="8229600" cy="1143000"/>
          </a:xfrm>
        </p:spPr>
        <p:txBody>
          <a:bodyPr>
            <a:normAutofit fontScale="90000"/>
          </a:bodyPr>
          <a:lstStyle/>
          <a:p>
            <a:r>
              <a:rPr lang="en-US" dirty="0" smtClean="0"/>
              <a:t>Client Project Announcement</a:t>
            </a:r>
            <a:br>
              <a:rPr lang="en-US" dirty="0" smtClean="0"/>
            </a:br>
            <a:r>
              <a:rPr lang="en-US" sz="3600" dirty="0" smtClean="0"/>
              <a:t>50% of your grade….</a:t>
            </a:r>
            <a:endParaRPr lang="en-US" sz="3600" dirty="0"/>
          </a:p>
        </p:txBody>
      </p:sp>
      <p:sp>
        <p:nvSpPr>
          <p:cNvPr id="5" name="Rectangle 4"/>
          <p:cNvSpPr/>
          <p:nvPr/>
        </p:nvSpPr>
        <p:spPr>
          <a:xfrm>
            <a:off x="800851" y="2136339"/>
            <a:ext cx="7367827" cy="3554819"/>
          </a:xfrm>
          <a:prstGeom prst="rect">
            <a:avLst/>
          </a:prstGeom>
        </p:spPr>
        <p:txBody>
          <a:bodyPr wrap="square">
            <a:spAutoFit/>
          </a:bodyPr>
          <a:lstStyle/>
          <a:p>
            <a:r>
              <a:rPr lang="en-US" sz="2500" dirty="0" smtClean="0"/>
              <a:t> Assignment parameters</a:t>
            </a:r>
          </a:p>
          <a:p>
            <a:endParaRPr lang="en-US" sz="2500" dirty="0" smtClean="0"/>
          </a:p>
          <a:p>
            <a:r>
              <a:rPr lang="en-US" sz="2500" dirty="0" smtClean="0"/>
              <a:t>• Timings</a:t>
            </a:r>
          </a:p>
          <a:p>
            <a:endParaRPr lang="en-US" sz="2500" dirty="0" smtClean="0"/>
          </a:p>
          <a:p>
            <a:r>
              <a:rPr lang="en-US" sz="2500" dirty="0" smtClean="0"/>
              <a:t>• Teams</a:t>
            </a:r>
          </a:p>
          <a:p>
            <a:endParaRPr lang="en-US" sz="2500" dirty="0" smtClean="0"/>
          </a:p>
          <a:p>
            <a:r>
              <a:rPr lang="en-US" sz="2500" dirty="0" smtClean="0"/>
              <a:t>• Clients</a:t>
            </a:r>
          </a:p>
          <a:p>
            <a:endParaRPr lang="en-US" sz="2500" dirty="0" smtClean="0"/>
          </a:p>
          <a:p>
            <a:r>
              <a:rPr lang="en-US" sz="2500" dirty="0" smtClean="0"/>
              <a:t>• Detailed briefing online</a:t>
            </a:r>
            <a:endParaRPr lang="en-US" sz="2500" dirty="0"/>
          </a:p>
        </p:txBody>
      </p:sp>
    </p:spTree>
    <p:extLst>
      <p:ext uri="{BB962C8B-B14F-4D97-AF65-F5344CB8AC3E}">
        <p14:creationId xmlns:p14="http://schemas.microsoft.com/office/powerpoint/2010/main" val="273840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VbIZJSiGvka1jcDv47d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CmxWUz6GUu_uEoZsW38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jtL.y8LUEqGG3KGrcUx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az49gzlz0uhr0ER4tXs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IOpdZSQHUGT.v13yonG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iKoQNaIskSmpS5C7mbe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zciB07HIUWQwIrKiW5G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iaC2wZDjECRgp4csFL6c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25UKe.4L0W77j7JB0pN4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oeostwpVkKZNizX68Z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2fDjgVx_kSaJVGQ7T0U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avdrBrUEmzPA9lzrEox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1118</TotalTime>
  <Words>1438</Words>
  <Application>Microsoft Macintosh PowerPoint</Application>
  <PresentationFormat>On-screen Show (4:3)</PresentationFormat>
  <Paragraphs>171</Paragraphs>
  <Slides>34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think-cell Slide</vt:lpstr>
      <vt:lpstr>BAMA 513</vt:lpstr>
      <vt:lpstr>Overview of the Room</vt:lpstr>
      <vt:lpstr>My Background</vt:lpstr>
      <vt:lpstr>Let’s get some thinking going…</vt:lpstr>
      <vt:lpstr>The work ahead…</vt:lpstr>
      <vt:lpstr>PowerPoint Presentation</vt:lpstr>
      <vt:lpstr>Client Project</vt:lpstr>
      <vt:lpstr>HootSuite Setup</vt:lpstr>
      <vt:lpstr>Client Project Announcement 50% of your grade….</vt:lpstr>
      <vt:lpstr>Discussion</vt:lpstr>
      <vt:lpstr>History of eM</vt:lpstr>
      <vt:lpstr>Forms of eMarketing</vt:lpstr>
      <vt:lpstr>Trends: Mobile</vt:lpstr>
      <vt:lpstr> Trends: Social Media  Consequences for info ecosystem Social networks as sentries (WOM)</vt:lpstr>
      <vt:lpstr> Consequences for info ecosystem Social networks as forums for action</vt:lpstr>
      <vt:lpstr>Influencers</vt:lpstr>
      <vt:lpstr>Influencer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eMarketing Ethics</vt:lpstr>
      <vt:lpstr>Insight on eCommerce: Class Discussion</vt:lpstr>
      <vt:lpstr>Discussion 2</vt:lpstr>
      <vt:lpstr>Team Forming</vt:lpstr>
      <vt:lpstr>Clients</vt:lpstr>
      <vt:lpstr>A Special Surprise…</vt:lpstr>
    </vt:vector>
  </TitlesOfParts>
  <Company>Somedia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Montgomery</dc:creator>
  <cp:lastModifiedBy>Lance Montgomery</cp:lastModifiedBy>
  <cp:revision>33</cp:revision>
  <dcterms:created xsi:type="dcterms:W3CDTF">2014-10-27T05:55:08Z</dcterms:created>
  <dcterms:modified xsi:type="dcterms:W3CDTF">2014-10-28T00:33:32Z</dcterms:modified>
</cp:coreProperties>
</file>