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sldIdLst>
    <p:sldId id="257" r:id="rId2"/>
    <p:sldId id="271" r:id="rId3"/>
    <p:sldId id="270" r:id="rId4"/>
    <p:sldId id="277" r:id="rId5"/>
    <p:sldId id="268" r:id="rId6"/>
    <p:sldId id="260" r:id="rId7"/>
    <p:sldId id="273" r:id="rId8"/>
    <p:sldId id="272" r:id="rId9"/>
    <p:sldId id="262" r:id="rId10"/>
    <p:sldId id="263" r:id="rId11"/>
    <p:sldId id="264" r:id="rId12"/>
    <p:sldId id="265" r:id="rId13"/>
    <p:sldId id="274" r:id="rId14"/>
    <p:sldId id="275" r:id="rId15"/>
    <p:sldId id="266" r:id="rId16"/>
    <p:sldId id="276"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85" d="100"/>
          <a:sy n="85" d="100"/>
        </p:scale>
        <p:origin x="-1256" y="-12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32E1C5B-FD5B-9A41-979E-EB29B61AB994}" type="datetimeFigureOut">
              <a:rPr lang="en-US" smtClean="0"/>
              <a:t>15-09-10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99CD919-1EE7-4C40-9C92-4229FD4A3A51}" type="slidenum">
              <a:rPr lang="en-US" smtClean="0"/>
              <a:t>‹#›</a:t>
            </a:fld>
            <a:endParaRPr lang="en-US"/>
          </a:p>
        </p:txBody>
      </p:sp>
    </p:spTree>
    <p:extLst>
      <p:ext uri="{BB962C8B-B14F-4D97-AF65-F5344CB8AC3E}">
        <p14:creationId xmlns:p14="http://schemas.microsoft.com/office/powerpoint/2010/main" val="267720078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9CD919-1EE7-4C40-9C92-4229FD4A3A51}" type="slidenum">
              <a:rPr lang="en-US" smtClean="0"/>
              <a:t>2</a:t>
            </a:fld>
            <a:endParaRPr lang="en-US"/>
          </a:p>
        </p:txBody>
      </p:sp>
    </p:spTree>
    <p:extLst>
      <p:ext uri="{BB962C8B-B14F-4D97-AF65-F5344CB8AC3E}">
        <p14:creationId xmlns:p14="http://schemas.microsoft.com/office/powerpoint/2010/main" val="12481898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begin long before the revolution, and end as close to today</a:t>
            </a:r>
            <a:r>
              <a:rPr lang="en-US" baseline="0" dirty="0" smtClean="0"/>
              <a:t> as we can, to get a sense of the long view and come up with our own interpretation of these scenes.</a:t>
            </a:r>
          </a:p>
          <a:p>
            <a:r>
              <a:rPr lang="en-US" baseline="0" dirty="0" smtClean="0"/>
              <a:t>Apocalyptic and bloody</a:t>
            </a:r>
            <a:endParaRPr lang="en-US" dirty="0"/>
          </a:p>
        </p:txBody>
      </p:sp>
      <p:sp>
        <p:nvSpPr>
          <p:cNvPr id="4" name="Slide Number Placeholder 3"/>
          <p:cNvSpPr>
            <a:spLocks noGrp="1"/>
          </p:cNvSpPr>
          <p:nvPr>
            <p:ph type="sldNum" sz="quarter" idx="10"/>
          </p:nvPr>
        </p:nvSpPr>
        <p:spPr/>
        <p:txBody>
          <a:bodyPr/>
          <a:lstStyle/>
          <a:p>
            <a:fld id="{C99CD919-1EE7-4C40-9C92-4229FD4A3A51}" type="slidenum">
              <a:rPr lang="en-US" smtClean="0"/>
              <a:t>6</a:t>
            </a:fld>
            <a:endParaRPr lang="en-US"/>
          </a:p>
        </p:txBody>
      </p:sp>
    </p:spTree>
    <p:extLst>
      <p:ext uri="{BB962C8B-B14F-4D97-AF65-F5344CB8AC3E}">
        <p14:creationId xmlns:p14="http://schemas.microsoft.com/office/powerpoint/2010/main" val="5822915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war</a:t>
            </a:r>
            <a:endParaRPr lang="en-US" dirty="0"/>
          </a:p>
        </p:txBody>
      </p:sp>
      <p:sp>
        <p:nvSpPr>
          <p:cNvPr id="4" name="Slide Number Placeholder 3"/>
          <p:cNvSpPr>
            <a:spLocks noGrp="1"/>
          </p:cNvSpPr>
          <p:nvPr>
            <p:ph type="sldNum" sz="quarter" idx="10"/>
          </p:nvPr>
        </p:nvSpPr>
        <p:spPr/>
        <p:txBody>
          <a:bodyPr/>
          <a:lstStyle/>
          <a:p>
            <a:fld id="{C99CD919-1EE7-4C40-9C92-4229FD4A3A51}" type="slidenum">
              <a:rPr lang="en-US" smtClean="0"/>
              <a:t>9</a:t>
            </a:fld>
            <a:endParaRPr lang="en-US"/>
          </a:p>
        </p:txBody>
      </p:sp>
    </p:spTree>
    <p:extLst>
      <p:ext uri="{BB962C8B-B14F-4D97-AF65-F5344CB8AC3E}">
        <p14:creationId xmlns:p14="http://schemas.microsoft.com/office/powerpoint/2010/main" val="12204541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Modernity, technology, citizenship, disciplinary</a:t>
            </a:r>
            <a:r>
              <a:rPr lang="en-US" baseline="0" dirty="0" smtClean="0"/>
              <a:t> regimes</a:t>
            </a:r>
            <a:endParaRPr lang="en-US" dirty="0"/>
          </a:p>
        </p:txBody>
      </p:sp>
      <p:sp>
        <p:nvSpPr>
          <p:cNvPr id="4" name="Slide Number Placeholder 3"/>
          <p:cNvSpPr>
            <a:spLocks noGrp="1"/>
          </p:cNvSpPr>
          <p:nvPr>
            <p:ph type="sldNum" sz="quarter" idx="10"/>
          </p:nvPr>
        </p:nvSpPr>
        <p:spPr/>
        <p:txBody>
          <a:bodyPr/>
          <a:lstStyle/>
          <a:p>
            <a:fld id="{C99CD919-1EE7-4C40-9C92-4229FD4A3A51}" type="slidenum">
              <a:rPr lang="en-US" smtClean="0"/>
              <a:t>10</a:t>
            </a:fld>
            <a:endParaRPr lang="en-US"/>
          </a:p>
        </p:txBody>
      </p:sp>
    </p:spTree>
    <p:extLst>
      <p:ext uri="{BB962C8B-B14F-4D97-AF65-F5344CB8AC3E}">
        <p14:creationId xmlns:p14="http://schemas.microsoft.com/office/powerpoint/2010/main" val="31772279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Revolution</a:t>
            </a:r>
            <a:endParaRPr lang="en-US" dirty="0"/>
          </a:p>
        </p:txBody>
      </p:sp>
      <p:sp>
        <p:nvSpPr>
          <p:cNvPr id="4" name="Slide Number Placeholder 3"/>
          <p:cNvSpPr>
            <a:spLocks noGrp="1"/>
          </p:cNvSpPr>
          <p:nvPr>
            <p:ph type="sldNum" sz="quarter" idx="10"/>
          </p:nvPr>
        </p:nvSpPr>
        <p:spPr/>
        <p:txBody>
          <a:bodyPr/>
          <a:lstStyle/>
          <a:p>
            <a:fld id="{C99CD919-1EE7-4C40-9C92-4229FD4A3A51}" type="slidenum">
              <a:rPr lang="en-US" smtClean="0"/>
              <a:t>11</a:t>
            </a:fld>
            <a:endParaRPr lang="en-US"/>
          </a:p>
        </p:txBody>
      </p:sp>
    </p:spTree>
    <p:extLst>
      <p:ext uri="{BB962C8B-B14F-4D97-AF65-F5344CB8AC3E}">
        <p14:creationId xmlns:p14="http://schemas.microsoft.com/office/powerpoint/2010/main" val="40241206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Politics,</a:t>
            </a:r>
            <a:r>
              <a:rPr lang="en-US" baseline="0" dirty="0" smtClean="0"/>
              <a:t> living, tourism.</a:t>
            </a:r>
            <a:endParaRPr lang="en-US" dirty="0"/>
          </a:p>
        </p:txBody>
      </p:sp>
      <p:sp>
        <p:nvSpPr>
          <p:cNvPr id="4" name="Slide Number Placeholder 3"/>
          <p:cNvSpPr>
            <a:spLocks noGrp="1"/>
          </p:cNvSpPr>
          <p:nvPr>
            <p:ph type="sldNum" sz="quarter" idx="10"/>
          </p:nvPr>
        </p:nvSpPr>
        <p:spPr/>
        <p:txBody>
          <a:bodyPr/>
          <a:lstStyle/>
          <a:p>
            <a:fld id="{C99CD919-1EE7-4C40-9C92-4229FD4A3A51}" type="slidenum">
              <a:rPr lang="en-US" smtClean="0"/>
              <a:t>12</a:t>
            </a:fld>
            <a:endParaRPr lang="en-US"/>
          </a:p>
        </p:txBody>
      </p:sp>
    </p:spTree>
    <p:extLst>
      <p:ext uri="{BB962C8B-B14F-4D97-AF65-F5344CB8AC3E}">
        <p14:creationId xmlns:p14="http://schemas.microsoft.com/office/powerpoint/2010/main" val="8276126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E30B16D-33D8-504D-9C2A-86D4BE13D187}" type="datetimeFigureOut">
              <a:rPr lang="en-US" smtClean="0"/>
              <a:t>15-09-10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4EF41B-B196-D04D-B9C3-0595B3275F6B}" type="slidenum">
              <a:rPr lang="en-US" smtClean="0"/>
              <a:t>‹#›</a:t>
            </a:fld>
            <a:endParaRPr lang="en-US"/>
          </a:p>
        </p:txBody>
      </p:sp>
    </p:spTree>
    <p:extLst>
      <p:ext uri="{BB962C8B-B14F-4D97-AF65-F5344CB8AC3E}">
        <p14:creationId xmlns:p14="http://schemas.microsoft.com/office/powerpoint/2010/main" val="35691526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E30B16D-33D8-504D-9C2A-86D4BE13D187}" type="datetimeFigureOut">
              <a:rPr lang="en-US" smtClean="0"/>
              <a:t>15-09-10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4EF41B-B196-D04D-B9C3-0595B3275F6B}" type="slidenum">
              <a:rPr lang="en-US" smtClean="0"/>
              <a:t>‹#›</a:t>
            </a:fld>
            <a:endParaRPr lang="en-US"/>
          </a:p>
        </p:txBody>
      </p:sp>
    </p:spTree>
    <p:extLst>
      <p:ext uri="{BB962C8B-B14F-4D97-AF65-F5344CB8AC3E}">
        <p14:creationId xmlns:p14="http://schemas.microsoft.com/office/powerpoint/2010/main" val="21139479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E30B16D-33D8-504D-9C2A-86D4BE13D187}" type="datetimeFigureOut">
              <a:rPr lang="en-US" smtClean="0"/>
              <a:t>15-09-10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4EF41B-B196-D04D-B9C3-0595B3275F6B}" type="slidenum">
              <a:rPr lang="en-US" smtClean="0"/>
              <a:t>‹#›</a:t>
            </a:fld>
            <a:endParaRPr lang="en-US"/>
          </a:p>
        </p:txBody>
      </p:sp>
    </p:spTree>
    <p:extLst>
      <p:ext uri="{BB962C8B-B14F-4D97-AF65-F5344CB8AC3E}">
        <p14:creationId xmlns:p14="http://schemas.microsoft.com/office/powerpoint/2010/main" val="12833362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E30B16D-33D8-504D-9C2A-86D4BE13D187}" type="datetimeFigureOut">
              <a:rPr lang="en-US" smtClean="0"/>
              <a:t>15-09-10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4EF41B-B196-D04D-B9C3-0595B3275F6B}" type="slidenum">
              <a:rPr lang="en-US" smtClean="0"/>
              <a:t>‹#›</a:t>
            </a:fld>
            <a:endParaRPr lang="en-US"/>
          </a:p>
        </p:txBody>
      </p:sp>
    </p:spTree>
    <p:extLst>
      <p:ext uri="{BB962C8B-B14F-4D97-AF65-F5344CB8AC3E}">
        <p14:creationId xmlns:p14="http://schemas.microsoft.com/office/powerpoint/2010/main" val="1863344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E30B16D-33D8-504D-9C2A-86D4BE13D187}" type="datetimeFigureOut">
              <a:rPr lang="en-US" smtClean="0"/>
              <a:t>15-09-10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4EF41B-B196-D04D-B9C3-0595B3275F6B}" type="slidenum">
              <a:rPr lang="en-US" smtClean="0"/>
              <a:t>‹#›</a:t>
            </a:fld>
            <a:endParaRPr lang="en-US"/>
          </a:p>
        </p:txBody>
      </p:sp>
    </p:spTree>
    <p:extLst>
      <p:ext uri="{BB962C8B-B14F-4D97-AF65-F5344CB8AC3E}">
        <p14:creationId xmlns:p14="http://schemas.microsoft.com/office/powerpoint/2010/main" val="8526355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E30B16D-33D8-504D-9C2A-86D4BE13D187}" type="datetimeFigureOut">
              <a:rPr lang="en-US" smtClean="0"/>
              <a:t>15-09-10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4EF41B-B196-D04D-B9C3-0595B3275F6B}" type="slidenum">
              <a:rPr lang="en-US" smtClean="0"/>
              <a:t>‹#›</a:t>
            </a:fld>
            <a:endParaRPr lang="en-US"/>
          </a:p>
        </p:txBody>
      </p:sp>
    </p:spTree>
    <p:extLst>
      <p:ext uri="{BB962C8B-B14F-4D97-AF65-F5344CB8AC3E}">
        <p14:creationId xmlns:p14="http://schemas.microsoft.com/office/powerpoint/2010/main" val="19454693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E30B16D-33D8-504D-9C2A-86D4BE13D187}" type="datetimeFigureOut">
              <a:rPr lang="en-US" smtClean="0"/>
              <a:t>15-09-10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34EF41B-B196-D04D-B9C3-0595B3275F6B}" type="slidenum">
              <a:rPr lang="en-US" smtClean="0"/>
              <a:t>‹#›</a:t>
            </a:fld>
            <a:endParaRPr lang="en-US"/>
          </a:p>
        </p:txBody>
      </p:sp>
    </p:spTree>
    <p:extLst>
      <p:ext uri="{BB962C8B-B14F-4D97-AF65-F5344CB8AC3E}">
        <p14:creationId xmlns:p14="http://schemas.microsoft.com/office/powerpoint/2010/main" val="36549682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E30B16D-33D8-504D-9C2A-86D4BE13D187}" type="datetimeFigureOut">
              <a:rPr lang="en-US" smtClean="0"/>
              <a:t>15-09-10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34EF41B-B196-D04D-B9C3-0595B3275F6B}" type="slidenum">
              <a:rPr lang="en-US" smtClean="0"/>
              <a:t>‹#›</a:t>
            </a:fld>
            <a:endParaRPr lang="en-US"/>
          </a:p>
        </p:txBody>
      </p:sp>
    </p:spTree>
    <p:extLst>
      <p:ext uri="{BB962C8B-B14F-4D97-AF65-F5344CB8AC3E}">
        <p14:creationId xmlns:p14="http://schemas.microsoft.com/office/powerpoint/2010/main" val="21252836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30B16D-33D8-504D-9C2A-86D4BE13D187}" type="datetimeFigureOut">
              <a:rPr lang="en-US" smtClean="0"/>
              <a:t>15-09-10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34EF41B-B196-D04D-B9C3-0595B3275F6B}" type="slidenum">
              <a:rPr lang="en-US" smtClean="0"/>
              <a:t>‹#›</a:t>
            </a:fld>
            <a:endParaRPr lang="en-US"/>
          </a:p>
        </p:txBody>
      </p:sp>
    </p:spTree>
    <p:extLst>
      <p:ext uri="{BB962C8B-B14F-4D97-AF65-F5344CB8AC3E}">
        <p14:creationId xmlns:p14="http://schemas.microsoft.com/office/powerpoint/2010/main" val="8122039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E30B16D-33D8-504D-9C2A-86D4BE13D187}" type="datetimeFigureOut">
              <a:rPr lang="en-US" smtClean="0"/>
              <a:t>15-09-10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4EF41B-B196-D04D-B9C3-0595B3275F6B}" type="slidenum">
              <a:rPr lang="en-US" smtClean="0"/>
              <a:t>‹#›</a:t>
            </a:fld>
            <a:endParaRPr lang="en-US"/>
          </a:p>
        </p:txBody>
      </p:sp>
    </p:spTree>
    <p:extLst>
      <p:ext uri="{BB962C8B-B14F-4D97-AF65-F5344CB8AC3E}">
        <p14:creationId xmlns:p14="http://schemas.microsoft.com/office/powerpoint/2010/main" val="18034862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E30B16D-33D8-504D-9C2A-86D4BE13D187}" type="datetimeFigureOut">
              <a:rPr lang="en-US" smtClean="0"/>
              <a:t>15-09-10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4EF41B-B196-D04D-B9C3-0595B3275F6B}" type="slidenum">
              <a:rPr lang="en-US" smtClean="0"/>
              <a:t>‹#›</a:t>
            </a:fld>
            <a:endParaRPr lang="en-US"/>
          </a:p>
        </p:txBody>
      </p:sp>
    </p:spTree>
    <p:extLst>
      <p:ext uri="{BB962C8B-B14F-4D97-AF65-F5344CB8AC3E}">
        <p14:creationId xmlns:p14="http://schemas.microsoft.com/office/powerpoint/2010/main" val="284582873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30B16D-33D8-504D-9C2A-86D4BE13D187}" type="datetimeFigureOut">
              <a:rPr lang="en-US" smtClean="0"/>
              <a:t>15-09-10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4EF41B-B196-D04D-B9C3-0595B3275F6B}" type="slidenum">
              <a:rPr lang="en-US" smtClean="0"/>
              <a:t>‹#›</a:t>
            </a:fld>
            <a:endParaRPr lang="en-US"/>
          </a:p>
        </p:txBody>
      </p:sp>
    </p:spTree>
    <p:extLst>
      <p:ext uri="{BB962C8B-B14F-4D97-AF65-F5344CB8AC3E}">
        <p14:creationId xmlns:p14="http://schemas.microsoft.com/office/powerpoint/2010/main" val="27311363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alejandra.bronfman@ubc.ca"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4.jpg"/></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4" Type="http://schemas.openxmlformats.org/officeDocument/2006/relationships/image" Target="../media/image16.jpg"/><Relationship Id="rId5" Type="http://schemas.openxmlformats.org/officeDocument/2006/relationships/image" Target="../media/image17.jp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eg"/><Relationship Id="rId3" Type="http://schemas.openxmlformats.org/officeDocument/2006/relationships/image" Target="../media/image19.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blogs.ubc.ca/cubahistory/"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ros-lehtinen.house.gov/issue/foreign-affairs"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 Id="rId3" Type="http://schemas.openxmlformats.org/officeDocument/2006/relationships/image" Target="../media/image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jpg"/><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a:t/>
            </a:r>
            <a:br>
              <a:rPr lang="en-US" dirty="0"/>
            </a:br>
            <a:r>
              <a:rPr lang="en-US" dirty="0" smtClean="0"/>
              <a:t>Welcome to History 358:</a:t>
            </a:r>
            <a:br>
              <a:rPr lang="en-US" dirty="0" smtClean="0"/>
            </a:br>
            <a:r>
              <a:rPr lang="en-US" dirty="0" smtClean="0"/>
              <a:t>Cuba in the World</a:t>
            </a:r>
            <a:endParaRPr lang="en-US" dirty="0"/>
          </a:p>
        </p:txBody>
      </p:sp>
      <p:sp>
        <p:nvSpPr>
          <p:cNvPr id="3" name="Content Placeholder 2"/>
          <p:cNvSpPr>
            <a:spLocks noGrp="1"/>
          </p:cNvSpPr>
          <p:nvPr>
            <p:ph idx="1"/>
          </p:nvPr>
        </p:nvSpPr>
        <p:spPr/>
        <p:txBody>
          <a:bodyPr/>
          <a:lstStyle/>
          <a:p>
            <a:pPr marL="0" indent="0">
              <a:buNone/>
            </a:pPr>
            <a:endParaRPr lang="en-US" dirty="0" smtClean="0"/>
          </a:p>
          <a:p>
            <a:pPr marL="0" indent="0">
              <a:buNone/>
            </a:pPr>
            <a:endParaRPr lang="en-US" dirty="0"/>
          </a:p>
          <a:p>
            <a:pPr marL="0" indent="0">
              <a:buNone/>
            </a:pPr>
            <a:r>
              <a:rPr lang="en-US" dirty="0" smtClean="0"/>
              <a:t>Prof. Alejandra Bronfman</a:t>
            </a:r>
          </a:p>
          <a:p>
            <a:pPr marL="0" indent="0">
              <a:buNone/>
            </a:pPr>
            <a:r>
              <a:rPr lang="en-US" dirty="0" smtClean="0">
                <a:hlinkClick r:id="rId2"/>
              </a:rPr>
              <a:t>alejandra.bronfman@ubc.ca</a:t>
            </a:r>
            <a:endParaRPr lang="en-US" dirty="0" smtClean="0"/>
          </a:p>
          <a:p>
            <a:pPr marL="0" indent="0">
              <a:buNone/>
            </a:pPr>
            <a:r>
              <a:rPr lang="en-US" dirty="0" smtClean="0"/>
              <a:t>Buchanan Tower 1121</a:t>
            </a:r>
          </a:p>
          <a:p>
            <a:pPr marL="0" indent="0">
              <a:buNone/>
            </a:pPr>
            <a:r>
              <a:rPr lang="en-US" dirty="0" smtClean="0"/>
              <a:t>Office hours Wednesday and Friday 1-3pm. </a:t>
            </a:r>
            <a:endParaRPr lang="en-US" dirty="0"/>
          </a:p>
        </p:txBody>
      </p:sp>
    </p:spTree>
    <p:extLst>
      <p:ext uri="{BB962C8B-B14F-4D97-AF65-F5344CB8AC3E}">
        <p14:creationId xmlns:p14="http://schemas.microsoft.com/office/powerpoint/2010/main" val="66644746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457200" y="2057400"/>
            <a:ext cx="7772400" cy="1470025"/>
          </a:xfrm>
        </p:spPr>
        <p:txBody>
          <a:bodyPr/>
          <a:lstStyle/>
          <a:p>
            <a:endParaRPr lang="en-US"/>
          </a:p>
        </p:txBody>
      </p:sp>
      <p:sp>
        <p:nvSpPr>
          <p:cNvPr id="5123" name="Rectangle 3"/>
          <p:cNvSpPr>
            <a:spLocks noGrp="1" noChangeArrowheads="1"/>
          </p:cNvSpPr>
          <p:nvPr>
            <p:ph type="subTitle" idx="1"/>
          </p:nvPr>
        </p:nvSpPr>
        <p:spPr/>
        <p:txBody>
          <a:bodyPr/>
          <a:lstStyle/>
          <a:p>
            <a:endParaRPr lang="en-US"/>
          </a:p>
        </p:txBody>
      </p:sp>
      <p:pic>
        <p:nvPicPr>
          <p:cNvPr id="5124" name="Picture 4" descr="gregor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343400" cy="3048000"/>
          </a:xfrm>
          <a:prstGeom prst="rect">
            <a:avLst/>
          </a:prstGeom>
          <a:noFill/>
          <a:extLst>
            <a:ext uri="{909E8E84-426E-40dd-AFC4-6F175D3DCCD1}">
              <a14:hiddenFill xmlns:a14="http://schemas.microsoft.com/office/drawing/2010/main">
                <a:solidFill>
                  <a:srgbClr val="FFFFFF"/>
                </a:solidFill>
              </a14:hiddenFill>
            </a:ext>
          </a:extLst>
        </p:spPr>
      </p:pic>
      <p:pic>
        <p:nvPicPr>
          <p:cNvPr id="5125" name="Picture 5" descr="margarit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0"/>
            <a:ext cx="4495800" cy="2781300"/>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ramon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743200"/>
            <a:ext cx="4038600" cy="2209800"/>
          </a:xfrm>
          <a:prstGeom prst="rect">
            <a:avLst/>
          </a:prstGeom>
          <a:noFill/>
          <a:extLst>
            <a:ext uri="{909E8E84-426E-40dd-AFC4-6F175D3DCCD1}">
              <a14:hiddenFill xmlns:a14="http://schemas.microsoft.com/office/drawing/2010/main">
                <a:solidFill>
                  <a:srgbClr val="FFFFFF"/>
                </a:solidFill>
              </a14:hiddenFill>
            </a:ext>
          </a:extLst>
        </p:spPr>
      </p:pic>
      <p:pic>
        <p:nvPicPr>
          <p:cNvPr id="5127" name="Picture 7" descr="cesare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0" y="2590800"/>
            <a:ext cx="4572000" cy="2330450"/>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eveli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4953000"/>
            <a:ext cx="3429000" cy="2439988"/>
          </a:xfrm>
          <a:prstGeom prst="rect">
            <a:avLst/>
          </a:prstGeom>
          <a:noFill/>
          <a:extLst>
            <a:ext uri="{909E8E84-426E-40dd-AFC4-6F175D3DCCD1}">
              <a14:hiddenFill xmlns:a14="http://schemas.microsoft.com/office/drawing/2010/main">
                <a:solidFill>
                  <a:srgbClr val="FFFFFF"/>
                </a:solidFill>
              </a14:hiddenFill>
            </a:ext>
          </a:extLst>
        </p:spPr>
      </p:pic>
      <p:pic>
        <p:nvPicPr>
          <p:cNvPr id="5129" name="Picture 9" descr="maria"/>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57800" y="4648200"/>
            <a:ext cx="3886200" cy="26019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274853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Pioneers of revolution</a:t>
            </a:r>
            <a:endParaRPr lang="en-US" dirty="0"/>
          </a:p>
        </p:txBody>
      </p:sp>
      <p:pic>
        <p:nvPicPr>
          <p:cNvPr id="4" name="Content Placeholder 3" descr="pioneros.jpg"/>
          <p:cNvPicPr>
            <a:picLocks noGrp="1" noChangeAspect="1"/>
          </p:cNvPicPr>
          <p:nvPr>
            <p:ph idx="1"/>
          </p:nvPr>
        </p:nvPicPr>
        <p:blipFill>
          <a:blip r:embed="rId3">
            <a:extLst>
              <a:ext uri="{28A0092B-C50C-407E-A947-70E740481C1C}">
                <a14:useLocalDpi xmlns:a14="http://schemas.microsoft.com/office/drawing/2010/main" val="0"/>
              </a:ext>
            </a:extLst>
          </a:blip>
          <a:srcRect l="-11053" r="-11053"/>
          <a:stretch>
            <a:fillRect/>
          </a:stretch>
        </p:blipFill>
        <p:spPr/>
      </p:pic>
    </p:spTree>
    <p:extLst>
      <p:ext uri="{BB962C8B-B14F-4D97-AF65-F5344CB8AC3E}">
        <p14:creationId xmlns:p14="http://schemas.microsoft.com/office/powerpoint/2010/main" val="2311347129"/>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Governing, living, visiting</a:t>
            </a:r>
            <a:endParaRPr lang="en-US" dirty="0"/>
          </a:p>
        </p:txBody>
      </p:sp>
      <p:pic>
        <p:nvPicPr>
          <p:cNvPr id="4" name="Content Placeholder 3" descr="210px-Revolution_Square,_Havana.jpg"/>
          <p:cNvPicPr>
            <a:picLocks noGrp="1" noChangeAspect="1"/>
          </p:cNvPicPr>
          <p:nvPr>
            <p:ph idx="1"/>
          </p:nvPr>
        </p:nvPicPr>
        <p:blipFill>
          <a:blip r:embed="rId3">
            <a:extLst>
              <a:ext uri="{28A0092B-C50C-407E-A947-70E740481C1C}">
                <a14:useLocalDpi xmlns:a14="http://schemas.microsoft.com/office/drawing/2010/main" val="0"/>
              </a:ext>
            </a:extLst>
          </a:blip>
          <a:srcRect l="-10610" r="-10610"/>
          <a:stretch>
            <a:fillRect/>
          </a:stretch>
        </p:blipFill>
        <p:spPr>
          <a:xfrm>
            <a:off x="457200" y="1600201"/>
            <a:ext cx="4572320" cy="2514600"/>
          </a:xfrm>
        </p:spPr>
      </p:pic>
      <p:pic>
        <p:nvPicPr>
          <p:cNvPr id="5" name="Picture 4" descr="aptbldgs.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29520" y="1600201"/>
            <a:ext cx="3289300" cy="2463800"/>
          </a:xfrm>
          <a:prstGeom prst="rect">
            <a:avLst/>
          </a:prstGeom>
        </p:spPr>
      </p:pic>
      <p:pic>
        <p:nvPicPr>
          <p:cNvPr id="6" name="Picture 5" descr="650px-Habana_Vieja_de_noche.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6300" y="4111185"/>
            <a:ext cx="7442520" cy="2702228"/>
          </a:xfrm>
          <a:prstGeom prst="rect">
            <a:avLst/>
          </a:prstGeom>
        </p:spPr>
      </p:pic>
    </p:spTree>
    <p:extLst>
      <p:ext uri="{BB962C8B-B14F-4D97-AF65-F5344CB8AC3E}">
        <p14:creationId xmlns:p14="http://schemas.microsoft.com/office/powerpoint/2010/main" val="327761430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Crevasses of everyday life</a:t>
            </a:r>
            <a:endParaRPr lang="en-US" dirty="0"/>
          </a:p>
        </p:txBody>
      </p:sp>
      <p:pic>
        <p:nvPicPr>
          <p:cNvPr id="4" name="Content Placeholder 3" descr="frikis"/>
          <p:cNvPicPr>
            <a:picLocks noGrp="1" noChangeAspect="1"/>
          </p:cNvPicPr>
          <p:nvPr>
            <p:ph idx="1"/>
          </p:nvPr>
        </p:nvPicPr>
        <p:blipFill>
          <a:blip r:embed="rId2">
            <a:extLst>
              <a:ext uri="{28A0092B-C50C-407E-A947-70E740481C1C}">
                <a14:useLocalDpi xmlns:a14="http://schemas.microsoft.com/office/drawing/2010/main" val="0"/>
              </a:ext>
            </a:extLst>
          </a:blip>
          <a:srcRect t="10717" b="10717"/>
          <a:stretch>
            <a:fillRect/>
          </a:stretch>
        </p:blipFill>
        <p:spPr>
          <a:xfrm>
            <a:off x="113553" y="1271494"/>
            <a:ext cx="6218681" cy="3420035"/>
          </a:xfrm>
        </p:spPr>
      </p:pic>
      <p:pic>
        <p:nvPicPr>
          <p:cNvPr id="5" name="Picture 4" descr="cuba-package_wide-2803effa4d86107102c967ba085cae8b8dfa4778-s900-c8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8588" y="4095210"/>
            <a:ext cx="4781177" cy="2688084"/>
          </a:xfrm>
          <a:prstGeom prst="rect">
            <a:avLst/>
          </a:prstGeom>
        </p:spPr>
      </p:pic>
      <p:sp>
        <p:nvSpPr>
          <p:cNvPr id="6" name="TextBox 5"/>
          <p:cNvSpPr txBox="1"/>
          <p:nvPr/>
        </p:nvSpPr>
        <p:spPr>
          <a:xfrm>
            <a:off x="6917765" y="1942353"/>
            <a:ext cx="1652052" cy="369332"/>
          </a:xfrm>
          <a:prstGeom prst="rect">
            <a:avLst/>
          </a:prstGeom>
          <a:noFill/>
        </p:spPr>
        <p:txBody>
          <a:bodyPr wrap="none" rtlCol="0">
            <a:spAutoFit/>
          </a:bodyPr>
          <a:lstStyle/>
          <a:p>
            <a:r>
              <a:rPr lang="en-US" dirty="0" err="1" smtClean="0"/>
              <a:t>Frikis</a:t>
            </a:r>
            <a:r>
              <a:rPr lang="en-US" dirty="0" smtClean="0"/>
              <a:t> in Havana</a:t>
            </a:r>
            <a:endParaRPr lang="en-US" dirty="0"/>
          </a:p>
        </p:txBody>
      </p:sp>
      <p:sp>
        <p:nvSpPr>
          <p:cNvPr id="8" name="TextBox 7"/>
          <p:cNvSpPr txBox="1"/>
          <p:nvPr/>
        </p:nvSpPr>
        <p:spPr>
          <a:xfrm>
            <a:off x="2973294" y="5692588"/>
            <a:ext cx="1736787" cy="369332"/>
          </a:xfrm>
          <a:prstGeom prst="rect">
            <a:avLst/>
          </a:prstGeom>
          <a:noFill/>
        </p:spPr>
        <p:txBody>
          <a:bodyPr wrap="square" rtlCol="0">
            <a:spAutoFit/>
          </a:bodyPr>
          <a:lstStyle/>
          <a:p>
            <a:r>
              <a:rPr lang="en-US" dirty="0" smtClean="0"/>
              <a:t>El </a:t>
            </a:r>
            <a:r>
              <a:rPr lang="en-US" dirty="0" err="1" smtClean="0"/>
              <a:t>paquete</a:t>
            </a:r>
            <a:endParaRPr lang="en-US" dirty="0"/>
          </a:p>
        </p:txBody>
      </p:sp>
    </p:spTree>
    <p:extLst>
      <p:ext uri="{BB962C8B-B14F-4D97-AF65-F5344CB8AC3E}">
        <p14:creationId xmlns:p14="http://schemas.microsoft.com/office/powerpoint/2010/main" val="320117672"/>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274638"/>
            <a:ext cx="8229600" cy="5851526"/>
          </a:xfrm>
        </p:spPr>
        <p:txBody>
          <a:bodyPr>
            <a:noAutofit/>
          </a:bodyPr>
          <a:lstStyle/>
          <a:p>
            <a:r>
              <a:rPr lang="en-US" sz="1600" b="1" dirty="0"/>
              <a:t>Assignments</a:t>
            </a:r>
            <a:endParaRPr lang="en-US" sz="1600" dirty="0"/>
          </a:p>
          <a:p>
            <a:r>
              <a:rPr lang="en-US" sz="1600" dirty="0"/>
              <a:t>In class participation: reading, discussion: 20%</a:t>
            </a:r>
          </a:p>
          <a:p>
            <a:r>
              <a:rPr lang="en-US" sz="1600" dirty="0"/>
              <a:t>Blog postings: 15%</a:t>
            </a:r>
          </a:p>
          <a:p>
            <a:r>
              <a:rPr lang="en-US" sz="1600" dirty="0"/>
              <a:t>At least 6 during term. This should be a reflection and comment on the readings, in particular in relation to the themes of the lectures and discussions, and the previous readings. No longer than one paragraph. Due by </a:t>
            </a:r>
            <a:r>
              <a:rPr lang="en-US" sz="1600" b="1" dirty="0"/>
              <a:t>6am</a:t>
            </a:r>
            <a:r>
              <a:rPr lang="en-US" sz="1600" dirty="0"/>
              <a:t> the day of discussion (usually Thursday).</a:t>
            </a:r>
          </a:p>
          <a:p>
            <a:r>
              <a:rPr lang="en-US" sz="1600" dirty="0"/>
              <a:t>Short paper: 15%</a:t>
            </a:r>
          </a:p>
          <a:p>
            <a:r>
              <a:rPr lang="en-US" sz="1600" dirty="0"/>
              <a:t>What did you know about Cuba before starting this class, and how have you learned it? How does Barcia’s book change or add to what you already knew? 500 words. </a:t>
            </a:r>
            <a:r>
              <a:rPr lang="en-US" sz="1600" b="1" dirty="0"/>
              <a:t>Due September 29. </a:t>
            </a:r>
            <a:endParaRPr lang="en-US" sz="1600" dirty="0"/>
          </a:p>
          <a:p>
            <a:r>
              <a:rPr lang="en-US" sz="1600" dirty="0"/>
              <a:t>Map and timeline quiz October 8</a:t>
            </a:r>
            <a:r>
              <a:rPr lang="en-US" sz="1600" b="1" dirty="0"/>
              <a:t>, in class: </a:t>
            </a:r>
            <a:r>
              <a:rPr lang="en-US" sz="1600" dirty="0"/>
              <a:t>10%</a:t>
            </a:r>
          </a:p>
          <a:p>
            <a:r>
              <a:rPr lang="en-US" sz="1600" dirty="0"/>
              <a:t>Paper on sources: 20%</a:t>
            </a:r>
          </a:p>
          <a:p>
            <a:r>
              <a:rPr lang="en-US" sz="1600" dirty="0"/>
              <a:t>Choose two texts we have read so far and discuss the author’s use of sources. What kind of sources do they use? How do they use them to make their arguments? What is the nature of evidence in these texts? 1000 words. </a:t>
            </a:r>
            <a:r>
              <a:rPr lang="en-US" sz="1600" b="1" dirty="0"/>
              <a:t>Due November 5 in class. </a:t>
            </a:r>
            <a:endParaRPr lang="en-US" sz="1600" dirty="0"/>
          </a:p>
          <a:p>
            <a:r>
              <a:rPr lang="en-US" sz="1600" dirty="0"/>
              <a:t>Final paper/project: 20%</a:t>
            </a:r>
          </a:p>
          <a:p>
            <a:r>
              <a:rPr lang="en-US" sz="1600" dirty="0"/>
              <a:t>-</a:t>
            </a:r>
            <a:r>
              <a:rPr lang="en-US" sz="1600" dirty="0" err="1"/>
              <a:t>Historiographic</a:t>
            </a:r>
            <a:r>
              <a:rPr lang="en-US" sz="1600" dirty="0"/>
              <a:t> essay (choose 1 week and read one more book)—2000 words.</a:t>
            </a:r>
          </a:p>
          <a:p>
            <a:r>
              <a:rPr lang="en-US" sz="1600" dirty="0"/>
              <a:t>-Multimedia project with some scholarly content and at least 1500 words.</a:t>
            </a:r>
          </a:p>
          <a:p>
            <a:r>
              <a:rPr lang="en-US" sz="1600" dirty="0"/>
              <a:t>-Choose one author we have read and read another book by that author. Write an essay on their historical perspective, methods, and aims. 2000 words.</a:t>
            </a:r>
          </a:p>
          <a:p>
            <a:r>
              <a:rPr lang="en-US" sz="1600" b="1" dirty="0"/>
              <a:t>Due December 10</a:t>
            </a:r>
            <a:r>
              <a:rPr lang="en-US" sz="1600" b="1" dirty="0" smtClean="0"/>
              <a:t>.</a:t>
            </a:r>
          </a:p>
          <a:p>
            <a:endParaRPr lang="en-US" sz="1600" b="1" dirty="0"/>
          </a:p>
          <a:p>
            <a:r>
              <a:rPr lang="en-US" sz="1600" b="1" dirty="0" smtClean="0"/>
              <a:t>***Extra credit: bring in a news item to share at the beginning of Tuesday’s lecture</a:t>
            </a:r>
          </a:p>
          <a:p>
            <a:r>
              <a:rPr lang="en-US" sz="1600" b="1" dirty="0" smtClean="0"/>
              <a:t>This will bump your grade up by </a:t>
            </a:r>
            <a:r>
              <a:rPr lang="en-US" sz="1600" b="1" dirty="0"/>
              <a:t>3</a:t>
            </a:r>
            <a:r>
              <a:rPr lang="en-US" sz="1600" b="1" dirty="0" smtClean="0"/>
              <a:t> points. </a:t>
            </a:r>
            <a:endParaRPr lang="en-US" sz="1600" dirty="0"/>
          </a:p>
        </p:txBody>
      </p:sp>
    </p:spTree>
    <p:extLst>
      <p:ext uri="{BB962C8B-B14F-4D97-AF65-F5344CB8AC3E}">
        <p14:creationId xmlns:p14="http://schemas.microsoft.com/office/powerpoint/2010/main" val="288717913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a:bodyPr>
          <a:lstStyle/>
          <a:p>
            <a:r>
              <a:rPr lang="en-US" dirty="0" smtClean="0"/>
              <a:t>Website: </a:t>
            </a:r>
            <a:r>
              <a:rPr lang="en-US" dirty="0" smtClean="0">
                <a:hlinkClick r:id="rId2"/>
              </a:rPr>
              <a:t>http://blogs.ubc.ca/cubahistory/</a:t>
            </a:r>
            <a:endParaRPr lang="en-US" dirty="0" smtClean="0"/>
          </a:p>
          <a:p>
            <a:r>
              <a:rPr lang="en-US" dirty="0" smtClean="0"/>
              <a:t>Class attendance:</a:t>
            </a:r>
          </a:p>
          <a:p>
            <a:r>
              <a:rPr lang="en-US" dirty="0" smtClean="0"/>
              <a:t>Everyone on Tuesdays</a:t>
            </a:r>
          </a:p>
          <a:p>
            <a:r>
              <a:rPr lang="en-US" dirty="0" smtClean="0"/>
              <a:t>Thursdays: 9:30-10:07 :</a:t>
            </a:r>
            <a:r>
              <a:rPr lang="en-US" dirty="0" err="1" smtClean="0"/>
              <a:t>Alsaeedi-Lui</a:t>
            </a:r>
            <a:endParaRPr lang="en-US" dirty="0" smtClean="0"/>
          </a:p>
          <a:p>
            <a:r>
              <a:rPr lang="en-US" dirty="0" smtClean="0"/>
              <a:t>10:13-10:50: Macpherson-Zhang</a:t>
            </a:r>
          </a:p>
          <a:p>
            <a:r>
              <a:rPr lang="en-US" dirty="0" smtClean="0"/>
              <a:t>Assignment for Thursday Sept. 17: Read Barcia, chapters 1-3, and do blog post if you are doing it. </a:t>
            </a:r>
          </a:p>
          <a:p>
            <a:r>
              <a:rPr lang="en-US" dirty="0" smtClean="0"/>
              <a:t>Devices </a:t>
            </a:r>
          </a:p>
          <a:p>
            <a:endParaRPr lang="en-US" dirty="0"/>
          </a:p>
        </p:txBody>
      </p:sp>
    </p:spTree>
    <p:extLst>
      <p:ext uri="{BB962C8B-B14F-4D97-AF65-F5344CB8AC3E}">
        <p14:creationId xmlns:p14="http://schemas.microsoft.com/office/powerpoint/2010/main" val="526112862"/>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 to the movies! </a:t>
            </a:r>
            <a:endParaRPr lang="en-US" dirty="0"/>
          </a:p>
        </p:txBody>
      </p:sp>
      <p:sp>
        <p:nvSpPr>
          <p:cNvPr id="3" name="Content Placeholder 2"/>
          <p:cNvSpPr>
            <a:spLocks noGrp="1"/>
          </p:cNvSpPr>
          <p:nvPr>
            <p:ph idx="1"/>
          </p:nvPr>
        </p:nvSpPr>
        <p:spPr/>
        <p:txBody>
          <a:bodyPr/>
          <a:lstStyle/>
          <a:p>
            <a:r>
              <a:rPr lang="en-US" dirty="0" smtClean="0"/>
              <a:t>Hotel Nueva Isla</a:t>
            </a:r>
          </a:p>
          <a:p>
            <a:endParaRPr lang="en-US" dirty="0"/>
          </a:p>
        </p:txBody>
      </p:sp>
      <p:pic>
        <p:nvPicPr>
          <p:cNvPr id="4" name="Picture 3" descr="HOTEL NUEVA ISL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55700"/>
            <a:ext cx="9144000" cy="4529157"/>
          </a:xfrm>
          <a:prstGeom prst="rect">
            <a:avLst/>
          </a:prstGeom>
        </p:spPr>
      </p:pic>
      <p:sp>
        <p:nvSpPr>
          <p:cNvPr id="5" name="TextBox 4"/>
          <p:cNvSpPr txBox="1"/>
          <p:nvPr/>
        </p:nvSpPr>
        <p:spPr>
          <a:xfrm>
            <a:off x="657412" y="5871882"/>
            <a:ext cx="3338037" cy="954107"/>
          </a:xfrm>
          <a:prstGeom prst="rect">
            <a:avLst/>
          </a:prstGeom>
          <a:noFill/>
        </p:spPr>
        <p:txBody>
          <a:bodyPr wrap="square" rtlCol="0">
            <a:spAutoFit/>
          </a:bodyPr>
          <a:lstStyle/>
          <a:p>
            <a:r>
              <a:rPr lang="en-US" sz="2800" dirty="0" smtClean="0"/>
              <a:t>Today! </a:t>
            </a:r>
            <a:r>
              <a:rPr lang="en-US" sz="2800" dirty="0" err="1" smtClean="0"/>
              <a:t>Cinematheque</a:t>
            </a:r>
            <a:r>
              <a:rPr lang="en-US" sz="2800" dirty="0" smtClean="0"/>
              <a:t>, 5:15          </a:t>
            </a:r>
            <a:endParaRPr lang="en-US" sz="2800" dirty="0"/>
          </a:p>
        </p:txBody>
      </p:sp>
    </p:spTree>
    <p:extLst>
      <p:ext uri="{BB962C8B-B14F-4D97-AF65-F5344CB8AC3E}">
        <p14:creationId xmlns:p14="http://schemas.microsoft.com/office/powerpoint/2010/main" val="200346013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a:xfrm>
            <a:off x="1371600" y="1473200"/>
            <a:ext cx="6400800" cy="4165600"/>
          </a:xfrm>
        </p:spPr>
        <p:txBody>
          <a:bodyPr>
            <a:normAutofit fontScale="70000" lnSpcReduction="20000"/>
          </a:bodyPr>
          <a:lstStyle/>
          <a:p>
            <a:r>
              <a:rPr lang="en-US" dirty="0" smtClean="0"/>
              <a:t>Raul Castro: “This is a revolution committed to its people” Granma International, January 3, 2013</a:t>
            </a:r>
          </a:p>
          <a:p>
            <a:endParaRPr lang="en-US" dirty="0" smtClean="0"/>
          </a:p>
          <a:p>
            <a:endParaRPr lang="en-US" dirty="0"/>
          </a:p>
          <a:p>
            <a:r>
              <a:rPr lang="en-US" dirty="0" smtClean="0"/>
              <a:t>US Congresswoman Ileana Ros-Lehtinen: “I am a fierce opponent of the Castro regime in Cuba, the Chavez regime in Venezuela, and other dictatorial regimes in Latin America that subvert the will of the people and seek to erode democratic institutions.  Our Hemisphere must not be allowed to follow the insidious example of Castro’s Cuba.”</a:t>
            </a:r>
          </a:p>
          <a:p>
            <a:r>
              <a:rPr lang="en-US" dirty="0" smtClean="0">
                <a:hlinkClick r:id="rId3"/>
              </a:rPr>
              <a:t>http://ros-lehtinen.house.gov/issue/foreign-affairs</a:t>
            </a:r>
            <a:r>
              <a:rPr lang="en-US" dirty="0" smtClean="0"/>
              <a:t> visited Jan 6, 2013</a:t>
            </a:r>
            <a:endParaRPr lang="en-US" dirty="0"/>
          </a:p>
        </p:txBody>
      </p:sp>
    </p:spTree>
    <p:extLst>
      <p:ext uri="{BB962C8B-B14F-4D97-AF65-F5344CB8AC3E}">
        <p14:creationId xmlns:p14="http://schemas.microsoft.com/office/powerpoint/2010/main" val="383102243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cuba-us-flag-kerry-ap-081415.jpg"/>
          <p:cNvPicPr>
            <a:picLocks noGrp="1" noChangeAspect="1"/>
          </p:cNvPicPr>
          <p:nvPr>
            <p:ph idx="1"/>
          </p:nvPr>
        </p:nvPicPr>
        <p:blipFill>
          <a:blip r:embed="rId2">
            <a:extLst>
              <a:ext uri="{28A0092B-C50C-407E-A947-70E740481C1C}">
                <a14:useLocalDpi xmlns:a14="http://schemas.microsoft.com/office/drawing/2010/main" val="0"/>
              </a:ext>
            </a:extLst>
          </a:blip>
          <a:srcRect l="-1752" r="-1752"/>
          <a:stretch>
            <a:fillRect/>
          </a:stretch>
        </p:blipFill>
        <p:spPr>
          <a:xfrm>
            <a:off x="0" y="971176"/>
            <a:ext cx="5504329" cy="3212353"/>
          </a:xfrm>
        </p:spPr>
      </p:pic>
      <p:pic>
        <p:nvPicPr>
          <p:cNvPr id="5" name="Picture 4" descr="july20cubaemb.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4605309" y="2276972"/>
            <a:ext cx="4948017" cy="3711013"/>
          </a:xfrm>
          <a:prstGeom prst="rect">
            <a:avLst/>
          </a:prstGeom>
        </p:spPr>
      </p:pic>
      <p:sp>
        <p:nvSpPr>
          <p:cNvPr id="6" name="TextBox 5"/>
          <p:cNvSpPr txBox="1"/>
          <p:nvPr/>
        </p:nvSpPr>
        <p:spPr>
          <a:xfrm>
            <a:off x="6275294" y="776941"/>
            <a:ext cx="2918925" cy="646331"/>
          </a:xfrm>
          <a:prstGeom prst="rect">
            <a:avLst/>
          </a:prstGeom>
          <a:noFill/>
        </p:spPr>
        <p:txBody>
          <a:bodyPr wrap="none" rtlCol="0">
            <a:spAutoFit/>
          </a:bodyPr>
          <a:lstStyle/>
          <a:p>
            <a:r>
              <a:rPr lang="en-US" dirty="0" smtClean="0"/>
              <a:t>July 20, 2015 Cuban embassy </a:t>
            </a:r>
          </a:p>
          <a:p>
            <a:r>
              <a:rPr lang="en-US" dirty="0" smtClean="0"/>
              <a:t>Washington DC</a:t>
            </a:r>
            <a:endParaRPr lang="en-US" dirty="0"/>
          </a:p>
        </p:txBody>
      </p:sp>
      <p:sp>
        <p:nvSpPr>
          <p:cNvPr id="7" name="TextBox 6"/>
          <p:cNvSpPr txBox="1"/>
          <p:nvPr/>
        </p:nvSpPr>
        <p:spPr>
          <a:xfrm>
            <a:off x="457201" y="4183529"/>
            <a:ext cx="5245606" cy="369332"/>
          </a:xfrm>
          <a:prstGeom prst="rect">
            <a:avLst/>
          </a:prstGeom>
          <a:noFill/>
        </p:spPr>
        <p:txBody>
          <a:bodyPr wrap="square" rtlCol="0">
            <a:spAutoFit/>
          </a:bodyPr>
          <a:lstStyle/>
          <a:p>
            <a:r>
              <a:rPr lang="en-US" dirty="0" smtClean="0"/>
              <a:t>August 15, 2015, American Embassy in Havana</a:t>
            </a:r>
            <a:endParaRPr lang="en-US" dirty="0"/>
          </a:p>
        </p:txBody>
      </p:sp>
    </p:spTree>
    <p:extLst>
      <p:ext uri="{BB962C8B-B14F-4D97-AF65-F5344CB8AC3E}">
        <p14:creationId xmlns:p14="http://schemas.microsoft.com/office/powerpoint/2010/main" val="149028213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100" b="1" i="1" dirty="0"/>
              <a:t>BRUNO RODRÍGUEZ PARRILLA, MINISTER OF FOREIGN AFFAIRS OF THE REPUBLIC OF </a:t>
            </a:r>
            <a:r>
              <a:rPr lang="en-US" sz="3100" b="1" i="1" dirty="0" smtClean="0"/>
              <a:t>CUBA</a:t>
            </a:r>
            <a:endParaRPr lang="en-US" dirty="0"/>
          </a:p>
        </p:txBody>
      </p:sp>
      <p:sp>
        <p:nvSpPr>
          <p:cNvPr id="3" name="Content Placeholder 2"/>
          <p:cNvSpPr>
            <a:spLocks noGrp="1"/>
          </p:cNvSpPr>
          <p:nvPr>
            <p:ph idx="1"/>
          </p:nvPr>
        </p:nvSpPr>
        <p:spPr>
          <a:xfrm>
            <a:off x="254000" y="1417638"/>
            <a:ext cx="8432800" cy="4708525"/>
          </a:xfrm>
        </p:spPr>
        <p:txBody>
          <a:bodyPr>
            <a:normAutofit fontScale="25000" lnSpcReduction="20000"/>
          </a:bodyPr>
          <a:lstStyle/>
          <a:p>
            <a:endParaRPr lang="en-US" dirty="0"/>
          </a:p>
          <a:p>
            <a:pPr marL="0" indent="0">
              <a:buNone/>
            </a:pPr>
            <a:r>
              <a:rPr lang="en-US" sz="7200" dirty="0" smtClean="0"/>
              <a:t>“The </a:t>
            </a:r>
            <a:r>
              <a:rPr lang="en-US" sz="7200" dirty="0"/>
              <a:t>challenge is huge because there have never been normal relations between the United States of America and Cuba, in spite of the one and a half century of intensive and enriching links that have existed between both peoples.</a:t>
            </a:r>
          </a:p>
          <a:p>
            <a:endParaRPr lang="en-US" sz="7200" dirty="0"/>
          </a:p>
          <a:p>
            <a:pPr marL="0" indent="0">
              <a:buNone/>
            </a:pPr>
            <a:r>
              <a:rPr lang="en-US" sz="7200" dirty="0"/>
              <a:t>The Platt Amendment, imposed in 1902 under a military occupation, thwarted the liberation efforts that had counted on the participation or the sympathy of quite a few American citizens and led to the usurpation of a piece of Cuban territory in Guantánamo. Its nefarious consequences left an indelible mark in our common history.</a:t>
            </a:r>
          </a:p>
          <a:p>
            <a:endParaRPr lang="en-US" sz="7200" dirty="0"/>
          </a:p>
          <a:p>
            <a:pPr marL="0" indent="0">
              <a:buNone/>
            </a:pPr>
            <a:r>
              <a:rPr lang="en-US" sz="7200" dirty="0"/>
              <a:t>In 1959, the United States refused to accept the existence of a fully independent small and neighboring island and much less, a few years later, a socialist Revolution that was forced to defend itself and has embodied, ever since then, our people's will.</a:t>
            </a:r>
          </a:p>
          <a:p>
            <a:endParaRPr lang="en-US" sz="7200" dirty="0"/>
          </a:p>
          <a:p>
            <a:pPr marL="0" indent="0">
              <a:buNone/>
            </a:pPr>
            <a:r>
              <a:rPr lang="en-US" sz="7200" dirty="0"/>
              <a:t>I have referred to History to reaffirm that today an opportunity has opened up to begin working in order to establish new bilateral relations, quite different from whatever existed in the past. The Cuban government is fully committed to that.</a:t>
            </a:r>
          </a:p>
          <a:p>
            <a:endParaRPr lang="en-US" sz="7200" dirty="0"/>
          </a:p>
          <a:p>
            <a:pPr marL="0" indent="0">
              <a:buNone/>
            </a:pPr>
            <a:r>
              <a:rPr lang="en-US" sz="7200" dirty="0"/>
              <a:t>Only the lifting of the economic, commercial and financial blockade which has caused so much harm and suffering to our people; the return of the occupied territory in Guantánamo and the respect for Cuba's sovereignty will lend some meaning to the historic event that we are witnessing today</a:t>
            </a:r>
            <a:r>
              <a:rPr lang="en-US" sz="7200" dirty="0" smtClean="0"/>
              <a:t>.”</a:t>
            </a:r>
            <a:endParaRPr lang="en-US" sz="7200" dirty="0"/>
          </a:p>
        </p:txBody>
      </p:sp>
    </p:spTree>
    <p:extLst>
      <p:ext uri="{BB962C8B-B14F-4D97-AF65-F5344CB8AC3E}">
        <p14:creationId xmlns:p14="http://schemas.microsoft.com/office/powerpoint/2010/main" val="356243022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John Kerry, August 15, 2015</a:t>
            </a:r>
            <a:endParaRPr lang="en-US" dirty="0"/>
          </a:p>
        </p:txBody>
      </p:sp>
      <p:sp>
        <p:nvSpPr>
          <p:cNvPr id="3" name="Content Placeholder 2"/>
          <p:cNvSpPr>
            <a:spLocks noGrp="1"/>
          </p:cNvSpPr>
          <p:nvPr>
            <p:ph idx="1"/>
          </p:nvPr>
        </p:nvSpPr>
        <p:spPr/>
        <p:txBody>
          <a:bodyPr>
            <a:normAutofit fontScale="77500" lnSpcReduction="20000"/>
          </a:bodyPr>
          <a:lstStyle/>
          <a:p>
            <a:pPr marL="0" indent="0">
              <a:buNone/>
            </a:pPr>
            <a:r>
              <a:rPr lang="en-US" dirty="0"/>
              <a:t>In 1959, Fidel Castro came to the United States and was greeted by enthusiastic crowds. Returning the next year for the UN General Assembly, he was embraced by then-Soviet Premier Nikita Khrushchev. </a:t>
            </a:r>
            <a:endParaRPr lang="en-US" dirty="0" smtClean="0"/>
          </a:p>
          <a:p>
            <a:pPr marL="0" indent="0">
              <a:buNone/>
            </a:pPr>
            <a:endParaRPr lang="en-US" dirty="0"/>
          </a:p>
          <a:p>
            <a:pPr marL="0" indent="0">
              <a:buNone/>
            </a:pPr>
            <a:r>
              <a:rPr lang="en-US" dirty="0"/>
              <a:t>In the United States, that means recognizing that U.S. policy is not the anvil on which Cuba’s future will be forged. Decades of good intentions aside, the policies of the past have not led to a democratic transition in Cuba. It would be equally unrealistic to expect normalizing relations to have, in a short term, a transformational impact. After all, Cuba’s future is for Cubans to shape. Responsibility for the nature and quality of governance and accountability rests, as it should, not with any outside entity; but solely within the citizens of this country.</a:t>
            </a:r>
          </a:p>
        </p:txBody>
      </p:sp>
    </p:spTree>
    <p:extLst>
      <p:ext uri="{BB962C8B-B14F-4D97-AF65-F5344CB8AC3E}">
        <p14:creationId xmlns:p14="http://schemas.microsoft.com/office/powerpoint/2010/main" val="360192849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smtClean="0"/>
              <a:t>How does history matter? </a:t>
            </a:r>
          </a:p>
          <a:p>
            <a:pPr marL="0" indent="0">
              <a:buNone/>
            </a:pPr>
            <a:endParaRPr lang="en-US" dirty="0"/>
          </a:p>
          <a:p>
            <a:pPr marL="0" indent="0">
              <a:buNone/>
            </a:pPr>
            <a:r>
              <a:rPr lang="en-US" dirty="0" smtClean="0"/>
              <a:t>When does it get written? </a:t>
            </a:r>
          </a:p>
          <a:p>
            <a:pPr marL="0" indent="0">
              <a:buNone/>
            </a:pPr>
            <a:endParaRPr lang="en-US" dirty="0"/>
          </a:p>
          <a:p>
            <a:pPr marL="0" indent="0">
              <a:buNone/>
            </a:pPr>
            <a:r>
              <a:rPr lang="en-US" dirty="0" smtClean="0"/>
              <a:t>Is there such a thing as sovereignty? </a:t>
            </a:r>
          </a:p>
          <a:p>
            <a:pPr marL="0" indent="0">
              <a:buNone/>
            </a:pPr>
            <a:endParaRPr lang="en-US" dirty="0"/>
          </a:p>
          <a:p>
            <a:pPr marL="0" indent="0">
              <a:buNone/>
            </a:pPr>
            <a:r>
              <a:rPr lang="en-US" dirty="0" smtClean="0"/>
              <a:t>What are the relationships between Cuba and other countries and how/why should we write about them? </a:t>
            </a:r>
            <a:endParaRPr lang="en-US" dirty="0"/>
          </a:p>
        </p:txBody>
      </p:sp>
    </p:spTree>
    <p:extLst>
      <p:ext uri="{BB962C8B-B14F-4D97-AF65-F5344CB8AC3E}">
        <p14:creationId xmlns:p14="http://schemas.microsoft.com/office/powerpoint/2010/main" val="57414291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Africa</a:t>
            </a:r>
            <a:endParaRPr lang="en-US" dirty="0"/>
          </a:p>
        </p:txBody>
      </p:sp>
      <p:pic>
        <p:nvPicPr>
          <p:cNvPr id="4" name="Content Placeholder 3" descr="slave trade09.jpg"/>
          <p:cNvPicPr>
            <a:picLocks noGrp="1" noChangeAspect="1"/>
          </p:cNvPicPr>
          <p:nvPr>
            <p:ph idx="1"/>
          </p:nvPr>
        </p:nvPicPr>
        <p:blipFill>
          <a:blip r:embed="rId2">
            <a:extLst>
              <a:ext uri="{28A0092B-C50C-407E-A947-70E740481C1C}">
                <a14:useLocalDpi xmlns:a14="http://schemas.microsoft.com/office/drawing/2010/main" val="0"/>
              </a:ext>
            </a:extLst>
          </a:blip>
          <a:srcRect t="6945" b="6945"/>
          <a:stretch>
            <a:fillRect/>
          </a:stretch>
        </p:blipFill>
        <p:spPr/>
      </p:pic>
    </p:spTree>
    <p:extLst>
      <p:ext uri="{BB962C8B-B14F-4D97-AF65-F5344CB8AC3E}">
        <p14:creationId xmlns:p14="http://schemas.microsoft.com/office/powerpoint/2010/main" val="360042676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19</a:t>
            </a:r>
            <a:r>
              <a:rPr lang="en-US" baseline="30000" dirty="0" smtClean="0"/>
              <a:t>th</a:t>
            </a:r>
            <a:r>
              <a:rPr lang="en-US" dirty="0" smtClean="0"/>
              <a:t> c</a:t>
            </a:r>
            <a:endParaRPr lang="en-US" dirty="0"/>
          </a:p>
        </p:txBody>
      </p:sp>
      <p:pic>
        <p:nvPicPr>
          <p:cNvPr id="4" name="Content Placeholder 3" descr="havana-1831.jpg"/>
          <p:cNvPicPr>
            <a:picLocks noGrp="1" noChangeAspect="1"/>
          </p:cNvPicPr>
          <p:nvPr>
            <p:ph idx="1"/>
          </p:nvPr>
        </p:nvPicPr>
        <p:blipFill>
          <a:blip r:embed="rId2">
            <a:extLst>
              <a:ext uri="{28A0092B-C50C-407E-A947-70E740481C1C}">
                <a14:useLocalDpi xmlns:a14="http://schemas.microsoft.com/office/drawing/2010/main" val="0"/>
              </a:ext>
            </a:extLst>
          </a:blip>
          <a:srcRect t="12089" b="12089"/>
          <a:stretch>
            <a:fillRect/>
          </a:stretch>
        </p:blipFill>
        <p:spPr>
          <a:xfrm>
            <a:off x="39858" y="149131"/>
            <a:ext cx="5434046" cy="2988516"/>
          </a:xfrm>
        </p:spPr>
      </p:pic>
      <p:pic>
        <p:nvPicPr>
          <p:cNvPr id="5" name="Picture 4" descr="19th cent dia de reye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58" y="3406588"/>
            <a:ext cx="5120790" cy="3451412"/>
          </a:xfrm>
          <a:prstGeom prst="rect">
            <a:avLst/>
          </a:prstGeom>
        </p:spPr>
      </p:pic>
      <p:pic>
        <p:nvPicPr>
          <p:cNvPr id="6" name="Picture 5" descr="paseo.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16002" y="3406588"/>
            <a:ext cx="4137433" cy="3451412"/>
          </a:xfrm>
          <a:prstGeom prst="rect">
            <a:avLst/>
          </a:prstGeom>
        </p:spPr>
      </p:pic>
      <p:sp>
        <p:nvSpPr>
          <p:cNvPr id="7" name="TextBox 6"/>
          <p:cNvSpPr txBox="1"/>
          <p:nvPr/>
        </p:nvSpPr>
        <p:spPr>
          <a:xfrm>
            <a:off x="5916706" y="582706"/>
            <a:ext cx="2770093" cy="707886"/>
          </a:xfrm>
          <a:prstGeom prst="rect">
            <a:avLst/>
          </a:prstGeom>
          <a:noFill/>
        </p:spPr>
        <p:txBody>
          <a:bodyPr wrap="square" rtlCol="0">
            <a:spAutoFit/>
          </a:bodyPr>
          <a:lstStyle/>
          <a:p>
            <a:r>
              <a:rPr lang="en-US" sz="4000" dirty="0" smtClean="0"/>
              <a:t>Spain </a:t>
            </a:r>
            <a:endParaRPr lang="en-US" sz="4000" dirty="0"/>
          </a:p>
        </p:txBody>
      </p:sp>
    </p:spTree>
    <p:extLst>
      <p:ext uri="{BB962C8B-B14F-4D97-AF65-F5344CB8AC3E}">
        <p14:creationId xmlns:p14="http://schemas.microsoft.com/office/powerpoint/2010/main" val="397048645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United States</a:t>
            </a:r>
            <a:endParaRPr lang="en-US" dirty="0"/>
          </a:p>
        </p:txBody>
      </p:sp>
      <p:pic>
        <p:nvPicPr>
          <p:cNvPr id="5" name="Content Placeholder 4" descr="capitolio-havana.jpeg"/>
          <p:cNvPicPr>
            <a:picLocks noGrp="1" noChangeAspect="1"/>
          </p:cNvPicPr>
          <p:nvPr>
            <p:ph idx="1"/>
          </p:nvPr>
        </p:nvPicPr>
        <p:blipFill>
          <a:blip r:embed="rId3">
            <a:extLst>
              <a:ext uri="{28A0092B-C50C-407E-A947-70E740481C1C}">
                <a14:useLocalDpi xmlns:a14="http://schemas.microsoft.com/office/drawing/2010/main" val="0"/>
              </a:ext>
            </a:extLst>
          </a:blip>
          <a:srcRect l="-18314" r="-18314"/>
          <a:stretch>
            <a:fillRect/>
          </a:stretch>
        </p:blipFill>
        <p:spPr/>
      </p:pic>
    </p:spTree>
    <p:extLst>
      <p:ext uri="{BB962C8B-B14F-4D97-AF65-F5344CB8AC3E}">
        <p14:creationId xmlns:p14="http://schemas.microsoft.com/office/powerpoint/2010/main" val="1005529317"/>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416</TotalTime>
  <Words>999</Words>
  <Application>Microsoft Macintosh PowerPoint</Application>
  <PresentationFormat>On-screen Show (4:3)</PresentationFormat>
  <Paragraphs>85</Paragraphs>
  <Slides>16</Slides>
  <Notes>6</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  Welcome to History 358: Cuba in the World</vt:lpstr>
      <vt:lpstr>PowerPoint Presentation</vt:lpstr>
      <vt:lpstr>PowerPoint Presentation</vt:lpstr>
      <vt:lpstr>BRUNO RODRÍGUEZ PARRILLA, MINISTER OF FOREIGN AFFAIRS OF THE REPUBLIC OF CUBA</vt:lpstr>
      <vt:lpstr>John Kerry, August 15, 2015</vt:lpstr>
      <vt:lpstr>PowerPoint Presentation</vt:lpstr>
      <vt:lpstr>Africa</vt:lpstr>
      <vt:lpstr>19th c</vt:lpstr>
      <vt:lpstr>United States</vt:lpstr>
      <vt:lpstr>PowerPoint Presentation</vt:lpstr>
      <vt:lpstr>Pioneers of revolution</vt:lpstr>
      <vt:lpstr>Governing, living, visiting</vt:lpstr>
      <vt:lpstr>Crevasses of everyday life</vt:lpstr>
      <vt:lpstr>PowerPoint Presentation</vt:lpstr>
      <vt:lpstr>PowerPoint Presentation</vt:lpstr>
      <vt:lpstr>Go to the movies! </vt:lpstr>
    </vt:vector>
  </TitlesOfParts>
  <Company>University of British Columbia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Welcome to History 358: Cuba and Havana: History, Memory, Revolution </dc:title>
  <dc:creator>Alejandra Bronfman</dc:creator>
  <cp:lastModifiedBy>Alejandra Bronfman</cp:lastModifiedBy>
  <cp:revision>20</cp:revision>
  <dcterms:created xsi:type="dcterms:W3CDTF">2014-01-06T18:05:02Z</dcterms:created>
  <dcterms:modified xsi:type="dcterms:W3CDTF">2015-09-10T16:13:03Z</dcterms:modified>
</cp:coreProperties>
</file>