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mp4" ContentType="video/unknown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70" r:id="rId2"/>
    <p:sldId id="271" r:id="rId3"/>
    <p:sldId id="272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58" r:id="rId13"/>
    <p:sldId id="259" r:id="rId14"/>
    <p:sldId id="260" r:id="rId15"/>
    <p:sldId id="261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2" d="100"/>
          <a:sy n="92" d="100"/>
        </p:scale>
        <p:origin x="-1576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D3753A-90B2-9345-8448-E3E850271B23}" type="datetimeFigureOut">
              <a:rPr lang="en-US" smtClean="0"/>
              <a:t>15-10-19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8D5D17-1B08-D44E-8A37-24E050A45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134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Berne_Convention_for_the_Protection_of_Literary_and_Artistic_Works" TargetMode="External"/><Relationship Id="rId4" Type="http://schemas.openxmlformats.org/officeDocument/2006/relationships/hyperlink" Target="http://en.wikipedia.org/wiki/Smirnoff" TargetMode="External"/><Relationship Id="rId5" Type="http://schemas.openxmlformats.org/officeDocument/2006/relationships/hyperlink" Target="http://en.wikipedia.org/wiki/Che_Guevara" TargetMode="External"/><Relationship Id="rId6" Type="http://schemas.openxmlformats.org/officeDocument/2006/relationships/hyperlink" Target="http://en.wikipedia.org/wiki/US_dollar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8D5D17-1B08-D44E-8A37-24E050A4524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6060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Making a single story—this</a:t>
            </a:r>
            <a:r>
              <a:rPr lang="en-US" baseline="0" dirty="0" smtClean="0"/>
              <a:t> will be hard, as it will always escape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He never received any royalties for the image, because Castro did not recognize the </a:t>
            </a:r>
            <a:r>
              <a:rPr lang="en-US" dirty="0" smtClean="0">
                <a:hlinkClick r:id="rId3" tooltip="Berne Convention for the Protection of Literary and Artistic Works"/>
              </a:rPr>
              <a:t>Berne Convention for the Protection of Literary and Artistic Works</a:t>
            </a:r>
            <a:r>
              <a:rPr lang="en-US" dirty="0" smtClean="0"/>
              <a:t>. In 2000, he sued </a:t>
            </a:r>
            <a:r>
              <a:rPr lang="en-US" dirty="0" smtClean="0">
                <a:hlinkClick r:id="rId4" tooltip="Smirnoff"/>
              </a:rPr>
              <a:t>Smirnoff</a:t>
            </a:r>
            <a:r>
              <a:rPr lang="en-US" dirty="0" smtClean="0"/>
              <a:t> over the use of the image in advertisement. Commenting on the illicit use of his photograph, the artist said, "As a supporter of the ideals for which </a:t>
            </a:r>
            <a:r>
              <a:rPr lang="en-US" dirty="0" smtClean="0">
                <a:hlinkClick r:id="rId5" tooltip="Che Guevara"/>
              </a:rPr>
              <a:t>Che Guevara</a:t>
            </a:r>
            <a:r>
              <a:rPr lang="en-US" dirty="0" smtClean="0"/>
              <a:t> died, I am not averse to its reproduction by those who wish to propagate his memory and the cause of social justice throughout the world, but I am categorically against the exploitation of </a:t>
            </a:r>
            <a:r>
              <a:rPr lang="en-US" dirty="0" err="1" smtClean="0"/>
              <a:t>Che's</a:t>
            </a:r>
            <a:r>
              <a:rPr lang="en-US" dirty="0" smtClean="0"/>
              <a:t> image for the promotion of products such as alcohol, or for any purpose that denigrates the reputation of </a:t>
            </a:r>
            <a:r>
              <a:rPr lang="en-US" dirty="0" err="1" smtClean="0"/>
              <a:t>Che</a:t>
            </a:r>
            <a:r>
              <a:rPr lang="en-US" dirty="0" smtClean="0"/>
              <a:t>". His out-of-court settlement of </a:t>
            </a:r>
            <a:r>
              <a:rPr lang="en-US" dirty="0" smtClean="0">
                <a:hlinkClick r:id="rId6" tooltip="US dollar"/>
              </a:rPr>
              <a:t>US</a:t>
            </a:r>
            <a:r>
              <a:rPr lang="en-US" dirty="0" smtClean="0"/>
              <a:t> $50,000 was donated to the Cuban healthcare system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8D5D17-1B08-D44E-8A37-24E050A4524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9537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982CF-D8AC-634A-94C0-EB9A0822AD75}" type="datetimeFigureOut">
              <a:rPr lang="en-US" smtClean="0"/>
              <a:t>15-10-19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CCA88-E7E2-E54F-B6D0-3047278F0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77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982CF-D8AC-634A-94C0-EB9A0822AD75}" type="datetimeFigureOut">
              <a:rPr lang="en-US" smtClean="0"/>
              <a:t>15-10-19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CCA88-E7E2-E54F-B6D0-3047278F0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0366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982CF-D8AC-634A-94C0-EB9A0822AD75}" type="datetimeFigureOut">
              <a:rPr lang="en-US" smtClean="0"/>
              <a:t>15-10-19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CCA88-E7E2-E54F-B6D0-3047278F0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218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982CF-D8AC-634A-94C0-EB9A0822AD75}" type="datetimeFigureOut">
              <a:rPr lang="en-US" smtClean="0"/>
              <a:t>15-10-19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CCA88-E7E2-E54F-B6D0-3047278F0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354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982CF-D8AC-634A-94C0-EB9A0822AD75}" type="datetimeFigureOut">
              <a:rPr lang="en-US" smtClean="0"/>
              <a:t>15-10-19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CCA88-E7E2-E54F-B6D0-3047278F0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31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982CF-D8AC-634A-94C0-EB9A0822AD75}" type="datetimeFigureOut">
              <a:rPr lang="en-US" smtClean="0"/>
              <a:t>15-10-19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CCA88-E7E2-E54F-B6D0-3047278F0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900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982CF-D8AC-634A-94C0-EB9A0822AD75}" type="datetimeFigureOut">
              <a:rPr lang="en-US" smtClean="0"/>
              <a:t>15-10-19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CCA88-E7E2-E54F-B6D0-3047278F0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826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982CF-D8AC-634A-94C0-EB9A0822AD75}" type="datetimeFigureOut">
              <a:rPr lang="en-US" smtClean="0"/>
              <a:t>15-10-19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CCA88-E7E2-E54F-B6D0-3047278F0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021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982CF-D8AC-634A-94C0-EB9A0822AD75}" type="datetimeFigureOut">
              <a:rPr lang="en-US" smtClean="0"/>
              <a:t>15-10-19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CCA88-E7E2-E54F-B6D0-3047278F0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641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982CF-D8AC-634A-94C0-EB9A0822AD75}" type="datetimeFigureOut">
              <a:rPr lang="en-US" smtClean="0"/>
              <a:t>15-10-19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CCA88-E7E2-E54F-B6D0-3047278F0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2868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982CF-D8AC-634A-94C0-EB9A0822AD75}" type="datetimeFigureOut">
              <a:rPr lang="en-US" smtClean="0"/>
              <a:t>15-10-19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CCA88-E7E2-E54F-B6D0-3047278F0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187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6982CF-D8AC-634A-94C0-EB9A0822AD75}" type="datetimeFigureOut">
              <a:rPr lang="en-US" smtClean="0"/>
              <a:t>15-10-19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5CCA88-E7E2-E54F-B6D0-3047278F0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649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5" Type="http://schemas.openxmlformats.org/officeDocument/2006/relationships/image" Target="../media/image18.jpeg"/><Relationship Id="rId6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Relationship Id="rId3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Relationship Id="rId3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g"/><Relationship Id="rId5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BEYI - BARASU-AYO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2923189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Lies, truths, and a public</a:t>
            </a:r>
            <a:endParaRPr lang="en-US" dirty="0"/>
          </a:p>
        </p:txBody>
      </p:sp>
      <p:pic>
        <p:nvPicPr>
          <p:cNvPr id="4" name="Content Placeholder 3" descr="Screenshot 2015-10-19 10.06.58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3" b="600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55466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February </a:t>
            </a:r>
            <a:r>
              <a:rPr lang="en-US" dirty="0" smtClean="0"/>
              <a:t>24, 1957</a:t>
            </a:r>
            <a:endParaRPr lang="en-US" dirty="0"/>
          </a:p>
        </p:txBody>
      </p:sp>
      <p:pic>
        <p:nvPicPr>
          <p:cNvPr id="4" name="Content Placeholder 3" descr="matthewsnyt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1040" r="-8104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38378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January 1, 1959; many stories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The Guardian: UK</a:t>
            </a:r>
          </a:p>
          <a:p>
            <a:pPr marL="0" indent="0">
              <a:buNone/>
            </a:pPr>
            <a:r>
              <a:rPr lang="en-US" b="1" dirty="0" smtClean="0"/>
              <a:t>Castro in Control of Cuba</a:t>
            </a:r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New York Times:</a:t>
            </a:r>
          </a:p>
          <a:p>
            <a:pPr marL="0" indent="0">
              <a:buNone/>
            </a:pPr>
            <a:r>
              <a:rPr lang="en-US" b="1" dirty="0" smtClean="0"/>
              <a:t>Batista and Regime Flee Cuba; Castro Moving to Take Power; Mobs Riot and Loot in Havana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338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idel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258" r="-8525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53663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milt 1-3-59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45" r="-794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8062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5" descr="Barbudos en la Sierra Maestra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468" r="-74468"/>
          <a:stretch>
            <a:fillRect/>
          </a:stretch>
        </p:blipFill>
        <p:spPr>
          <a:xfrm>
            <a:off x="-1079500" y="2118834"/>
            <a:ext cx="8229600" cy="452596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" name="Picture 5" descr="2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265565" cy="313134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" name="Picture 4" descr="fidel dov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7900" y="3285648"/>
            <a:ext cx="4178300" cy="360378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" name="Picture 4" descr="fidel 6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42538" y="69056"/>
            <a:ext cx="4503061" cy="30622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7248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shot 2015-10-19 21.41.30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3" b="600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36064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mp</a:t>
            </a:r>
            <a:endParaRPr lang="en-US" dirty="0"/>
          </a:p>
        </p:txBody>
      </p:sp>
      <p:pic>
        <p:nvPicPr>
          <p:cNvPr id="4" name="Content Placeholder 3" descr="Screenshot 2015-10-19 21.42.56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3" b="600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55376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 </a:t>
            </a:r>
            <a:br>
              <a:rPr lang="en-US" sz="3200" dirty="0" smtClean="0"/>
            </a:br>
            <a:r>
              <a:rPr lang="en-US" sz="3600" dirty="0" smtClean="0"/>
              <a:t>Can we talk about causes, or contingencies, or accidents?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smtClean="0"/>
              <a:t>What are the necessary components, already present in Cuba, 1950s?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discontent- towards ruling </a:t>
            </a:r>
            <a:r>
              <a:rPr lang="en-US" dirty="0" err="1" smtClean="0"/>
              <a:t>govt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Corruption</a:t>
            </a:r>
          </a:p>
          <a:p>
            <a:pPr marL="0" indent="0">
              <a:buNone/>
            </a:pPr>
            <a:r>
              <a:rPr lang="en-US" dirty="0" err="1" smtClean="0"/>
              <a:t>Fpd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Figurehead-leader</a:t>
            </a:r>
          </a:p>
          <a:p>
            <a:pPr marL="0" indent="0">
              <a:buNone/>
            </a:pPr>
            <a:r>
              <a:rPr lang="en-US" dirty="0" smtClean="0"/>
              <a:t>Continuing imperialism</a:t>
            </a:r>
          </a:p>
          <a:p>
            <a:pPr marL="0" indent="0">
              <a:buNone/>
            </a:pPr>
            <a:r>
              <a:rPr lang="en-US" dirty="0" err="1" smtClean="0"/>
              <a:t>Alcp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Communications networks--underground</a:t>
            </a:r>
          </a:p>
          <a:p>
            <a:pPr marL="0" indent="0">
              <a:buNone/>
            </a:pPr>
            <a:r>
              <a:rPr lang="en-US" dirty="0" smtClean="0"/>
              <a:t>History of revolution</a:t>
            </a:r>
          </a:p>
          <a:p>
            <a:pPr marL="0" indent="0">
              <a:buNone/>
            </a:pPr>
            <a:r>
              <a:rPr lang="en-US" dirty="0" smtClean="0"/>
              <a:t>Taste of prosperity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4018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about outside?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Decolonization</a:t>
            </a:r>
          </a:p>
          <a:p>
            <a:pPr marL="0" indent="0">
              <a:buNone/>
            </a:pPr>
            <a:r>
              <a:rPr lang="en-US" dirty="0" smtClean="0"/>
              <a:t>Latin </a:t>
            </a:r>
            <a:r>
              <a:rPr lang="en-US" dirty="0" err="1" smtClean="0"/>
              <a:t>american</a:t>
            </a:r>
            <a:r>
              <a:rPr lang="en-US" dirty="0" smtClean="0"/>
              <a:t> guerrillas/peasant movements</a:t>
            </a:r>
          </a:p>
          <a:p>
            <a:pPr marL="0" indent="0">
              <a:buNone/>
            </a:pPr>
            <a:r>
              <a:rPr lang="en-US" dirty="0" smtClean="0"/>
              <a:t>Tourism</a:t>
            </a:r>
          </a:p>
          <a:p>
            <a:pPr marL="0" indent="0">
              <a:buNone/>
            </a:pPr>
            <a:r>
              <a:rPr lang="en-US" dirty="0" smtClean="0"/>
              <a:t>Beginning of cold war</a:t>
            </a:r>
          </a:p>
          <a:p>
            <a:pPr marL="0" indent="0">
              <a:buNone/>
            </a:pPr>
            <a:r>
              <a:rPr lang="en-US" dirty="0" smtClean="0"/>
              <a:t>Dollar imperialism</a:t>
            </a:r>
          </a:p>
          <a:p>
            <a:pPr marL="0" indent="0">
              <a:buNone/>
            </a:pPr>
            <a:r>
              <a:rPr lang="en-US" dirty="0" smtClean="0"/>
              <a:t>New deal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1635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Story of a yacht, 1956</a:t>
            </a:r>
            <a:endParaRPr lang="en-US" dirty="0"/>
          </a:p>
        </p:txBody>
      </p:sp>
      <p:pic>
        <p:nvPicPr>
          <p:cNvPr id="4" name="Content Placeholder 3" descr="granma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7" r="3967"/>
          <a:stretch>
            <a:fillRect/>
          </a:stretch>
        </p:blipFill>
        <p:spPr>
          <a:xfrm>
            <a:off x="340237" y="1182412"/>
            <a:ext cx="4722590" cy="2597243"/>
          </a:xfrm>
        </p:spPr>
      </p:pic>
      <p:pic>
        <p:nvPicPr>
          <p:cNvPr id="5" name="Picture 4" descr="granmarout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775" y="3075493"/>
            <a:ext cx="6568225" cy="3567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352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Guns and bananas, and a radio too</a:t>
            </a:r>
            <a:endParaRPr lang="en-US" dirty="0"/>
          </a:p>
        </p:txBody>
      </p:sp>
      <p:pic>
        <p:nvPicPr>
          <p:cNvPr id="4" name="Content Placeholder 3" descr="Fidel1948JorgeGaitanassassination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994" r="-26994"/>
          <a:stretch>
            <a:fillRect/>
          </a:stretch>
        </p:blipFill>
        <p:spPr>
          <a:xfrm>
            <a:off x="-946356" y="1182413"/>
            <a:ext cx="6449463" cy="3546956"/>
          </a:xfrm>
        </p:spPr>
      </p:pic>
      <p:sp>
        <p:nvSpPr>
          <p:cNvPr id="5" name="TextBox 4"/>
          <p:cNvSpPr txBox="1"/>
          <p:nvPr/>
        </p:nvSpPr>
        <p:spPr>
          <a:xfrm>
            <a:off x="167090" y="4729369"/>
            <a:ext cx="2747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Castro in Bogota, 1948</a:t>
            </a:r>
            <a:endParaRPr lang="en-US" dirty="0"/>
          </a:p>
        </p:txBody>
      </p:sp>
      <p:pic>
        <p:nvPicPr>
          <p:cNvPr id="6" name="Picture 5" descr="guatecou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913" y="3546269"/>
            <a:ext cx="5469087" cy="331173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046118" y="3091636"/>
            <a:ext cx="2557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Coup in Guatemala, 1954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2177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money</a:t>
            </a:r>
            <a:endParaRPr lang="en-US" dirty="0"/>
          </a:p>
        </p:txBody>
      </p:sp>
      <p:pic>
        <p:nvPicPr>
          <p:cNvPr id="4" name="Content Placeholder 3" descr="flagler-theater-11-20-195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43" b="14943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935704" y="6126163"/>
            <a:ext cx="5986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Castro, raising anti-Batista money, University of Miami, 1955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015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frenemies</a:t>
            </a:r>
            <a:endParaRPr lang="en-US" dirty="0"/>
          </a:p>
        </p:txBody>
      </p:sp>
      <p:pic>
        <p:nvPicPr>
          <p:cNvPr id="4" name="Content Placeholder 3" descr="30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62" b="9362"/>
          <a:stretch>
            <a:fillRect/>
          </a:stretch>
        </p:blipFill>
        <p:spPr>
          <a:xfrm>
            <a:off x="457200" y="1417638"/>
            <a:ext cx="4170456" cy="2141921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" name="Picture 4" descr="jose_antonio_echeverri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965" y="1169808"/>
            <a:ext cx="3308885" cy="2205923"/>
          </a:xfrm>
          <a:prstGeom prst="rect">
            <a:avLst/>
          </a:prstGeom>
        </p:spPr>
      </p:pic>
      <p:pic>
        <p:nvPicPr>
          <p:cNvPr id="6" name="Picture 5" descr="260px-Frankpais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656" y="3559558"/>
            <a:ext cx="3302000" cy="32984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02032" y="1169808"/>
            <a:ext cx="2033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Castro and Guevara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278656" y="3559558"/>
            <a:ext cx="3168545" cy="369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José Antonio </a:t>
            </a:r>
            <a:r>
              <a:rPr lang="en-US" dirty="0" err="1" smtClean="0"/>
              <a:t>Echeverría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303302" y="6183271"/>
            <a:ext cx="1531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Frank País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461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1044</TotalTime>
  <Words>313</Words>
  <Application>Microsoft Macintosh PowerPoint</Application>
  <PresentationFormat>On-screen Show (4:3)</PresentationFormat>
  <Paragraphs>44</Paragraphs>
  <Slides>15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mp</vt:lpstr>
      <vt:lpstr>  Can we talk about causes, or contingencies, or accidents? </vt:lpstr>
      <vt:lpstr>What about outside? </vt:lpstr>
      <vt:lpstr>Story of a yacht, 1956</vt:lpstr>
      <vt:lpstr>Guns and bananas, and a radio too</vt:lpstr>
      <vt:lpstr>money</vt:lpstr>
      <vt:lpstr>frenemies</vt:lpstr>
      <vt:lpstr>Lies, truths, and a public</vt:lpstr>
      <vt:lpstr>February 24, 1957</vt:lpstr>
      <vt:lpstr>January 1, 1959; many stories</vt:lpstr>
      <vt:lpstr>PowerPoint Presentation</vt:lpstr>
      <vt:lpstr>PowerPoint Presentation</vt:lpstr>
      <vt:lpstr>PowerPoint Presentation</vt:lpstr>
    </vt:vector>
  </TitlesOfParts>
  <Company>University of British Columbia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Revolution, image, memory</dc:title>
  <dc:creator>Alejandra Bronfman</dc:creator>
  <cp:lastModifiedBy>Alejandra Bronfman</cp:lastModifiedBy>
  <cp:revision>13</cp:revision>
  <dcterms:created xsi:type="dcterms:W3CDTF">2014-02-24T18:49:33Z</dcterms:created>
  <dcterms:modified xsi:type="dcterms:W3CDTF">2015-10-20T17:49:25Z</dcterms:modified>
</cp:coreProperties>
</file>