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281D7-E43D-1248-9B6D-38A522BEB13F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F055A-A113-5340-A0EB-B912FC025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07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Critiques of the first 3 chapters</a:t>
            </a:r>
          </a:p>
          <a:p>
            <a:r>
              <a:rPr lang="en-US" dirty="0" smtClean="0"/>
              <a:t>No slave voices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F055A-A113-5340-A0EB-B912FC0255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86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Condesa</a:t>
            </a:r>
            <a:r>
              <a:rPr lang="en-US" dirty="0" smtClean="0"/>
              <a:t> de merlin: reading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F055A-A113-5340-A0EB-B912FC0255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37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Condesa</a:t>
            </a:r>
            <a:r>
              <a:rPr lang="en-US" baseline="0" dirty="0" smtClean="0"/>
              <a:t> de merlin: </a:t>
            </a:r>
            <a:r>
              <a:rPr lang="en-US" baseline="0" dirty="0" err="1" smtClean="0"/>
              <a:t>bn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havana</a:t>
            </a:r>
            <a:r>
              <a:rPr lang="en-US" baseline="0" dirty="0" smtClean="0"/>
              <a:t>, 1789, raised by grandmother, back to </a:t>
            </a:r>
            <a:r>
              <a:rPr lang="en-US" baseline="0" dirty="0" err="1" smtClean="0"/>
              <a:t>spain</a:t>
            </a:r>
            <a:r>
              <a:rPr lang="en-US" baseline="0" dirty="0" smtClean="0"/>
              <a:t> w/ parents 1808, napoleon, war, etc. goes to </a:t>
            </a:r>
            <a:r>
              <a:rPr lang="en-US" baseline="0" dirty="0" err="1" smtClean="0"/>
              <a:t>paris</a:t>
            </a:r>
            <a:r>
              <a:rPr lang="en-US" baseline="0" dirty="0" smtClean="0"/>
              <a:t>, then back in </a:t>
            </a:r>
            <a:r>
              <a:rPr lang="en-US" baseline="0" dirty="0" err="1" smtClean="0"/>
              <a:t>havana</a:t>
            </a:r>
            <a:r>
              <a:rPr lang="en-US" baseline="0" dirty="0" smtClean="0"/>
              <a:t> in 1830s, where she writes a memoir of her childhood and an account of her travels. What kind of source is this?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F055A-A113-5340-A0EB-B912FC0255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94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72 images, spoken</a:t>
            </a:r>
            <a:r>
              <a:rPr lang="en-US" baseline="0" dirty="0" smtClean="0"/>
              <a:t> testimony about them, book is missing: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Powerful black men: king, ministers, ambassadors, priests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Black virgin, armies, </a:t>
            </a:r>
            <a:r>
              <a:rPr lang="en-US" baseline="0" dirty="0" err="1" smtClean="0"/>
              <a:t>etc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Popes: clement XI with black librarians and cardinal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Pious 4 and three black priests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Historical images, recent history and allegories, one that seems to celebrate commerce in 1807, but the ship was the san </a:t>
            </a:r>
            <a:r>
              <a:rPr lang="en-US" baseline="0" dirty="0" err="1" smtClean="0"/>
              <a:t>lorenzo</a:t>
            </a:r>
            <a:r>
              <a:rPr lang="en-US" baseline="0" dirty="0" smtClean="0"/>
              <a:t>, which he did not talk about, but which carried </a:t>
            </a:r>
            <a:r>
              <a:rPr lang="en-US" baseline="0" dirty="0" err="1" smtClean="0"/>
              <a:t>french</a:t>
            </a:r>
            <a:r>
              <a:rPr lang="en-US" baseline="0" dirty="0" smtClean="0"/>
              <a:t> prisoners to </a:t>
            </a:r>
            <a:r>
              <a:rPr lang="en-US" baseline="0" dirty="0" err="1" smtClean="0"/>
              <a:t>cuba</a:t>
            </a:r>
            <a:r>
              <a:rPr lang="en-US" baseline="0" dirty="0" smtClean="0"/>
              <a:t> during </a:t>
            </a:r>
            <a:r>
              <a:rPr lang="en-US" baseline="0" dirty="0" err="1" smtClean="0"/>
              <a:t>haitian</a:t>
            </a:r>
            <a:r>
              <a:rPr lang="en-US" baseline="0" dirty="0" smtClean="0"/>
              <a:t> revolution, another trip carried the remains of </a:t>
            </a:r>
            <a:r>
              <a:rPr lang="en-US" baseline="0" dirty="0" err="1" smtClean="0"/>
              <a:t>columbus</a:t>
            </a:r>
            <a:r>
              <a:rPr lang="en-US" baseline="0" dirty="0" smtClean="0"/>
              <a:t> but also black revolutionaries—decorated black heroes to </a:t>
            </a:r>
            <a:r>
              <a:rPr lang="en-US" baseline="0" dirty="0" err="1" smtClean="0"/>
              <a:t>havana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F055A-A113-5340-A0EB-B912FC0255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05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B94D967-8932-6441-A2CF-EB661DC75643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C130F270-177A-9648-A673-9C097B67E7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D967-8932-6441-A2CF-EB661DC75643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F270-177A-9648-A673-9C097B67E70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D967-8932-6441-A2CF-EB661DC75643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F270-177A-9648-A673-9C097B67E7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D967-8932-6441-A2CF-EB661DC75643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F270-177A-9648-A673-9C097B67E7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D967-8932-6441-A2CF-EB661DC75643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F270-177A-9648-A673-9C097B67E7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D967-8932-6441-A2CF-EB661DC75643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F270-177A-9648-A673-9C097B67E7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D967-8932-6441-A2CF-EB661DC75643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F270-177A-9648-A673-9C097B67E70E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D967-8932-6441-A2CF-EB661DC75643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F270-177A-9648-A673-9C097B67E7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D967-8932-6441-A2CF-EB661DC75643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F270-177A-9648-A673-9C097B67E70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D967-8932-6441-A2CF-EB661DC75643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F270-177A-9648-A673-9C097B67E7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D967-8932-6441-A2CF-EB661DC75643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F270-177A-9648-A673-9C097B67E7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D967-8932-6441-A2CF-EB661DC75643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F270-177A-9648-A673-9C097B67E7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D967-8932-6441-A2CF-EB661DC75643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F270-177A-9648-A673-9C097B67E7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B94D967-8932-6441-A2CF-EB661DC75643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C130F270-177A-9648-A673-9C097B67E7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D967-8932-6441-A2CF-EB661DC75643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F270-177A-9648-A673-9C097B67E7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D967-8932-6441-A2CF-EB661DC75643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F270-177A-9648-A673-9C097B67E7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D967-8932-6441-A2CF-EB661DC75643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F270-177A-9648-A673-9C097B67E7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D967-8932-6441-A2CF-EB661DC75643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F270-177A-9648-A673-9C097B67E7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D967-8932-6441-A2CF-EB661DC75643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F270-177A-9648-A673-9C097B67E70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D967-8932-6441-A2CF-EB661DC75643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F270-177A-9648-A673-9C097B67E7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B94D967-8932-6441-A2CF-EB661DC75643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C130F270-177A-9648-A673-9C097B67E7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Voices, documents and a mystery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83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“Mercedes dressed to sing Bellini’s Norma”</a:t>
            </a:r>
            <a:br>
              <a:rPr lang="en-US" dirty="0" smtClean="0"/>
            </a:br>
            <a:r>
              <a:rPr lang="en-US" sz="2000" dirty="0" smtClean="0"/>
              <a:t>http://</a:t>
            </a:r>
            <a:r>
              <a:rPr lang="en-US" sz="2000" dirty="0" err="1" smtClean="0"/>
              <a:t>www.alinagarcialapuerta.com</a:t>
            </a:r>
            <a:r>
              <a:rPr lang="en-US" sz="2000" dirty="0" smtClean="0"/>
              <a:t>/who-was-la-belle-creole/</a:t>
            </a:r>
            <a:endParaRPr lang="en-US" sz="2000" dirty="0"/>
          </a:p>
        </p:txBody>
      </p:sp>
      <p:pic>
        <p:nvPicPr>
          <p:cNvPr id="4" name="Content Placeholder 3" descr="Mercedes-dressed-to-sing-Bellinis-Norma-featured-900x440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3" r="59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09223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Aponte’s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03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Make a sentence or two (at the most) that uses these words and makes an argument about Cuban history.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Cuba, Haiti, Africa, Sugar, War, Freedom, Pork, </a:t>
            </a:r>
            <a:r>
              <a:rPr lang="en-US" dirty="0" err="1" smtClean="0"/>
              <a:t>Rumours</a:t>
            </a:r>
            <a:r>
              <a:rPr lang="en-US" dirty="0" smtClean="0"/>
              <a:t>, Ships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19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Ships from Africa brought slaves to Cuba and </a:t>
            </a:r>
            <a:r>
              <a:rPr lang="en-US" dirty="0" err="1" smtClean="0"/>
              <a:t>haiti</a:t>
            </a:r>
            <a:r>
              <a:rPr lang="en-US" dirty="0" smtClean="0"/>
              <a:t>, whence </a:t>
            </a:r>
            <a:r>
              <a:rPr lang="en-US" dirty="0" err="1" smtClean="0"/>
              <a:t>rumours</a:t>
            </a:r>
            <a:r>
              <a:rPr lang="en-US" dirty="0" smtClean="0"/>
              <a:t> of pork shortage sparked the slaves fought for freedom through guerrilla wars because the masters abused them in sugar plantations. </a:t>
            </a:r>
          </a:p>
          <a:p>
            <a:r>
              <a:rPr lang="en-US" dirty="0" smtClean="0"/>
              <a:t>2. In Cuba, the constant arrival of slave ships from Africa for the production of sugar in addition to the unease from neighboring Haiti, then fighting a war for freedom , sparked curious rumors and the elite’s accusations of pork stealing. </a:t>
            </a:r>
            <a:endParaRPr lang="en-US" dirty="0"/>
          </a:p>
          <a:p>
            <a:r>
              <a:rPr lang="en-US" dirty="0" err="1" smtClean="0"/>
              <a:t>Rumour</a:t>
            </a:r>
            <a:r>
              <a:rPr lang="en-US" dirty="0" smtClean="0"/>
              <a:t> has it; Cuba’s freedom is constantly under threat from Haiti, African slaves with their voodoo pork rituals, and British war ships. It also has sugar.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70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Much of Cuba’s history is affected by African Slaves in the sugar plantations/trade. With the Haitian War of Independence resulting the freedom of slaves, simple </a:t>
            </a:r>
            <a:r>
              <a:rPr lang="en-US" dirty="0" err="1" smtClean="0"/>
              <a:t>rumours</a:t>
            </a:r>
            <a:r>
              <a:rPr lang="en-US" dirty="0" smtClean="0"/>
              <a:t> around pork shortages and rituals resulted in mass panic with the arrival of slave ships. </a:t>
            </a:r>
          </a:p>
          <a:p>
            <a:r>
              <a:rPr lang="en-US" dirty="0" smtClean="0"/>
              <a:t>African war and ships brought slaves to Haiti. The </a:t>
            </a:r>
            <a:r>
              <a:rPr lang="en-US" dirty="0" err="1" smtClean="0"/>
              <a:t>rumours</a:t>
            </a:r>
            <a:r>
              <a:rPr lang="en-US" dirty="0" smtClean="0"/>
              <a:t> of pork shortage and slave freedom moved the sugar trade to Cuba.</a:t>
            </a:r>
          </a:p>
          <a:p>
            <a:r>
              <a:rPr lang="en-US" dirty="0" smtClean="0"/>
              <a:t>Slaves shipped from Africa fighting for freedom in Haiti sparked </a:t>
            </a:r>
            <a:r>
              <a:rPr lang="en-US" dirty="0" err="1" smtClean="0"/>
              <a:t>rumours</a:t>
            </a:r>
            <a:r>
              <a:rPr lang="en-US" dirty="0" smtClean="0"/>
              <a:t> (as pork disappeared) that there will be a new war in Cuba as they took over the sugar trade.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110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revolution in Haiti impacted Cuba, because the white population feared war and insurrection, as demonstrated by the missing pork </a:t>
            </a:r>
            <a:r>
              <a:rPr lang="en-US" dirty="0" err="1" smtClean="0"/>
              <a:t>rumour</a:t>
            </a:r>
            <a:r>
              <a:rPr lang="en-US" dirty="0" smtClean="0"/>
              <a:t>, as opposed to through an actual revolutionary uprising for freedom on the part of the slaves; nevertheless, they continued importing more on ships from Africa to increase sugar production.</a:t>
            </a:r>
          </a:p>
          <a:p>
            <a:r>
              <a:rPr lang="en-US" dirty="0" smtClean="0"/>
              <a:t>African slave rebellion for freedom in Haiti spurred </a:t>
            </a:r>
            <a:r>
              <a:rPr lang="en-US" dirty="0" err="1" smtClean="0"/>
              <a:t>rumours</a:t>
            </a:r>
            <a:r>
              <a:rPr lang="en-US" dirty="0" smtClean="0"/>
              <a:t> about slave war at home in Cuba, compounding colonial fears of voodoo worship from pork shortages. This, along with sugar and ship-building industries, shaped Cuban identity and industry in its history.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811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Slaves from Africa working on sugar plantations in Haiti fought a war for freedom, when there was a pork shortage in Cuba </a:t>
            </a:r>
            <a:r>
              <a:rPr lang="en-US" dirty="0" err="1" smtClean="0"/>
              <a:t>rumours</a:t>
            </a:r>
            <a:r>
              <a:rPr lang="en-US" dirty="0" smtClean="0"/>
              <a:t> spread of voodoo sacrifices and rebels coming on ships.</a:t>
            </a:r>
          </a:p>
          <a:p>
            <a:r>
              <a:rPr lang="en-US" dirty="0" smtClean="0"/>
              <a:t>In the history of Cuba, slave trade from Africa to support the expansion of sugar plantations following the 7 Years War, instigated and uprising in Haitian slaves to fight for freedom; this struggle was reflected in Havana through the appearance of pork shortages, supported by a rumor about the insurgency of religious rituals to instigate slave uprising in Cuba, a fear that was strengthened by the arrival of Haitian ships full of white plantation owners that were escaping to Cuba.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36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war in Haiti for freedom by enslaved people whom arrived by ships from Africa led to tension in Cuba. The tension was caused by </a:t>
            </a:r>
            <a:r>
              <a:rPr lang="en-US" dirty="0" err="1" smtClean="0"/>
              <a:t>rumours</a:t>
            </a:r>
            <a:r>
              <a:rPr lang="en-US" dirty="0" smtClean="0"/>
              <a:t> of ritualistic pig slaughtering which forced sugar plantation owners to restrict the supply of pork.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39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u="sng" dirty="0" err="1" smtClean="0"/>
              <a:t>Ch</a:t>
            </a:r>
            <a:r>
              <a:rPr lang="en-US" u="sng" dirty="0" smtClean="0"/>
              <a:t> 1</a:t>
            </a:r>
          </a:p>
          <a:p>
            <a:pPr marL="0" indent="0">
              <a:buNone/>
            </a:pPr>
            <a:r>
              <a:rPr lang="en-US" dirty="0" err="1" smtClean="0"/>
              <a:t>Cabildo</a:t>
            </a:r>
            <a:r>
              <a:rPr lang="en-US" dirty="0" smtClean="0"/>
              <a:t> minutes</a:t>
            </a:r>
          </a:p>
          <a:p>
            <a:pPr marL="0" indent="0">
              <a:buNone/>
            </a:pPr>
            <a:r>
              <a:rPr lang="en-US" dirty="0" smtClean="0"/>
              <a:t>Royal decrees, laws, edicts</a:t>
            </a:r>
          </a:p>
          <a:p>
            <a:pPr marL="0" indent="0">
              <a:buNone/>
            </a:pPr>
            <a:r>
              <a:rPr lang="en-US" dirty="0" smtClean="0"/>
              <a:t>monographs</a:t>
            </a:r>
          </a:p>
          <a:p>
            <a:pPr marL="0" indent="0">
              <a:buNone/>
            </a:pPr>
            <a:r>
              <a:rPr lang="en-US" dirty="0" smtClean="0"/>
              <a:t>Memoirs</a:t>
            </a:r>
          </a:p>
          <a:p>
            <a:pPr marL="0" indent="0">
              <a:buNone/>
            </a:pPr>
            <a:r>
              <a:rPr lang="en-US" u="sng" dirty="0" smtClean="0"/>
              <a:t>Ch. 2</a:t>
            </a:r>
          </a:p>
          <a:p>
            <a:pPr marL="0" indent="0">
              <a:buNone/>
            </a:pPr>
            <a:r>
              <a:rPr lang="en-US" dirty="0" smtClean="0"/>
              <a:t>Letters to captain general</a:t>
            </a:r>
          </a:p>
          <a:p>
            <a:pPr marL="0" indent="0">
              <a:buNone/>
            </a:pPr>
            <a:r>
              <a:rPr lang="en-US" dirty="0" smtClean="0"/>
              <a:t>Accounts of punishments of slaves</a:t>
            </a:r>
          </a:p>
          <a:p>
            <a:pPr marL="0" indent="0">
              <a:buNone/>
            </a:pPr>
            <a:r>
              <a:rPr lang="en-US" dirty="0" smtClean="0"/>
              <a:t>Monographs on nature of slave rebellion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53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Ch. 3</a:t>
            </a:r>
          </a:p>
          <a:p>
            <a:pPr marL="0" indent="0">
              <a:buNone/>
            </a:pPr>
            <a:r>
              <a:rPr lang="en-US" dirty="0" smtClean="0"/>
              <a:t>Monographs</a:t>
            </a:r>
          </a:p>
          <a:p>
            <a:pPr marL="0" indent="0">
              <a:buNone/>
            </a:pPr>
            <a:r>
              <a:rPr lang="en-US" dirty="0" smtClean="0"/>
              <a:t>Notarial archives</a:t>
            </a:r>
          </a:p>
          <a:p>
            <a:pPr marL="0" indent="0">
              <a:buNone/>
            </a:pPr>
            <a:r>
              <a:rPr lang="en-US" u="sng" dirty="0" smtClean="0"/>
              <a:t>Ch. 4</a:t>
            </a:r>
          </a:p>
          <a:p>
            <a:pPr marL="0" indent="0">
              <a:buNone/>
            </a:pPr>
            <a:r>
              <a:rPr lang="en-US" b="1" dirty="0" smtClean="0"/>
              <a:t>Depositions</a:t>
            </a:r>
          </a:p>
          <a:p>
            <a:pPr marL="0" indent="0">
              <a:buNone/>
            </a:pPr>
            <a:r>
              <a:rPr lang="en-US" u="sng" dirty="0" smtClean="0"/>
              <a:t>Ch. 5</a:t>
            </a:r>
          </a:p>
          <a:p>
            <a:pPr marL="0" indent="0">
              <a:buNone/>
            </a:pPr>
            <a:r>
              <a:rPr lang="en-US" dirty="0" smtClean="0"/>
              <a:t>Correspondence</a:t>
            </a:r>
          </a:p>
          <a:p>
            <a:pPr marL="0" indent="0">
              <a:buNone/>
            </a:pPr>
            <a:r>
              <a:rPr lang="en-US" dirty="0" smtClean="0"/>
              <a:t>Military commission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328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161</TotalTime>
  <Words>765</Words>
  <Application>Microsoft Macintosh PowerPoint</Application>
  <PresentationFormat>On-screen Show (4:3)</PresentationFormat>
  <Paragraphs>49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Inkwell</vt:lpstr>
      <vt:lpstr>Voices, documents and a mystery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Sources</vt:lpstr>
      <vt:lpstr>PowerPoint Presentation</vt:lpstr>
      <vt:lpstr>“Mercedes dressed to sing Bellini’s Norma” http://www.alinagarcialapuerta.com/who-was-la-belle-creole/</vt:lpstr>
      <vt:lpstr>Aponte’s book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Alejandra Bronfman</dc:creator>
  <cp:lastModifiedBy>Alejandra Bronfman</cp:lastModifiedBy>
  <cp:revision>12</cp:revision>
  <dcterms:created xsi:type="dcterms:W3CDTF">2015-09-21T16:57:23Z</dcterms:created>
  <dcterms:modified xsi:type="dcterms:W3CDTF">2015-09-22T17:50:04Z</dcterms:modified>
</cp:coreProperties>
</file>