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3" r:id="rId1"/>
  </p:sldMasterIdLst>
  <p:notesMasterIdLst>
    <p:notesMasterId r:id="rId15"/>
  </p:notesMasterIdLst>
  <p:handoutMasterIdLst>
    <p:handoutMasterId r:id="rId16"/>
  </p:handoutMasterIdLst>
  <p:sldIdLst>
    <p:sldId id="256" r:id="rId2"/>
    <p:sldId id="356" r:id="rId3"/>
    <p:sldId id="408" r:id="rId4"/>
    <p:sldId id="397" r:id="rId5"/>
    <p:sldId id="399" r:id="rId6"/>
    <p:sldId id="401" r:id="rId7"/>
    <p:sldId id="409" r:id="rId8"/>
    <p:sldId id="400" r:id="rId9"/>
    <p:sldId id="406" r:id="rId10"/>
    <p:sldId id="410" r:id="rId11"/>
    <p:sldId id="411" r:id="rId12"/>
    <p:sldId id="412" r:id="rId13"/>
    <p:sldId id="40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4" autoAdjust="0"/>
  </p:normalViewPr>
  <p:slideViewPr>
    <p:cSldViewPr snapToGrid="0" snapToObjects="1">
      <p:cViewPr>
        <p:scale>
          <a:sx n="85" d="100"/>
          <a:sy n="85" d="100"/>
        </p:scale>
        <p:origin x="-1776" y="-88"/>
      </p:cViewPr>
      <p:guideLst>
        <p:guide orient="horz" pos="2160"/>
        <p:guide pos="2880"/>
      </p:guideLst>
    </p:cSldViewPr>
  </p:slideViewPr>
  <p:outlineViewPr>
    <p:cViewPr>
      <p:scale>
        <a:sx n="33" d="100"/>
        <a:sy n="33" d="100"/>
      </p:scale>
      <p:origin x="0" y="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1C479-0FDB-0F44-AAC3-EA6EE26E8FAF}" type="datetimeFigureOut">
              <a:rPr lang="en-US" smtClean="0"/>
              <a:t>2015-11-18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A5AD85-3014-4C4F-A1FD-76C6B0E456FF}" type="slidenum">
              <a:rPr lang="en-US" smtClean="0"/>
              <a:t>‹#›</a:t>
            </a:fld>
            <a:endParaRPr lang="en-US"/>
          </a:p>
        </p:txBody>
      </p:sp>
    </p:spTree>
    <p:extLst>
      <p:ext uri="{BB962C8B-B14F-4D97-AF65-F5344CB8AC3E}">
        <p14:creationId xmlns:p14="http://schemas.microsoft.com/office/powerpoint/2010/main" val="1544625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7AF22F-FFE0-9B42-9471-BFA48B2A835A}" type="datetimeFigureOut">
              <a:rPr lang="en-US" smtClean="0"/>
              <a:t>2015-11-18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B9122-B360-2849-9889-FB794D6F3BA9}" type="slidenum">
              <a:rPr lang="en-US" smtClean="0"/>
              <a:t>‹#›</a:t>
            </a:fld>
            <a:endParaRPr lang="en-US"/>
          </a:p>
        </p:txBody>
      </p:sp>
    </p:spTree>
    <p:extLst>
      <p:ext uri="{BB962C8B-B14F-4D97-AF65-F5344CB8AC3E}">
        <p14:creationId xmlns:p14="http://schemas.microsoft.com/office/powerpoint/2010/main" val="1711999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534B47F-B52F-4842-B3B8-4AA9BF27AB3C}" type="slidenum">
              <a:rPr lang="en-US" smtClean="0">
                <a:solidFill>
                  <a:prstClr val="black"/>
                </a:solidFill>
                <a:latin typeface="Calibri"/>
              </a:rPr>
              <a:pPr/>
              <a:t>2</a:t>
            </a:fld>
            <a:endParaRPr lang="en-US">
              <a:solidFill>
                <a:prstClr val="black"/>
              </a:solidFill>
              <a:latin typeface="Calibri"/>
            </a:endParaRPr>
          </a:p>
        </p:txBody>
      </p:sp>
    </p:spTree>
    <p:extLst>
      <p:ext uri="{BB962C8B-B14F-4D97-AF65-F5344CB8AC3E}">
        <p14:creationId xmlns:p14="http://schemas.microsoft.com/office/powerpoint/2010/main" val="302972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CA"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BCED3E41-E2DE-48B7-AD25-2C05D8372D60}" type="datetime4">
              <a:rPr lang="en-US" smtClean="0"/>
              <a:pPr/>
              <a:t>November 18,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E234C09-6CF5-4A45-AC8A-220EE78076FA}" type="datetimeFigureOut">
              <a:rPr lang="en-US" smtClean="0"/>
              <a:t>2015-11-18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E234C09-6CF5-4A45-AC8A-220EE78076FA}" type="datetimeFigureOut">
              <a:rPr lang="en-US" smtClean="0"/>
              <a:t>2015-11-18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0E234C09-6CF5-4A45-AC8A-220EE78076FA}" type="datetimeFigureOut">
              <a:rPr lang="en-US" smtClean="0"/>
              <a:t>2015-11-18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CA"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November 18,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0E234C09-6CF5-4A45-AC8A-220EE78076FA}" type="datetimeFigureOut">
              <a:rPr lang="en-US" smtClean="0"/>
              <a:t>2015-11-18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CEF8E-C317-A743-AC14-5F2E78239A2C}" type="slidenum">
              <a:rPr lang="en-US" smtClean="0"/>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CA"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CA"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0E234C09-6CF5-4A45-AC8A-220EE78076FA}" type="datetimeFigureOut">
              <a:rPr lang="en-US" smtClean="0"/>
              <a:t>2015-11-18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0E234C09-6CF5-4A45-AC8A-220EE78076FA}" type="datetimeFigureOut">
              <a:rPr lang="en-US" smtClean="0"/>
              <a:t>2015-11-18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34C09-6CF5-4A45-AC8A-220EE78076FA}" type="datetimeFigureOut">
              <a:rPr lang="en-US" smtClean="0"/>
              <a:t>2015-11-18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CA" smtClean="0"/>
              <a:t>Click to edit Master text styles</a:t>
            </a:r>
          </a:p>
        </p:txBody>
      </p:sp>
      <p:sp>
        <p:nvSpPr>
          <p:cNvPr id="5" name="Date Placeholder 4"/>
          <p:cNvSpPr>
            <a:spLocks noGrp="1"/>
          </p:cNvSpPr>
          <p:nvPr>
            <p:ph type="dt" sz="half" idx="10"/>
          </p:nvPr>
        </p:nvSpPr>
        <p:spPr/>
        <p:txBody>
          <a:bodyPr/>
          <a:lstStyle/>
          <a:p>
            <a:fld id="{0E234C09-6CF5-4A45-AC8A-220EE78076FA}" type="datetimeFigureOut">
              <a:rPr lang="en-US" smtClean="0"/>
              <a:t>2015-11-18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A84A37A-AFC2-4A01-80A1-FC20F2C0D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CA"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CA"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E234C09-6CF5-4A45-AC8A-220EE78076FA}" type="datetimeFigureOut">
              <a:rPr lang="en-US" smtClean="0"/>
              <a:t>2015-11-18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CEF8E-C317-A743-AC14-5F2E78239A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E234C09-6CF5-4A45-AC8A-220EE78076FA}" type="datetimeFigureOut">
              <a:rPr lang="en-US" smtClean="0"/>
              <a:t>2015-11-18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D7CEF8E-C317-A743-AC14-5F2E78239A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wl.english.purdue.edu/owl/resource/560/01/" TargetMode="External"/><Relationship Id="rId4" Type="http://schemas.openxmlformats.org/officeDocument/2006/relationships/hyperlink" Target="http://wiki.ubc.ca/images/6/6f/Apastyle.pdf" TargetMode="External"/><Relationship Id="rId1" Type="http://schemas.openxmlformats.org/officeDocument/2006/relationships/slideLayout" Target="../slideLayouts/slideLayout2.xml"/><Relationship Id="rId2" Type="http://schemas.openxmlformats.org/officeDocument/2006/relationships/hyperlink" Target="http://www.apastyle.org/learn/tutorials/index.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Autofit/>
          </a:bodyPr>
          <a:lstStyle/>
          <a:p>
            <a:r>
              <a:rPr lang="en-US" sz="4400" dirty="0" smtClean="0"/>
              <a:t>The Anatomy of An Inquiry Project</a:t>
            </a:r>
            <a:endParaRPr lang="en-US" sz="4400" dirty="0"/>
          </a:p>
        </p:txBody>
      </p:sp>
      <p:sp>
        <p:nvSpPr>
          <p:cNvPr id="3" name="Subtitle 2"/>
          <p:cNvSpPr>
            <a:spLocks noGrp="1"/>
          </p:cNvSpPr>
          <p:nvPr>
            <p:ph type="subTitle" idx="1"/>
          </p:nvPr>
        </p:nvSpPr>
        <p:spPr/>
        <p:txBody>
          <a:bodyPr>
            <a:normAutofit fontScale="55000" lnSpcReduction="20000"/>
          </a:bodyPr>
          <a:lstStyle/>
          <a:p>
            <a:r>
              <a:rPr lang="en-US" sz="3600" dirty="0" smtClean="0"/>
              <a:t>Nov</a:t>
            </a:r>
            <a:r>
              <a:rPr lang="en-US" sz="3600" dirty="0" smtClean="0"/>
              <a:t> 19, </a:t>
            </a:r>
            <a:r>
              <a:rPr lang="en-US" sz="3600" dirty="0" smtClean="0"/>
              <a:t>2015</a:t>
            </a:r>
            <a:endParaRPr lang="en-US" sz="3600" dirty="0"/>
          </a:p>
        </p:txBody>
      </p:sp>
    </p:spTree>
    <p:extLst>
      <p:ext uri="{BB962C8B-B14F-4D97-AF65-F5344CB8AC3E}">
        <p14:creationId xmlns:p14="http://schemas.microsoft.com/office/powerpoint/2010/main" val="10951736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253999" y="1133228"/>
            <a:ext cx="8675077" cy="5529385"/>
          </a:xfrm>
        </p:spPr>
        <p:txBody>
          <a:bodyPr>
            <a:noAutofit/>
          </a:bodyPr>
          <a:lstStyle/>
          <a:p>
            <a:pPr marL="0" indent="0">
              <a:buNone/>
            </a:pPr>
            <a:r>
              <a:rPr lang="en-US" sz="3200" dirty="0" smtClean="0"/>
              <a:t>How would you describe what you learned in the following situations?</a:t>
            </a:r>
          </a:p>
          <a:p>
            <a:pPr marL="465138" lvl="2" indent="0">
              <a:spcBef>
                <a:spcPts val="1600"/>
              </a:spcBef>
              <a:buNone/>
            </a:pPr>
            <a:r>
              <a:rPr lang="en-US" sz="3200" i="1" dirty="0" smtClean="0"/>
              <a:t>You </a:t>
            </a:r>
            <a:r>
              <a:rPr lang="en-US" sz="3200" i="1" dirty="0" smtClean="0"/>
              <a:t>worked with a student one-on-one at your school (e.g., in your class; in a support setting). Through your interactions, you learned a good deal about how she was thinking about herself as a learner and about learning in classrooms. You also observed when and how she benefited from supports to self-regulation. You would like to describe how you learned from these interactions</a:t>
            </a:r>
            <a:r>
              <a:rPr lang="en-US" sz="3200" i="1" dirty="0" smtClean="0"/>
              <a:t>.</a:t>
            </a:r>
            <a:endParaRPr lang="en-US" sz="3200" i="1" dirty="0" smtClean="0"/>
          </a:p>
        </p:txBody>
      </p:sp>
      <p:sp>
        <p:nvSpPr>
          <p:cNvPr id="5"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Working Through Examples</a:t>
            </a:r>
            <a:endParaRPr lang="en-US" sz="3200" dirty="0"/>
          </a:p>
        </p:txBody>
      </p:sp>
    </p:spTree>
    <p:extLst>
      <p:ext uri="{BB962C8B-B14F-4D97-AF65-F5344CB8AC3E}">
        <p14:creationId xmlns:p14="http://schemas.microsoft.com/office/powerpoint/2010/main" val="1119225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253999" y="1133228"/>
            <a:ext cx="8675077" cy="5529385"/>
          </a:xfrm>
        </p:spPr>
        <p:txBody>
          <a:bodyPr>
            <a:normAutofit/>
          </a:bodyPr>
          <a:lstStyle/>
          <a:p>
            <a:pPr marL="0" indent="0">
              <a:buNone/>
            </a:pPr>
            <a:r>
              <a:rPr lang="en-US" sz="3200" dirty="0" smtClean="0"/>
              <a:t>How would you describe what you learned in the following situations?</a:t>
            </a:r>
          </a:p>
          <a:p>
            <a:pPr marL="465138" lvl="2" indent="0">
              <a:spcBef>
                <a:spcPts val="1600"/>
              </a:spcBef>
              <a:buNone/>
            </a:pPr>
            <a:r>
              <a:rPr lang="en-US" sz="3200" i="1" dirty="0" smtClean="0"/>
              <a:t>You </a:t>
            </a:r>
            <a:r>
              <a:rPr lang="en-US" sz="3200" i="1" dirty="0" smtClean="0"/>
              <a:t>had a chance to try a new approach in your class and noticed what was working or not for the students, based on some kind of information you gathered (e.g., a survey, your observations of how they were learning, or an assessment</a:t>
            </a:r>
            <a:r>
              <a:rPr lang="en-US" sz="3200" i="1" dirty="0" smtClean="0"/>
              <a:t>)</a:t>
            </a:r>
            <a:endParaRPr lang="en-US" sz="3200" i="1" dirty="0" smtClean="0"/>
          </a:p>
        </p:txBody>
      </p:sp>
      <p:sp>
        <p:nvSpPr>
          <p:cNvPr id="5"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Working Through Examples</a:t>
            </a:r>
            <a:endParaRPr lang="en-US" sz="3200" dirty="0"/>
          </a:p>
        </p:txBody>
      </p:sp>
    </p:spTree>
    <p:extLst>
      <p:ext uri="{BB962C8B-B14F-4D97-AF65-F5344CB8AC3E}">
        <p14:creationId xmlns:p14="http://schemas.microsoft.com/office/powerpoint/2010/main" val="1119225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253999" y="1133228"/>
            <a:ext cx="8675077" cy="5529385"/>
          </a:xfrm>
        </p:spPr>
        <p:txBody>
          <a:bodyPr>
            <a:normAutofit/>
          </a:bodyPr>
          <a:lstStyle/>
          <a:p>
            <a:pPr marL="0" indent="0">
              <a:buNone/>
            </a:pPr>
            <a:r>
              <a:rPr lang="en-US" sz="3200" dirty="0" smtClean="0"/>
              <a:t>How would you describe what you learned in the following situations?</a:t>
            </a:r>
          </a:p>
          <a:p>
            <a:pPr marL="465138" lvl="2" indent="0">
              <a:spcBef>
                <a:spcPts val="1600"/>
              </a:spcBef>
              <a:buNone/>
            </a:pPr>
            <a:r>
              <a:rPr lang="en-US" sz="3200" i="1" dirty="0" smtClean="0"/>
              <a:t>You </a:t>
            </a:r>
            <a:r>
              <a:rPr lang="en-US" sz="3200" i="1" dirty="0" smtClean="0"/>
              <a:t>had a chance to speak with a colleague (e.g., a special education teacher; a senior teacher; an administrator; a district-level consultant) and really benefited from their perspective</a:t>
            </a:r>
            <a:r>
              <a:rPr lang="en-US" sz="2200" i="1" dirty="0" smtClean="0"/>
              <a:t>.</a:t>
            </a:r>
            <a:endParaRPr lang="en-US" sz="2200" i="1" dirty="0"/>
          </a:p>
        </p:txBody>
      </p:sp>
      <p:sp>
        <p:nvSpPr>
          <p:cNvPr id="5"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Working Through Examples</a:t>
            </a:r>
            <a:endParaRPr lang="en-US" sz="3200" dirty="0"/>
          </a:p>
        </p:txBody>
      </p:sp>
    </p:spTree>
    <p:extLst>
      <p:ext uri="{BB962C8B-B14F-4D97-AF65-F5344CB8AC3E}">
        <p14:creationId xmlns:p14="http://schemas.microsoft.com/office/powerpoint/2010/main" val="1119225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2" name="Title 1"/>
          <p:cNvSpPr>
            <a:spLocks noGrp="1"/>
          </p:cNvSpPr>
          <p:nvPr>
            <p:ph type="title"/>
          </p:nvPr>
        </p:nvSpPr>
        <p:spPr>
          <a:xfrm>
            <a:off x="900113" y="244158"/>
            <a:ext cx="7345362" cy="810918"/>
          </a:xfrm>
        </p:spPr>
        <p:txBody>
          <a:bodyPr>
            <a:noAutofit/>
          </a:bodyPr>
          <a:lstStyle/>
          <a:p>
            <a:r>
              <a:rPr lang="en-US" sz="3200" dirty="0" smtClean="0"/>
              <a:t>How Do You Cite What you Are Learning from Research or Resources?</a:t>
            </a:r>
            <a:endParaRPr lang="en-US" sz="3200" dirty="0"/>
          </a:p>
        </p:txBody>
      </p:sp>
      <p:sp>
        <p:nvSpPr>
          <p:cNvPr id="3" name="Content Placeholder 2"/>
          <p:cNvSpPr>
            <a:spLocks noGrp="1"/>
          </p:cNvSpPr>
          <p:nvPr>
            <p:ph idx="1"/>
          </p:nvPr>
        </p:nvSpPr>
        <p:spPr>
          <a:xfrm>
            <a:off x="253999" y="1484924"/>
            <a:ext cx="8382001" cy="5119076"/>
          </a:xfrm>
        </p:spPr>
        <p:txBody>
          <a:bodyPr>
            <a:noAutofit/>
          </a:bodyPr>
          <a:lstStyle/>
          <a:p>
            <a:pPr marL="0" indent="0">
              <a:buNone/>
            </a:pPr>
            <a:r>
              <a:rPr lang="en-US" sz="2800" dirty="0" smtClean="0"/>
              <a:t>In our Faculty of Education you are asked to use "APA" (American Psychological Association) formatting</a:t>
            </a:r>
          </a:p>
          <a:p>
            <a:pPr marL="0" indent="0">
              <a:spcBef>
                <a:spcPts val="2400"/>
              </a:spcBef>
              <a:buNone/>
            </a:pPr>
            <a:r>
              <a:rPr lang="en-US" sz="2400" dirty="0" smtClean="0"/>
              <a:t>Helpful </a:t>
            </a:r>
            <a:r>
              <a:rPr lang="en-US" sz="2400" dirty="0"/>
              <a:t>resources:</a:t>
            </a:r>
          </a:p>
          <a:p>
            <a:pPr marL="465138" lvl="2" indent="0">
              <a:buNone/>
            </a:pPr>
            <a:r>
              <a:rPr lang="en-CA" sz="2400" dirty="0"/>
              <a:t>American Psychological Association tutorials:</a:t>
            </a:r>
          </a:p>
          <a:p>
            <a:pPr marL="922338" lvl="4" indent="0">
              <a:buNone/>
            </a:pPr>
            <a:r>
              <a:rPr lang="en-CA" sz="2400" u="sng" dirty="0">
                <a:hlinkClick r:id="rId2"/>
              </a:rPr>
              <a:t>http://www.apastyle.org/learn/tutorials/index.aspx</a:t>
            </a:r>
            <a:r>
              <a:rPr lang="en-US" sz="2400" dirty="0"/>
              <a:t> </a:t>
            </a:r>
          </a:p>
          <a:p>
            <a:pPr marL="465138" lvl="2" indent="0">
              <a:spcBef>
                <a:spcPts val="1200"/>
              </a:spcBef>
              <a:buNone/>
            </a:pPr>
            <a:r>
              <a:rPr lang="en-US" sz="2400" dirty="0"/>
              <a:t>Purdue’s Online Writing Lab (OWL): APA guidelines</a:t>
            </a:r>
          </a:p>
          <a:p>
            <a:pPr marL="922338" lvl="4" indent="0">
              <a:spcBef>
                <a:spcPts val="0"/>
              </a:spcBef>
              <a:buNone/>
            </a:pPr>
            <a:r>
              <a:rPr lang="en-US" sz="2400" dirty="0">
                <a:hlinkClick r:id="rId3"/>
              </a:rPr>
              <a:t>https://owl.english.purdue.edu/owl/resource/560/01/</a:t>
            </a:r>
            <a:endParaRPr lang="en-US" sz="2400" dirty="0"/>
          </a:p>
          <a:p>
            <a:pPr marL="465138" lvl="2" indent="0">
              <a:spcBef>
                <a:spcPts val="1200"/>
              </a:spcBef>
              <a:buNone/>
            </a:pPr>
            <a:r>
              <a:rPr lang="en-CA" sz="2400" dirty="0"/>
              <a:t>UBC Library: Getting started with APA citation style</a:t>
            </a:r>
          </a:p>
          <a:p>
            <a:pPr marL="922338" lvl="4" indent="0">
              <a:spcBef>
                <a:spcPts val="0"/>
              </a:spcBef>
              <a:buNone/>
            </a:pPr>
            <a:r>
              <a:rPr lang="en-CA" sz="2400" u="sng" dirty="0">
                <a:hlinkClick r:id="rId4"/>
              </a:rPr>
              <a:t>http://wiki.ubc.ca/images/6/6f/Apastyle.pdf</a:t>
            </a:r>
            <a:endParaRPr lang="en-US" sz="2400" dirty="0"/>
          </a:p>
        </p:txBody>
      </p:sp>
    </p:spTree>
    <p:extLst>
      <p:ext uri="{BB962C8B-B14F-4D97-AF65-F5344CB8AC3E}">
        <p14:creationId xmlns:p14="http://schemas.microsoft.com/office/powerpoint/2010/main" val="1228158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58637"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449722" y="142372"/>
            <a:ext cx="8158473" cy="1143000"/>
          </a:xfrm>
        </p:spPr>
        <p:txBody>
          <a:bodyPr>
            <a:noAutofit/>
          </a:bodyPr>
          <a:lstStyle/>
          <a:p>
            <a:r>
              <a:rPr lang="en-US" sz="3600" dirty="0"/>
              <a:t>Key Elements of </a:t>
            </a:r>
            <a:r>
              <a:rPr lang="en-US" sz="3600" dirty="0" smtClean="0"/>
              <a:t>An Inquiry Plan What and </a:t>
            </a:r>
            <a:r>
              <a:rPr lang="en-US" sz="3600" i="1" dirty="0" smtClean="0"/>
              <a:t>How</a:t>
            </a:r>
            <a:r>
              <a:rPr lang="en-US" sz="3600" dirty="0" smtClean="0"/>
              <a:t> are You </a:t>
            </a:r>
            <a:r>
              <a:rPr lang="en-US" sz="3600" dirty="0" smtClean="0"/>
              <a:t>Learning?</a:t>
            </a:r>
            <a:endParaRPr lang="en-US" sz="3600" dirty="0"/>
          </a:p>
        </p:txBody>
      </p:sp>
      <p:sp>
        <p:nvSpPr>
          <p:cNvPr id="15" name="Chord 14"/>
          <p:cNvSpPr/>
          <p:nvPr/>
        </p:nvSpPr>
        <p:spPr>
          <a:xfrm rot="16200000">
            <a:off x="2844000" y="753375"/>
            <a:ext cx="2342316" cy="5998312"/>
          </a:xfrm>
          <a:prstGeom prst="chord">
            <a:avLst>
              <a:gd name="adj1" fmla="val 5392662"/>
              <a:gd name="adj2" fmla="val 5358957"/>
            </a:avLst>
          </a:prstGeom>
          <a:solidFill>
            <a:schemeClr val="tx2">
              <a:lumMod val="20000"/>
              <a:lumOff val="80000"/>
              <a:alpha val="29000"/>
            </a:schemeClr>
          </a:solidFill>
          <a:ln>
            <a:solidFill>
              <a:srgbClr val="92222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Gill Sans MT"/>
            </a:endParaRPr>
          </a:p>
        </p:txBody>
      </p:sp>
      <p:sp>
        <p:nvSpPr>
          <p:cNvPr id="2" name="TextBox 1"/>
          <p:cNvSpPr txBox="1"/>
          <p:nvPr/>
        </p:nvSpPr>
        <p:spPr>
          <a:xfrm>
            <a:off x="2438559" y="2793995"/>
            <a:ext cx="3008216" cy="830997"/>
          </a:xfrm>
          <a:prstGeom prst="rect">
            <a:avLst/>
          </a:prstGeom>
          <a:noFill/>
        </p:spPr>
        <p:txBody>
          <a:bodyPr wrap="square" rtlCol="0">
            <a:spAutoFit/>
          </a:bodyPr>
          <a:lstStyle/>
          <a:p>
            <a:pPr algn="ctr"/>
            <a:r>
              <a:rPr lang="en-US" sz="2400" dirty="0">
                <a:solidFill>
                  <a:srgbClr val="4F271C"/>
                </a:solidFill>
                <a:latin typeface="Gill Sans MT"/>
              </a:rPr>
              <a:t>Advancing Your Professional Learning</a:t>
            </a:r>
          </a:p>
        </p:txBody>
      </p:sp>
      <p:sp>
        <p:nvSpPr>
          <p:cNvPr id="6" name="TextBox 5"/>
          <p:cNvSpPr txBox="1"/>
          <p:nvPr/>
        </p:nvSpPr>
        <p:spPr>
          <a:xfrm>
            <a:off x="2302646" y="1437767"/>
            <a:ext cx="3280043" cy="830997"/>
          </a:xfrm>
          <a:prstGeom prst="rect">
            <a:avLst/>
          </a:prstGeom>
          <a:noFill/>
        </p:spPr>
        <p:txBody>
          <a:bodyPr wrap="square" rtlCol="0">
            <a:spAutoFit/>
          </a:bodyPr>
          <a:lstStyle/>
          <a:p>
            <a:pPr algn="ctr"/>
            <a:r>
              <a:rPr lang="en-US" sz="2400" dirty="0">
                <a:solidFill>
                  <a:srgbClr val="4F271C"/>
                </a:solidFill>
                <a:latin typeface="Gill Sans MT"/>
              </a:rPr>
              <a:t>Setting &amp; Refining Your Inquiry Question</a:t>
            </a:r>
          </a:p>
        </p:txBody>
      </p:sp>
      <p:sp>
        <p:nvSpPr>
          <p:cNvPr id="13" name="TextBox 12"/>
          <p:cNvSpPr txBox="1"/>
          <p:nvPr/>
        </p:nvSpPr>
        <p:spPr>
          <a:xfrm>
            <a:off x="2438559" y="5296212"/>
            <a:ext cx="3008216" cy="1200328"/>
          </a:xfrm>
          <a:prstGeom prst="rect">
            <a:avLst/>
          </a:prstGeom>
          <a:noFill/>
        </p:spPr>
        <p:txBody>
          <a:bodyPr wrap="square" rtlCol="0">
            <a:spAutoFit/>
          </a:bodyPr>
          <a:lstStyle/>
          <a:p>
            <a:pPr algn="ctr"/>
            <a:r>
              <a:rPr lang="en-US" sz="2400" dirty="0">
                <a:solidFill>
                  <a:srgbClr val="4F271C"/>
                </a:solidFill>
                <a:latin typeface="Gill Sans MT"/>
              </a:rPr>
              <a:t>Distilling and Sharing Implications &amp; Directions</a:t>
            </a:r>
          </a:p>
        </p:txBody>
      </p:sp>
      <p:cxnSp>
        <p:nvCxnSpPr>
          <p:cNvPr id="4" name="Straight Arrow Connector 3"/>
          <p:cNvCxnSpPr/>
          <p:nvPr/>
        </p:nvCxnSpPr>
        <p:spPr>
          <a:xfrm flipH="1">
            <a:off x="3942667" y="2268764"/>
            <a:ext cx="1" cy="525231"/>
          </a:xfrm>
          <a:prstGeom prst="straightConnector1">
            <a:avLst/>
          </a:prstGeom>
          <a:ln>
            <a:solidFill>
              <a:srgbClr val="922223"/>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942667" y="4728316"/>
            <a:ext cx="0" cy="567896"/>
          </a:xfrm>
          <a:prstGeom prst="straightConnector1">
            <a:avLst/>
          </a:prstGeom>
          <a:ln>
            <a:solidFill>
              <a:srgbClr val="92222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973150" y="3800153"/>
            <a:ext cx="2047765" cy="923330"/>
          </a:xfrm>
          <a:prstGeom prst="rect">
            <a:avLst/>
          </a:prstGeom>
          <a:noFill/>
        </p:spPr>
        <p:txBody>
          <a:bodyPr wrap="square" rtlCol="0">
            <a:spAutoFit/>
          </a:bodyPr>
          <a:lstStyle/>
          <a:p>
            <a:pPr algn="ctr"/>
            <a:r>
              <a:rPr lang="en-US" dirty="0">
                <a:solidFill>
                  <a:srgbClr val="4F271C"/>
                </a:solidFill>
                <a:latin typeface="Gill Sans MT"/>
              </a:rPr>
              <a:t>Learning through Practice &amp; With Students</a:t>
            </a:r>
          </a:p>
        </p:txBody>
      </p:sp>
      <p:sp>
        <p:nvSpPr>
          <p:cNvPr id="11" name="TextBox 10"/>
          <p:cNvSpPr txBox="1"/>
          <p:nvPr/>
        </p:nvSpPr>
        <p:spPr>
          <a:xfrm>
            <a:off x="5020915" y="3614970"/>
            <a:ext cx="1794053" cy="646331"/>
          </a:xfrm>
          <a:prstGeom prst="rect">
            <a:avLst/>
          </a:prstGeom>
          <a:noFill/>
        </p:spPr>
        <p:txBody>
          <a:bodyPr wrap="square" rtlCol="0">
            <a:spAutoFit/>
          </a:bodyPr>
          <a:lstStyle/>
          <a:p>
            <a:pPr algn="ctr"/>
            <a:r>
              <a:rPr lang="en-US" dirty="0">
                <a:solidFill>
                  <a:srgbClr val="4F271C"/>
                </a:solidFill>
                <a:latin typeface="Gill Sans MT"/>
              </a:rPr>
              <a:t>Learning from/with Colleagues</a:t>
            </a:r>
          </a:p>
        </p:txBody>
      </p:sp>
      <p:sp>
        <p:nvSpPr>
          <p:cNvPr id="12" name="TextBox 11"/>
          <p:cNvSpPr txBox="1"/>
          <p:nvPr/>
        </p:nvSpPr>
        <p:spPr>
          <a:xfrm>
            <a:off x="1296884" y="3615487"/>
            <a:ext cx="1576595" cy="646331"/>
          </a:xfrm>
          <a:prstGeom prst="rect">
            <a:avLst/>
          </a:prstGeom>
          <a:noFill/>
        </p:spPr>
        <p:txBody>
          <a:bodyPr wrap="square" rtlCol="0">
            <a:spAutoFit/>
          </a:bodyPr>
          <a:lstStyle/>
          <a:p>
            <a:pPr algn="ctr"/>
            <a:r>
              <a:rPr lang="en-US" dirty="0">
                <a:solidFill>
                  <a:srgbClr val="4F271C"/>
                </a:solidFill>
                <a:latin typeface="Gill Sans MT"/>
              </a:rPr>
              <a:t>Reading/ Researching</a:t>
            </a:r>
          </a:p>
        </p:txBody>
      </p:sp>
      <p:sp>
        <p:nvSpPr>
          <p:cNvPr id="20" name="TextBox 19"/>
          <p:cNvSpPr txBox="1"/>
          <p:nvPr/>
        </p:nvSpPr>
        <p:spPr>
          <a:xfrm>
            <a:off x="7106145" y="1632320"/>
            <a:ext cx="1699846" cy="923330"/>
          </a:xfrm>
          <a:prstGeom prst="rect">
            <a:avLst/>
          </a:prstGeom>
          <a:noFill/>
        </p:spPr>
        <p:txBody>
          <a:bodyPr wrap="square" rtlCol="0">
            <a:spAutoFit/>
          </a:bodyPr>
          <a:lstStyle/>
          <a:p>
            <a:pPr algn="ctr"/>
            <a:r>
              <a:rPr lang="en-US" dirty="0">
                <a:solidFill>
                  <a:srgbClr val="4F271C"/>
                </a:solidFill>
                <a:latin typeface="Gill Sans MT"/>
              </a:rPr>
              <a:t>How is your question evolving?</a:t>
            </a:r>
          </a:p>
        </p:txBody>
      </p:sp>
      <p:sp>
        <p:nvSpPr>
          <p:cNvPr id="21" name="TextBox 20"/>
          <p:cNvSpPr txBox="1"/>
          <p:nvPr/>
        </p:nvSpPr>
        <p:spPr>
          <a:xfrm>
            <a:off x="7197976" y="3121836"/>
            <a:ext cx="1516184" cy="1200329"/>
          </a:xfrm>
          <a:prstGeom prst="rect">
            <a:avLst/>
          </a:prstGeom>
          <a:noFill/>
        </p:spPr>
        <p:txBody>
          <a:bodyPr wrap="square" rtlCol="0">
            <a:spAutoFit/>
          </a:bodyPr>
          <a:lstStyle/>
          <a:p>
            <a:pPr algn="ctr"/>
            <a:r>
              <a:rPr lang="en-US" i="1" dirty="0">
                <a:solidFill>
                  <a:srgbClr val="4F271C"/>
                </a:solidFill>
                <a:latin typeface="Gill Sans MT"/>
              </a:rPr>
              <a:t>How</a:t>
            </a:r>
            <a:r>
              <a:rPr lang="en-US" dirty="0">
                <a:solidFill>
                  <a:srgbClr val="4F271C"/>
                </a:solidFill>
                <a:latin typeface="Gill Sans MT"/>
              </a:rPr>
              <a:t> are you learning? What more will you do?</a:t>
            </a:r>
          </a:p>
        </p:txBody>
      </p:sp>
      <p:sp>
        <p:nvSpPr>
          <p:cNvPr id="22" name="TextBox 21"/>
          <p:cNvSpPr txBox="1"/>
          <p:nvPr/>
        </p:nvSpPr>
        <p:spPr>
          <a:xfrm>
            <a:off x="5920156" y="4923690"/>
            <a:ext cx="3126154" cy="1754327"/>
          </a:xfrm>
          <a:prstGeom prst="rect">
            <a:avLst/>
          </a:prstGeom>
          <a:noFill/>
          <a:ln>
            <a:solidFill>
              <a:srgbClr val="922223"/>
            </a:solidFill>
          </a:ln>
        </p:spPr>
        <p:txBody>
          <a:bodyPr wrap="square" rtlCol="0">
            <a:spAutoFit/>
          </a:bodyPr>
          <a:lstStyle/>
          <a:p>
            <a:pPr marL="285750" indent="-285750">
              <a:buFont typeface="Arial"/>
              <a:buChar char="•"/>
            </a:pPr>
            <a:r>
              <a:rPr lang="en-US" i="1" dirty="0">
                <a:solidFill>
                  <a:srgbClr val="4F271C"/>
                </a:solidFill>
                <a:latin typeface="Gill Sans MT"/>
              </a:rPr>
              <a:t>What</a:t>
            </a:r>
            <a:r>
              <a:rPr lang="en-US" dirty="0">
                <a:solidFill>
                  <a:srgbClr val="4F271C"/>
                </a:solidFill>
                <a:latin typeface="Gill Sans MT"/>
              </a:rPr>
              <a:t> are you learning? </a:t>
            </a:r>
            <a:endParaRPr lang="en-US" dirty="0" smtClean="0">
              <a:solidFill>
                <a:srgbClr val="4F271C"/>
              </a:solidFill>
              <a:latin typeface="Gill Sans MT"/>
            </a:endParaRPr>
          </a:p>
          <a:p>
            <a:pPr marL="285750" indent="-285750">
              <a:buFont typeface="Arial"/>
              <a:buChar char="•"/>
            </a:pPr>
            <a:r>
              <a:rPr lang="en-US" i="1" dirty="0" smtClean="0">
                <a:solidFill>
                  <a:srgbClr val="4F271C"/>
                </a:solidFill>
                <a:latin typeface="Gill Sans MT"/>
              </a:rPr>
              <a:t>What are implications for your learning, inquiry, and </a:t>
            </a:r>
            <a:r>
              <a:rPr lang="en-US" i="1" dirty="0">
                <a:solidFill>
                  <a:srgbClr val="4F271C"/>
                </a:solidFill>
                <a:latin typeface="Gill Sans MT"/>
              </a:rPr>
              <a:t>practice? </a:t>
            </a:r>
            <a:endParaRPr lang="en-US" i="1" dirty="0" smtClean="0">
              <a:solidFill>
                <a:srgbClr val="4F271C"/>
              </a:solidFill>
              <a:latin typeface="Gill Sans MT"/>
            </a:endParaRPr>
          </a:p>
          <a:p>
            <a:pPr marL="285750" indent="-285750">
              <a:buFont typeface="Arial"/>
              <a:buChar char="•"/>
            </a:pPr>
            <a:r>
              <a:rPr lang="en-US" dirty="0" smtClean="0">
                <a:solidFill>
                  <a:srgbClr val="4F271C"/>
                </a:solidFill>
                <a:latin typeface="Gill Sans MT"/>
              </a:rPr>
              <a:t>How </a:t>
            </a:r>
            <a:r>
              <a:rPr lang="en-US" dirty="0">
                <a:solidFill>
                  <a:srgbClr val="4F271C"/>
                </a:solidFill>
                <a:latin typeface="Gill Sans MT"/>
              </a:rPr>
              <a:t>will you refine your question and </a:t>
            </a:r>
            <a:r>
              <a:rPr lang="en-US" dirty="0" smtClean="0">
                <a:solidFill>
                  <a:srgbClr val="4F271C"/>
                </a:solidFill>
                <a:latin typeface="Gill Sans MT"/>
              </a:rPr>
              <a:t>plan to further advance your learning? </a:t>
            </a:r>
            <a:endParaRPr lang="en-US" dirty="0">
              <a:solidFill>
                <a:srgbClr val="4F271C"/>
              </a:solidFill>
              <a:latin typeface="Gill Sans MT"/>
            </a:endParaRPr>
          </a:p>
        </p:txBody>
      </p:sp>
    </p:spTree>
    <p:extLst>
      <p:ext uri="{BB962C8B-B14F-4D97-AF65-F5344CB8AC3E}">
        <p14:creationId xmlns:p14="http://schemas.microsoft.com/office/powerpoint/2010/main" val="919805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P spid="6" grpId="0"/>
      <p:bldP spid="13" grpId="0"/>
      <p:bldP spid="10" grpId="0"/>
      <p:bldP spid="11" grpId="0"/>
      <p:bldP spid="12" grpId="0"/>
      <p:bldP spid="20" grpId="0"/>
      <p:bldP spid="21" grpId="0"/>
      <p:bldP spid="22" grpId="0" build="p" bldLvl="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75845" y="194053"/>
            <a:ext cx="8712757" cy="1526717"/>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9385" y="380924"/>
            <a:ext cx="7053646" cy="1339850"/>
          </a:xfrm>
        </p:spPr>
        <p:txBody>
          <a:bodyPr>
            <a:normAutofit fontScale="90000"/>
          </a:bodyPr>
          <a:lstStyle/>
          <a:p>
            <a:pPr algn="l"/>
            <a:r>
              <a:rPr lang="en-US" dirty="0" smtClean="0">
                <a:solidFill>
                  <a:srgbClr val="000000"/>
                </a:solidFill>
              </a:rPr>
              <a:t>An Inquiry </a:t>
            </a:r>
            <a:r>
              <a:rPr lang="en-US" dirty="0">
                <a:solidFill>
                  <a:srgbClr val="000000"/>
                </a:solidFill>
              </a:rPr>
              <a:t>Project</a:t>
            </a:r>
            <a:br>
              <a:rPr lang="en-US" dirty="0">
                <a:solidFill>
                  <a:srgbClr val="000000"/>
                </a:solidFill>
              </a:rPr>
            </a:br>
            <a:r>
              <a:rPr lang="en-US" sz="3200" dirty="0">
                <a:solidFill>
                  <a:srgbClr val="000000"/>
                </a:solidFill>
              </a:rPr>
              <a:t>A Cumulative, Supported </a:t>
            </a:r>
            <a:r>
              <a:rPr lang="en-US" sz="3200" dirty="0" smtClean="0">
                <a:solidFill>
                  <a:srgbClr val="000000"/>
                </a:solidFill>
              </a:rPr>
              <a:t>Experience!</a:t>
            </a:r>
            <a:r>
              <a:rPr lang="en-US" sz="3200" dirty="0">
                <a:solidFill>
                  <a:srgbClr val="000000"/>
                </a:solidFill>
              </a:rPr>
              <a:t/>
            </a:r>
            <a:br>
              <a:rPr lang="en-US" sz="3200" dirty="0">
                <a:solidFill>
                  <a:srgbClr val="000000"/>
                </a:solidFill>
              </a:rPr>
            </a:br>
            <a:endParaRPr lang="en-US" sz="3200"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26173114"/>
              </p:ext>
            </p:extLst>
          </p:nvPr>
        </p:nvGraphicFramePr>
        <p:xfrm>
          <a:off x="175845" y="1720770"/>
          <a:ext cx="8712757" cy="4787065"/>
        </p:xfrm>
        <a:graphic>
          <a:graphicData uri="http://schemas.openxmlformats.org/drawingml/2006/table">
            <a:tbl>
              <a:tblPr firstRow="1" bandRow="1">
                <a:tableStyleId>{21E4AEA4-8DFA-4A89-87EB-49C32662AFE0}</a:tableStyleId>
              </a:tblPr>
              <a:tblGrid>
                <a:gridCol w="4415693"/>
                <a:gridCol w="4297064"/>
              </a:tblGrid>
              <a:tr h="768905">
                <a:tc>
                  <a:txBody>
                    <a:bodyPr/>
                    <a:lstStyle/>
                    <a:p>
                      <a:r>
                        <a:rPr lang="en-US" dirty="0" smtClean="0"/>
                        <a:t>Steps</a:t>
                      </a:r>
                      <a:endParaRPr lang="en-US" dirty="0"/>
                    </a:p>
                  </a:txBody>
                  <a:tcPr/>
                </a:tc>
                <a:tc>
                  <a:txBody>
                    <a:bodyPr/>
                    <a:lstStyle/>
                    <a:p>
                      <a:r>
                        <a:rPr lang="en-US" dirty="0" smtClean="0"/>
                        <a:t>Steps</a:t>
                      </a:r>
                      <a:r>
                        <a:rPr lang="en-US" baseline="0" dirty="0" smtClean="0"/>
                        <a:t> </a:t>
                      </a:r>
                      <a:r>
                        <a:rPr lang="en-US" dirty="0" smtClean="0"/>
                        <a:t>(cumulative)</a:t>
                      </a:r>
                      <a:endParaRPr lang="en-US" dirty="0"/>
                    </a:p>
                  </a:txBody>
                  <a:tcPr/>
                </a:tc>
              </a:tr>
              <a:tr h="949094">
                <a:tc>
                  <a:txBody>
                    <a:bodyPr/>
                    <a:lstStyle/>
                    <a:p>
                      <a:r>
                        <a:rPr lang="en-US" dirty="0" smtClean="0">
                          <a:solidFill>
                            <a:srgbClr val="4F271C"/>
                          </a:solidFill>
                        </a:rPr>
                        <a:t>Inquiry Question:</a:t>
                      </a:r>
                      <a:r>
                        <a:rPr lang="en-US" baseline="0" dirty="0" smtClean="0">
                          <a:solidFill>
                            <a:srgbClr val="4F271C"/>
                          </a:solidFill>
                        </a:rPr>
                        <a:t>  </a:t>
                      </a:r>
                      <a:r>
                        <a:rPr lang="en-US" dirty="0" smtClean="0">
                          <a:solidFill>
                            <a:srgbClr val="4F271C"/>
                          </a:solidFill>
                        </a:rPr>
                        <a:t>Draft &amp; Plan</a:t>
                      </a:r>
                      <a:endParaRPr lang="en-US" dirty="0">
                        <a:solidFill>
                          <a:srgbClr val="4F271C"/>
                        </a:solidFill>
                      </a:endParaRPr>
                    </a:p>
                  </a:txBody>
                  <a:tcPr>
                    <a:solidFill>
                      <a:schemeClr val="accent2">
                        <a:lumMod val="40000"/>
                        <a:lumOff val="60000"/>
                      </a:schemeClr>
                    </a:solidFill>
                  </a:tcPr>
                </a:tc>
                <a:tc>
                  <a:txBody>
                    <a:bodyPr/>
                    <a:lstStyle/>
                    <a:p>
                      <a:r>
                        <a:rPr lang="en-US" dirty="0" smtClean="0">
                          <a:solidFill>
                            <a:srgbClr val="4F271C"/>
                          </a:solidFill>
                        </a:rPr>
                        <a:t>What is your question?</a:t>
                      </a:r>
                    </a:p>
                    <a:p>
                      <a:r>
                        <a:rPr lang="en-US" dirty="0" smtClean="0">
                          <a:solidFill>
                            <a:srgbClr val="4F271C"/>
                          </a:solidFill>
                        </a:rPr>
                        <a:t>Why did you choose it?</a:t>
                      </a:r>
                    </a:p>
                    <a:p>
                      <a:r>
                        <a:rPr lang="en-US" dirty="0" smtClean="0">
                          <a:solidFill>
                            <a:srgbClr val="4F271C"/>
                          </a:solidFill>
                        </a:rPr>
                        <a:t>Why is it important?</a:t>
                      </a:r>
                    </a:p>
                    <a:p>
                      <a:r>
                        <a:rPr lang="en-US" dirty="0" smtClean="0">
                          <a:solidFill>
                            <a:srgbClr val="4F271C"/>
                          </a:solidFill>
                        </a:rPr>
                        <a:t>What will you do (resources, timelines)?</a:t>
                      </a:r>
                    </a:p>
                    <a:p>
                      <a:r>
                        <a:rPr lang="en-US" dirty="0" smtClean="0">
                          <a:solidFill>
                            <a:srgbClr val="4F271C"/>
                          </a:solidFill>
                        </a:rPr>
                        <a:t>How might you represent your learning?</a:t>
                      </a:r>
                    </a:p>
                  </a:txBody>
                  <a:tcPr>
                    <a:solidFill>
                      <a:schemeClr val="accent2">
                        <a:lumMod val="40000"/>
                        <a:lumOff val="60000"/>
                      </a:schemeClr>
                    </a:solidFill>
                  </a:tcPr>
                </a:tc>
              </a:tr>
              <a:tr h="937846">
                <a:tc>
                  <a:txBody>
                    <a:bodyPr/>
                    <a:lstStyle/>
                    <a:p>
                      <a:r>
                        <a:rPr lang="en-US" dirty="0" smtClean="0">
                          <a:solidFill>
                            <a:srgbClr val="4F271C"/>
                          </a:solidFill>
                        </a:rPr>
                        <a:t>Inquiry Project: Enacting, Monitoring, and Refining the Plan</a:t>
                      </a:r>
                    </a:p>
                  </a:txBody>
                  <a:tcPr>
                    <a:solidFill>
                      <a:schemeClr val="accent2">
                        <a:lumMod val="40000"/>
                        <a:lumOff val="60000"/>
                      </a:schemeClr>
                    </a:solidFill>
                  </a:tcPr>
                </a:tc>
                <a:tc>
                  <a:txBody>
                    <a:bodyPr/>
                    <a:lstStyle/>
                    <a:p>
                      <a:r>
                        <a:rPr lang="en-US" dirty="0" smtClean="0">
                          <a:solidFill>
                            <a:srgbClr val="4F271C"/>
                          </a:solidFill>
                        </a:rPr>
                        <a:t>Engaging with resources to advance your learning (reading,</a:t>
                      </a:r>
                      <a:r>
                        <a:rPr lang="en-US" baseline="0" dirty="0" smtClean="0">
                          <a:solidFill>
                            <a:srgbClr val="4F271C"/>
                          </a:solidFill>
                        </a:rPr>
                        <a:t> workshops, practice, colleagues, etc.)</a:t>
                      </a:r>
                    </a:p>
                    <a:p>
                      <a:r>
                        <a:rPr lang="en-US" baseline="0" dirty="0" smtClean="0">
                          <a:solidFill>
                            <a:srgbClr val="4F271C"/>
                          </a:solidFill>
                        </a:rPr>
                        <a:t>Tracing your thinking/learning</a:t>
                      </a:r>
                    </a:p>
                    <a:p>
                      <a:r>
                        <a:rPr lang="en-US" baseline="0" dirty="0" smtClean="0">
                          <a:solidFill>
                            <a:srgbClr val="4F271C"/>
                          </a:solidFill>
                        </a:rPr>
                        <a:t>Refining your question &amp; plan</a:t>
                      </a:r>
                      <a:endParaRPr lang="en-US" dirty="0">
                        <a:solidFill>
                          <a:srgbClr val="4F271C"/>
                        </a:solidFill>
                      </a:endParaRPr>
                    </a:p>
                  </a:txBody>
                  <a:tcPr>
                    <a:solidFill>
                      <a:schemeClr val="accent2">
                        <a:lumMod val="40000"/>
                        <a:lumOff val="60000"/>
                      </a:schemeClr>
                    </a:solidFill>
                  </a:tcPr>
                </a:tc>
              </a:tr>
              <a:tr h="1092081">
                <a:tc>
                  <a:txBody>
                    <a:bodyPr/>
                    <a:lstStyle/>
                    <a:p>
                      <a:r>
                        <a:rPr lang="en-US" baseline="0" dirty="0" smtClean="0">
                          <a:solidFill>
                            <a:srgbClr val="4F271C"/>
                          </a:solidFill>
                        </a:rPr>
                        <a:t>Final Report(s) or Presentations: Sharing Your Learning </a:t>
                      </a:r>
                      <a:endParaRPr lang="en-US" b="1" baseline="0" dirty="0" smtClean="0">
                        <a:solidFill>
                          <a:srgbClr val="4F271C"/>
                        </a:solidFill>
                      </a:endParaRPr>
                    </a:p>
                  </a:txBody>
                  <a:tcPr>
                    <a:solidFill>
                      <a:schemeClr val="accent2">
                        <a:lumMod val="20000"/>
                        <a:lumOff val="80000"/>
                      </a:schemeClr>
                    </a:solidFill>
                  </a:tcPr>
                </a:tc>
                <a:tc>
                  <a:txBody>
                    <a:bodyPr/>
                    <a:lstStyle/>
                    <a:p>
                      <a:r>
                        <a:rPr lang="en-US" dirty="0" smtClean="0">
                          <a:solidFill>
                            <a:srgbClr val="4F271C"/>
                          </a:solidFill>
                        </a:rPr>
                        <a:t>What did you do?</a:t>
                      </a:r>
                    </a:p>
                    <a:p>
                      <a:r>
                        <a:rPr lang="en-US" dirty="0" smtClean="0">
                          <a:solidFill>
                            <a:srgbClr val="4F271C"/>
                          </a:solidFill>
                        </a:rPr>
                        <a:t>What did you learn?</a:t>
                      </a:r>
                    </a:p>
                    <a:p>
                      <a:r>
                        <a:rPr lang="en-US" dirty="0" smtClean="0">
                          <a:solidFill>
                            <a:srgbClr val="4F271C"/>
                          </a:solidFill>
                        </a:rPr>
                        <a:t>What's next?</a:t>
                      </a:r>
                      <a:endParaRPr lang="en-US" dirty="0">
                        <a:solidFill>
                          <a:srgbClr val="4F271C"/>
                        </a:solidFill>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5039398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2" name="Title 1"/>
          <p:cNvSpPr>
            <a:spLocks noGrp="1"/>
          </p:cNvSpPr>
          <p:nvPr>
            <p:ph type="title" idx="4294967295"/>
          </p:nvPr>
        </p:nvSpPr>
        <p:spPr>
          <a:xfrm>
            <a:off x="0" y="298450"/>
            <a:ext cx="8229600" cy="1143000"/>
          </a:xfrm>
        </p:spPr>
        <p:txBody>
          <a:bodyPr>
            <a:noAutofit/>
          </a:bodyPr>
          <a:lstStyle/>
          <a:p>
            <a:pPr>
              <a:defRPr/>
            </a:pPr>
            <a:r>
              <a:rPr lang="en-US" sz="3600" dirty="0" smtClean="0">
                <a:latin typeface="Arial (headings)"/>
                <a:cs typeface="Arial (headings)"/>
              </a:rPr>
              <a:t>Inquiry Projects</a:t>
            </a:r>
            <a:br>
              <a:rPr lang="en-US" sz="3600" dirty="0" smtClean="0">
                <a:latin typeface="Arial (headings)"/>
                <a:cs typeface="Arial (headings)"/>
              </a:rPr>
            </a:br>
            <a:r>
              <a:rPr lang="en-US" sz="3200" dirty="0" smtClean="0">
                <a:latin typeface="Arial (headings)"/>
                <a:cs typeface="Arial (headings)"/>
              </a:rPr>
              <a:t>Considerations for Sharing Your Learning</a:t>
            </a:r>
            <a:endParaRPr lang="en-US" sz="3200" dirty="0">
              <a:latin typeface="Arial (headings)"/>
              <a:cs typeface="Arial (headings)"/>
            </a:endParaRPr>
          </a:p>
        </p:txBody>
      </p:sp>
      <p:sp>
        <p:nvSpPr>
          <p:cNvPr id="3" name="Content Placeholder 2"/>
          <p:cNvSpPr>
            <a:spLocks noGrp="1"/>
          </p:cNvSpPr>
          <p:nvPr>
            <p:ph idx="4294967295"/>
          </p:nvPr>
        </p:nvSpPr>
        <p:spPr>
          <a:xfrm>
            <a:off x="692150" y="1725613"/>
            <a:ext cx="8451850" cy="4525962"/>
          </a:xfrm>
        </p:spPr>
        <p:txBody>
          <a:bodyPr/>
          <a:lstStyle/>
          <a:p>
            <a:pPr marL="0" indent="0">
              <a:buNone/>
              <a:defRPr/>
            </a:pPr>
            <a:r>
              <a:rPr lang="en-US" sz="3200" dirty="0" smtClean="0"/>
              <a:t>What do you need to think about as you share your learning?</a:t>
            </a:r>
          </a:p>
          <a:p>
            <a:pPr marL="465138" lvl="2" indent="0">
              <a:spcBef>
                <a:spcPts val="1800"/>
              </a:spcBef>
              <a:buNone/>
              <a:defRPr/>
            </a:pPr>
            <a:r>
              <a:rPr lang="en-US" sz="2400" dirty="0" smtClean="0"/>
              <a:t>Key elements of your inquiry plan (aka your question, what you are learning, how are you learning)?</a:t>
            </a:r>
          </a:p>
          <a:p>
            <a:pPr marL="465138" lvl="2" indent="0">
              <a:spcBef>
                <a:spcPts val="1800"/>
              </a:spcBef>
              <a:buNone/>
              <a:defRPr/>
            </a:pPr>
            <a:r>
              <a:rPr lang="en-US" sz="2400" dirty="0" smtClean="0"/>
              <a:t>How do you "cite" or acknowledge what you are learning from colleagues or students</a:t>
            </a:r>
          </a:p>
          <a:p>
            <a:pPr marL="465138" lvl="2" indent="0">
              <a:spcBef>
                <a:spcPts val="1800"/>
              </a:spcBef>
              <a:buNone/>
              <a:defRPr/>
            </a:pPr>
            <a:r>
              <a:rPr lang="en-US" sz="2400" dirty="0" smtClean="0"/>
              <a:t>How do you "cite" or acknowledge what you are learning from the literature (research or resources)?</a:t>
            </a:r>
          </a:p>
          <a:p>
            <a:pPr marL="465138" lvl="2" indent="0">
              <a:spcBef>
                <a:spcPts val="1800"/>
              </a:spcBef>
              <a:buNone/>
              <a:defRPr/>
            </a:pPr>
            <a:endParaRPr lang="en-US" dirty="0" smtClean="0"/>
          </a:p>
          <a:p>
            <a:pPr marL="922338" lvl="4" indent="0">
              <a:spcBef>
                <a:spcPts val="0"/>
              </a:spcBef>
              <a:buNone/>
              <a:defRPr/>
            </a:pPr>
            <a:endParaRPr lang="en-US" sz="2400" dirty="0" smtClean="0"/>
          </a:p>
        </p:txBody>
      </p:sp>
    </p:spTree>
    <p:extLst>
      <p:ext uri="{BB962C8B-B14F-4D97-AF65-F5344CB8AC3E}">
        <p14:creationId xmlns:p14="http://schemas.microsoft.com/office/powerpoint/2010/main" val="1029425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2" name="Title 1"/>
          <p:cNvSpPr>
            <a:spLocks noGrp="1"/>
          </p:cNvSpPr>
          <p:nvPr>
            <p:ph type="title"/>
          </p:nvPr>
        </p:nvSpPr>
        <p:spPr>
          <a:xfrm>
            <a:off x="900113" y="649617"/>
            <a:ext cx="7345362" cy="810918"/>
          </a:xfrm>
        </p:spPr>
        <p:txBody>
          <a:bodyPr>
            <a:noAutofit/>
          </a:bodyPr>
          <a:lstStyle/>
          <a:p>
            <a:r>
              <a:rPr lang="en-US" sz="3200" dirty="0" smtClean="0"/>
              <a:t>How Do You Cite What you Are Learning from Colleagues or Students?</a:t>
            </a:r>
            <a:endParaRPr lang="en-US" sz="3200" dirty="0"/>
          </a:p>
        </p:txBody>
      </p:sp>
      <p:sp>
        <p:nvSpPr>
          <p:cNvPr id="3" name="Content Placeholder 2"/>
          <p:cNvSpPr>
            <a:spLocks noGrp="1"/>
          </p:cNvSpPr>
          <p:nvPr>
            <p:ph idx="1"/>
          </p:nvPr>
        </p:nvSpPr>
        <p:spPr>
          <a:xfrm>
            <a:off x="253999" y="2169870"/>
            <a:ext cx="8382001" cy="3516797"/>
          </a:xfrm>
        </p:spPr>
        <p:txBody>
          <a:bodyPr>
            <a:noAutofit/>
          </a:bodyPr>
          <a:lstStyle/>
          <a:p>
            <a:pPr marL="0" lvl="0" indent="0">
              <a:buNone/>
            </a:pPr>
            <a:r>
              <a:rPr lang="en-US" sz="2400" dirty="0" smtClean="0"/>
              <a:t>In an inquiry project you are </a:t>
            </a:r>
            <a:r>
              <a:rPr lang="en-US" sz="2400" dirty="0"/>
              <a:t>doing systematic inquiry to advance your own learning and practice </a:t>
            </a:r>
          </a:p>
          <a:p>
            <a:pPr marL="0" indent="0">
              <a:buNone/>
            </a:pPr>
            <a:r>
              <a:rPr lang="en-US" sz="2400" dirty="0" smtClean="0"/>
              <a:t>As part of that, you want to learn from and with others and through practice (</a:t>
            </a:r>
            <a:r>
              <a:rPr lang="en-US" sz="2400" dirty="0"/>
              <a:t>e.g., observations, speaking with folks, trying </a:t>
            </a:r>
            <a:r>
              <a:rPr lang="en-US" sz="2400" dirty="0" smtClean="0"/>
              <a:t>things)</a:t>
            </a:r>
          </a:p>
          <a:p>
            <a:pPr marL="0" indent="0">
              <a:buNone/>
            </a:pPr>
            <a:r>
              <a:rPr lang="en-US" sz="2400" dirty="0" smtClean="0"/>
              <a:t>When you learn from others you will need and want to "cite" the origin of your learning (i.e., anchoring your learning in </a:t>
            </a:r>
            <a:r>
              <a:rPr lang="en-US" sz="2400" i="1" dirty="0" smtClean="0"/>
              <a:t>how</a:t>
            </a:r>
            <a:r>
              <a:rPr lang="en-US" sz="2400" dirty="0" smtClean="0"/>
              <a:t> you learned)</a:t>
            </a:r>
          </a:p>
          <a:p>
            <a:pPr marL="0" indent="0">
              <a:buNone/>
            </a:pPr>
            <a:r>
              <a:rPr lang="en-US" sz="2400" dirty="0" smtClean="0"/>
              <a:t>But, for formalized projects through UBC, </a:t>
            </a:r>
            <a:r>
              <a:rPr lang="en-US" sz="2400" i="1" dirty="0" smtClean="0"/>
              <a:t>how </a:t>
            </a:r>
            <a:r>
              <a:rPr lang="en-US" sz="2400" dirty="0" smtClean="0"/>
              <a:t>can you do that in a way that recognizes and respects the "ethical" obligations and commitments we need to </a:t>
            </a:r>
            <a:r>
              <a:rPr lang="en-US" sz="2400" dirty="0" err="1" smtClean="0"/>
              <a:t>honour</a:t>
            </a:r>
            <a:r>
              <a:rPr lang="en-US" sz="2400" dirty="0" smtClean="0"/>
              <a:t>?</a:t>
            </a:r>
            <a:endParaRPr lang="en-US" sz="2400" dirty="0"/>
          </a:p>
        </p:txBody>
      </p:sp>
    </p:spTree>
    <p:extLst>
      <p:ext uri="{BB962C8B-B14F-4D97-AF65-F5344CB8AC3E}">
        <p14:creationId xmlns:p14="http://schemas.microsoft.com/office/powerpoint/2010/main" val="1949524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149411" y="2002117"/>
            <a:ext cx="8675077" cy="3926076"/>
          </a:xfrm>
        </p:spPr>
        <p:txBody>
          <a:bodyPr/>
          <a:lstStyle/>
          <a:p>
            <a:pPr marL="0" lvl="2" indent="0">
              <a:spcBef>
                <a:spcPts val="2000"/>
              </a:spcBef>
              <a:buNone/>
            </a:pPr>
            <a:r>
              <a:rPr lang="en-US" sz="3200" dirty="0" smtClean="0"/>
              <a:t>Remember that you are not doing "research"</a:t>
            </a:r>
          </a:p>
          <a:p>
            <a:pPr marL="457200" lvl="4" indent="0">
              <a:spcBef>
                <a:spcPts val="1200"/>
              </a:spcBef>
              <a:buNone/>
            </a:pPr>
            <a:r>
              <a:rPr lang="en-US" sz="3200" dirty="0"/>
              <a:t>Y</a:t>
            </a:r>
            <a:r>
              <a:rPr lang="en-US" sz="3200" dirty="0" smtClean="0"/>
              <a:t>ou </a:t>
            </a:r>
            <a:r>
              <a:rPr lang="en-US" sz="3200" dirty="0"/>
              <a:t>are not using methods to gather and then report "data" to an external audience. </a:t>
            </a:r>
            <a:endParaRPr lang="en-US" sz="3200" dirty="0" smtClean="0"/>
          </a:p>
          <a:p>
            <a:pPr marL="457200" lvl="4" indent="0">
              <a:spcBef>
                <a:spcPts val="1200"/>
              </a:spcBef>
              <a:buNone/>
            </a:pPr>
            <a:r>
              <a:rPr lang="en-US" sz="3200" dirty="0" smtClean="0"/>
              <a:t>Your </a:t>
            </a:r>
            <a:r>
              <a:rPr lang="en-US" sz="3200" dirty="0"/>
              <a:t>work should be anchored in your learning and practice as educators (pre-service) in schools.</a:t>
            </a:r>
          </a:p>
          <a:p>
            <a:pPr marL="465138" lvl="2" indent="0">
              <a:spcBef>
                <a:spcPts val="1800"/>
              </a:spcBef>
              <a:buNone/>
            </a:pPr>
            <a:endParaRPr lang="en-US" sz="2200" dirty="0"/>
          </a:p>
          <a:p>
            <a:pPr marL="465138" lvl="2" indent="0">
              <a:spcBef>
                <a:spcPts val="1800"/>
              </a:spcBef>
              <a:buNone/>
            </a:pPr>
            <a:endParaRPr lang="en-US" sz="2200" dirty="0"/>
          </a:p>
        </p:txBody>
      </p:sp>
      <p:sp>
        <p:nvSpPr>
          <p:cNvPr id="6"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Important Cautions</a:t>
            </a:r>
            <a:endParaRPr lang="en-US" sz="3200" dirty="0"/>
          </a:p>
        </p:txBody>
      </p:sp>
    </p:spTree>
    <p:extLst>
      <p:ext uri="{BB962C8B-B14F-4D97-AF65-F5344CB8AC3E}">
        <p14:creationId xmlns:p14="http://schemas.microsoft.com/office/powerpoint/2010/main" val="29510607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253999" y="1250456"/>
            <a:ext cx="8675077" cy="5529385"/>
          </a:xfrm>
        </p:spPr>
        <p:txBody>
          <a:bodyPr>
            <a:normAutofit fontScale="85000" lnSpcReduction="10000"/>
          </a:bodyPr>
          <a:lstStyle/>
          <a:p>
            <a:pPr marL="0" indent="0">
              <a:buNone/>
            </a:pPr>
            <a:r>
              <a:rPr lang="en-US" sz="3200" dirty="0" smtClean="0"/>
              <a:t>You </a:t>
            </a:r>
            <a:r>
              <a:rPr lang="en-US" sz="3200" dirty="0"/>
              <a:t>CANNOT </a:t>
            </a:r>
            <a:r>
              <a:rPr lang="en-US" sz="3200" dirty="0" smtClean="0"/>
              <a:t>report data or represent </a:t>
            </a:r>
            <a:r>
              <a:rPr lang="en-US" sz="3200" dirty="0"/>
              <a:t>others' </a:t>
            </a:r>
            <a:r>
              <a:rPr lang="en-US" sz="3200" dirty="0" smtClean="0"/>
              <a:t>perspectives</a:t>
            </a:r>
            <a:endParaRPr lang="en-US" sz="3200" dirty="0"/>
          </a:p>
          <a:p>
            <a:pPr marL="465138" lvl="2" indent="0">
              <a:spcBef>
                <a:spcPts val="1800"/>
              </a:spcBef>
              <a:buNone/>
            </a:pPr>
            <a:r>
              <a:rPr lang="en-US" sz="3200" dirty="0"/>
              <a:t>For example, you </a:t>
            </a:r>
            <a:r>
              <a:rPr lang="en-US" sz="3200" i="1" dirty="0"/>
              <a:t>cannot</a:t>
            </a:r>
            <a:r>
              <a:rPr lang="en-US" sz="3200" dirty="0"/>
              <a:t> say, "I interviewed </a:t>
            </a:r>
            <a:r>
              <a:rPr lang="en-US" sz="3200" dirty="0" smtClean="0"/>
              <a:t>this teacher</a:t>
            </a:r>
            <a:r>
              <a:rPr lang="en-US" sz="3200" dirty="0"/>
              <a:t>, who </a:t>
            </a:r>
            <a:r>
              <a:rPr lang="en-US" sz="3200" dirty="0" smtClean="0"/>
              <a:t>said</a:t>
            </a:r>
            <a:r>
              <a:rPr lang="en-US" sz="3200" dirty="0"/>
              <a:t> </a:t>
            </a:r>
            <a:r>
              <a:rPr lang="en-US" sz="3200" dirty="0" smtClean="0"/>
              <a:t>this ... " </a:t>
            </a:r>
            <a:r>
              <a:rPr lang="en-US" sz="3200" dirty="0"/>
              <a:t>(which represents another's point of view</a:t>
            </a:r>
            <a:r>
              <a:rPr lang="en-US" sz="3200" dirty="0" smtClean="0"/>
              <a:t>)</a:t>
            </a:r>
            <a:endParaRPr lang="en-US" sz="3200" dirty="0"/>
          </a:p>
          <a:p>
            <a:pPr marL="465138" lvl="2" indent="0">
              <a:spcBef>
                <a:spcPts val="1800"/>
              </a:spcBef>
              <a:buNone/>
            </a:pPr>
            <a:r>
              <a:rPr lang="en-US" sz="3200" dirty="0"/>
              <a:t>You </a:t>
            </a:r>
            <a:r>
              <a:rPr lang="en-US" sz="3200" i="1" dirty="0"/>
              <a:t>cannot</a:t>
            </a:r>
            <a:r>
              <a:rPr lang="en-US" sz="3200" dirty="0"/>
              <a:t> say, in my research I interviewed four teachers. These teachers </a:t>
            </a:r>
            <a:r>
              <a:rPr lang="en-US" sz="3200" dirty="0" smtClean="0"/>
              <a:t>believe .</a:t>
            </a:r>
            <a:r>
              <a:rPr lang="en-US" sz="3200" dirty="0"/>
              <a:t>.. (representing another's view</a:t>
            </a:r>
            <a:r>
              <a:rPr lang="en-US" sz="3200" dirty="0" smtClean="0"/>
              <a:t>)</a:t>
            </a:r>
            <a:endParaRPr lang="en-US" sz="3200" dirty="0"/>
          </a:p>
          <a:p>
            <a:pPr marL="465138" lvl="2" indent="0">
              <a:spcBef>
                <a:spcPts val="1800"/>
              </a:spcBef>
              <a:buNone/>
            </a:pPr>
            <a:r>
              <a:rPr lang="en-US" sz="3200" dirty="0"/>
              <a:t>You </a:t>
            </a:r>
            <a:r>
              <a:rPr lang="en-US" sz="3200" i="1" dirty="0"/>
              <a:t>cannot</a:t>
            </a:r>
            <a:r>
              <a:rPr lang="en-US" sz="3200" dirty="0"/>
              <a:t> report data as if you "evaluated" practices so as to share that with others (e.g., I tried this practice, gathered these data, and here are the findings... 10/12 students benefited in this way)</a:t>
            </a:r>
            <a:r>
              <a:rPr lang="en-US" sz="3200" dirty="0" smtClean="0"/>
              <a:t>.</a:t>
            </a:r>
          </a:p>
          <a:p>
            <a:pPr marL="465138" lvl="2" indent="0">
              <a:spcBef>
                <a:spcPts val="1800"/>
              </a:spcBef>
              <a:buNone/>
            </a:pPr>
            <a:endParaRPr lang="en-US" sz="2200" dirty="0"/>
          </a:p>
          <a:p>
            <a:pPr marL="465138" lvl="2" indent="0">
              <a:spcBef>
                <a:spcPts val="1800"/>
              </a:spcBef>
              <a:buNone/>
            </a:pPr>
            <a:endParaRPr lang="en-US" sz="2200" dirty="0"/>
          </a:p>
        </p:txBody>
      </p:sp>
      <p:sp>
        <p:nvSpPr>
          <p:cNvPr id="6"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Important Cautions</a:t>
            </a:r>
            <a:endParaRPr lang="en-US" sz="3200" dirty="0"/>
          </a:p>
        </p:txBody>
      </p:sp>
    </p:spTree>
    <p:extLst>
      <p:ext uri="{BB962C8B-B14F-4D97-AF65-F5344CB8AC3E}">
        <p14:creationId xmlns:p14="http://schemas.microsoft.com/office/powerpoint/2010/main" val="41487694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253999" y="1269994"/>
            <a:ext cx="8675077" cy="5529385"/>
          </a:xfrm>
        </p:spPr>
        <p:txBody>
          <a:bodyPr/>
          <a:lstStyle/>
          <a:p>
            <a:pPr marL="0" indent="0">
              <a:buNone/>
            </a:pPr>
            <a:r>
              <a:rPr lang="en-US" sz="2200" dirty="0"/>
              <a:t>What you </a:t>
            </a:r>
            <a:r>
              <a:rPr lang="en-US" sz="2200" i="1" dirty="0"/>
              <a:t>CAN</a:t>
            </a:r>
            <a:r>
              <a:rPr lang="en-US" sz="2200" dirty="0"/>
              <a:t> do is to describe what you </a:t>
            </a:r>
            <a:r>
              <a:rPr lang="en-US" sz="2200" dirty="0" smtClean="0"/>
              <a:t>learned from others and/or through practice:</a:t>
            </a:r>
            <a:endParaRPr lang="en-US" sz="2200" dirty="0"/>
          </a:p>
          <a:p>
            <a:pPr marL="693738" lvl="3" indent="0">
              <a:spcBef>
                <a:spcPts val="1800"/>
              </a:spcBef>
              <a:buNone/>
            </a:pPr>
            <a:r>
              <a:rPr lang="en-US" sz="2000" dirty="0"/>
              <a:t>You </a:t>
            </a:r>
            <a:r>
              <a:rPr lang="en-US" sz="2000" i="1" dirty="0"/>
              <a:t>can</a:t>
            </a:r>
            <a:r>
              <a:rPr lang="en-US" sz="2000" dirty="0"/>
              <a:t> say that you spoke to teachers, students, or others, and from those conversations, learned x or intend to do y in </a:t>
            </a:r>
            <a:r>
              <a:rPr lang="en-US" sz="2000" dirty="0" smtClean="0"/>
              <a:t>practice</a:t>
            </a:r>
            <a:endParaRPr lang="en-US" sz="2000" dirty="0"/>
          </a:p>
          <a:p>
            <a:pPr marL="693738" lvl="3" indent="0">
              <a:spcBef>
                <a:spcPts val="1800"/>
              </a:spcBef>
              <a:buNone/>
            </a:pPr>
            <a:r>
              <a:rPr lang="en-US" sz="2000" dirty="0"/>
              <a:t>You </a:t>
            </a:r>
            <a:r>
              <a:rPr lang="en-US" sz="2000" i="1" dirty="0"/>
              <a:t>can</a:t>
            </a:r>
            <a:r>
              <a:rPr lang="en-US" sz="2000" dirty="0"/>
              <a:t> speak with </a:t>
            </a:r>
            <a:r>
              <a:rPr lang="en-US" sz="2000" dirty="0" smtClean="0"/>
              <a:t>other </a:t>
            </a:r>
            <a:r>
              <a:rPr lang="en-US" sz="2000" dirty="0"/>
              <a:t>teachers or coaches or bosses, etc., and then report on what you learned from conversations, without directly quoting or citing folks. </a:t>
            </a:r>
          </a:p>
          <a:p>
            <a:pPr marL="693738" lvl="3" indent="0">
              <a:spcBef>
                <a:spcPts val="1800"/>
              </a:spcBef>
              <a:buNone/>
            </a:pPr>
            <a:r>
              <a:rPr lang="en-US" sz="2000" dirty="0"/>
              <a:t>You </a:t>
            </a:r>
            <a:r>
              <a:rPr lang="en-US" sz="2000" i="1" dirty="0"/>
              <a:t>can</a:t>
            </a:r>
            <a:r>
              <a:rPr lang="en-US" sz="2000" dirty="0"/>
              <a:t> say that you tried this particular practice in your classroom, and gathered information for yourselves to see how it worked, or for student reporting within the system (and of what sort). You can say that based on that, this is what you </a:t>
            </a:r>
            <a:r>
              <a:rPr lang="en-US" sz="2000" dirty="0" smtClean="0"/>
              <a:t>learned</a:t>
            </a:r>
            <a:r>
              <a:rPr lang="en-US" sz="2000" dirty="0"/>
              <a:t> </a:t>
            </a:r>
            <a:r>
              <a:rPr lang="en-US" sz="2000" dirty="0" smtClean="0"/>
              <a:t>or </a:t>
            </a:r>
            <a:r>
              <a:rPr lang="en-US" sz="2000" dirty="0"/>
              <a:t>will do in your </a:t>
            </a:r>
            <a:r>
              <a:rPr lang="en-US" sz="2000" dirty="0" smtClean="0"/>
              <a:t>practice.</a:t>
            </a:r>
            <a:endParaRPr lang="en-US" sz="2000" dirty="0"/>
          </a:p>
          <a:p>
            <a:pPr marL="0" lvl="0" indent="0">
              <a:buNone/>
            </a:pPr>
            <a:r>
              <a:rPr lang="en-US" sz="2200" b="1" dirty="0"/>
              <a:t>You are reporting on </a:t>
            </a:r>
            <a:r>
              <a:rPr lang="en-US" sz="2200" b="1" i="1" dirty="0"/>
              <a:t>what you learned from </a:t>
            </a:r>
            <a:r>
              <a:rPr lang="en-US" sz="2200" b="1" i="1" dirty="0" smtClean="0"/>
              <a:t>an experience </a:t>
            </a:r>
            <a:r>
              <a:rPr lang="en-US" sz="2200" b="1" dirty="0" smtClean="0"/>
              <a:t>rather </a:t>
            </a:r>
            <a:r>
              <a:rPr lang="en-US" sz="2200" b="1" dirty="0"/>
              <a:t>than </a:t>
            </a:r>
            <a:r>
              <a:rPr lang="en-US" sz="2200" b="1" dirty="0" smtClean="0"/>
              <a:t>representing </a:t>
            </a:r>
            <a:r>
              <a:rPr lang="en-US" sz="2200" b="1" i="1" dirty="0" smtClean="0"/>
              <a:t>what </a:t>
            </a:r>
            <a:r>
              <a:rPr lang="en-US" sz="2200" b="1" i="1" dirty="0"/>
              <a:t>someone else </a:t>
            </a:r>
            <a:r>
              <a:rPr lang="en-US" sz="2200" b="1" i="1" dirty="0" smtClean="0"/>
              <a:t>thinks (i.e., speaking on their behalf)</a:t>
            </a:r>
            <a:r>
              <a:rPr lang="en-US" sz="2200" b="1" dirty="0" smtClean="0"/>
              <a:t>.</a:t>
            </a:r>
            <a:r>
              <a:rPr lang="en-US" sz="2200" b="1" dirty="0"/>
              <a:t> </a:t>
            </a:r>
          </a:p>
        </p:txBody>
      </p:sp>
      <p:sp>
        <p:nvSpPr>
          <p:cNvPr id="7"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What you CAN do</a:t>
            </a:r>
            <a:endParaRPr lang="en-US" sz="3200" dirty="0"/>
          </a:p>
        </p:txBody>
      </p:sp>
    </p:spTree>
    <p:extLst>
      <p:ext uri="{BB962C8B-B14F-4D97-AF65-F5344CB8AC3E}">
        <p14:creationId xmlns:p14="http://schemas.microsoft.com/office/powerpoint/2010/main" val="1733979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6858000"/>
          </a:xfrm>
          <a:prstGeom prst="rect">
            <a:avLst/>
          </a:prstGeom>
          <a:solidFill>
            <a:srgbClr val="FFFFFF"/>
          </a:solidFill>
          <a:ln w="12700">
            <a:solidFill>
              <a:schemeClr val="tx1"/>
            </a:solidFill>
            <a:miter lim="800000"/>
            <a:headEnd/>
            <a:tailEnd/>
          </a:ln>
        </p:spPr>
        <p:txBody>
          <a:bodyPr wrap="none" anchor="ctr"/>
          <a:lstStyle/>
          <a:p>
            <a:endParaRPr lang="en-US">
              <a:latin typeface="Calisto MT (Body)"/>
              <a:cs typeface="Calisto MT (Body)"/>
            </a:endParaRPr>
          </a:p>
        </p:txBody>
      </p:sp>
      <p:sp>
        <p:nvSpPr>
          <p:cNvPr id="3" name="Content Placeholder 2"/>
          <p:cNvSpPr>
            <a:spLocks noGrp="1"/>
          </p:cNvSpPr>
          <p:nvPr>
            <p:ph idx="1"/>
          </p:nvPr>
        </p:nvSpPr>
        <p:spPr>
          <a:xfrm>
            <a:off x="253999" y="1133228"/>
            <a:ext cx="8675077" cy="5529385"/>
          </a:xfrm>
        </p:spPr>
        <p:txBody>
          <a:bodyPr>
            <a:normAutofit/>
          </a:bodyPr>
          <a:lstStyle/>
          <a:p>
            <a:pPr marL="0" indent="0">
              <a:buNone/>
            </a:pPr>
            <a:r>
              <a:rPr lang="en-US" sz="3200" dirty="0" smtClean="0"/>
              <a:t>How would you describe what you learned in the following situations?</a:t>
            </a:r>
          </a:p>
          <a:p>
            <a:pPr marL="465138" lvl="2" indent="0">
              <a:spcBef>
                <a:spcPts val="1600"/>
              </a:spcBef>
              <a:buNone/>
            </a:pPr>
            <a:r>
              <a:rPr lang="en-US" sz="3200" i="1" dirty="0" smtClean="0"/>
              <a:t>You observed another teacher using an approach that you thought was particularly effective in supporting self-regulated learning in their classrooms. You would like to describe how you learned from that observation</a:t>
            </a:r>
            <a:r>
              <a:rPr lang="en-US" sz="3200" i="1" dirty="0" smtClean="0"/>
              <a:t>.</a:t>
            </a:r>
            <a:endParaRPr lang="en-US" sz="3200" i="1" dirty="0" smtClean="0"/>
          </a:p>
        </p:txBody>
      </p:sp>
      <p:sp>
        <p:nvSpPr>
          <p:cNvPr id="5" name="Title 1"/>
          <p:cNvSpPr txBox="1">
            <a:spLocks/>
          </p:cNvSpPr>
          <p:nvPr/>
        </p:nvSpPr>
        <p:spPr>
          <a:xfrm>
            <a:off x="253999" y="123022"/>
            <a:ext cx="8675077" cy="9125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en-US" sz="3200" dirty="0" smtClean="0"/>
              <a:t>Sharing your Learning from Others/Practice:</a:t>
            </a:r>
            <a:br>
              <a:rPr lang="en-US" sz="3200" dirty="0" smtClean="0"/>
            </a:br>
            <a:r>
              <a:rPr lang="en-US" sz="3200" dirty="0" smtClean="0"/>
              <a:t>Working Through Examples</a:t>
            </a:r>
            <a:endParaRPr lang="en-US" sz="3200" dirty="0"/>
          </a:p>
        </p:txBody>
      </p:sp>
    </p:spTree>
    <p:extLst>
      <p:ext uri="{BB962C8B-B14F-4D97-AF65-F5344CB8AC3E}">
        <p14:creationId xmlns:p14="http://schemas.microsoft.com/office/powerpoint/2010/main" val="2870479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4545</TotalTime>
  <Words>1044</Words>
  <Application>Microsoft Macintosh PowerPoint</Application>
  <PresentationFormat>On-screen Show (4:3)</PresentationFormat>
  <Paragraphs>78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The Anatomy of An Inquiry Project</vt:lpstr>
      <vt:lpstr>Key Elements of An Inquiry Plan What and How are You Learning?</vt:lpstr>
      <vt:lpstr>An Inquiry Project A Cumulative, Supported Experience! </vt:lpstr>
      <vt:lpstr>Inquiry Projects Considerations for Sharing Your Learning</vt:lpstr>
      <vt:lpstr>How Do You Cite What you Are Learning from Colleagues or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You Cite What you Are Learning from Research or Resources?</vt:lpstr>
    </vt:vector>
  </TitlesOfParts>
  <Company>University of 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Butler</dc:creator>
  <cp:lastModifiedBy>Yu-Ling Lee</cp:lastModifiedBy>
  <cp:revision>268</cp:revision>
  <cp:lastPrinted>2015-01-16T18:03:56Z</cp:lastPrinted>
  <dcterms:created xsi:type="dcterms:W3CDTF">2013-12-05T15:22:22Z</dcterms:created>
  <dcterms:modified xsi:type="dcterms:W3CDTF">2015-11-19T09:34:08Z</dcterms:modified>
</cp:coreProperties>
</file>