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0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3.jpg" ContentType="image/jpeg"/>
  <Override PartName="/ppt/media/image14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6"/>
  </p:notesMasterIdLst>
  <p:sldIdLst>
    <p:sldId id="256" r:id="rId2"/>
    <p:sldId id="346" r:id="rId3"/>
    <p:sldId id="319" r:id="rId4"/>
    <p:sldId id="345" r:id="rId5"/>
    <p:sldId id="325" r:id="rId6"/>
    <p:sldId id="327" r:id="rId7"/>
    <p:sldId id="351" r:id="rId8"/>
    <p:sldId id="347" r:id="rId9"/>
    <p:sldId id="349" r:id="rId10"/>
    <p:sldId id="353" r:id="rId11"/>
    <p:sldId id="316" r:id="rId12"/>
    <p:sldId id="320" r:id="rId13"/>
    <p:sldId id="321" r:id="rId14"/>
    <p:sldId id="352" r:id="rId15"/>
    <p:sldId id="318" r:id="rId16"/>
    <p:sldId id="317" r:id="rId17"/>
    <p:sldId id="342" r:id="rId18"/>
    <p:sldId id="331" r:id="rId19"/>
    <p:sldId id="354" r:id="rId20"/>
    <p:sldId id="357" r:id="rId21"/>
    <p:sldId id="355" r:id="rId22"/>
    <p:sldId id="358" r:id="rId23"/>
    <p:sldId id="337" r:id="rId24"/>
    <p:sldId id="338" r:id="rId2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88050" autoAdjust="0"/>
  </p:normalViewPr>
  <p:slideViewPr>
    <p:cSldViewPr snapToGrid="0" snapToObjects="1">
      <p:cViewPr>
        <p:scale>
          <a:sx n="125" d="100"/>
          <a:sy n="125" d="100"/>
        </p:scale>
        <p:origin x="-280" y="-8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6" d="100"/>
          <a:sy n="106" d="100"/>
        </p:scale>
        <p:origin x="-2808" y="-11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51877-5EA3-1D45-887B-969C2EC84A5B}" type="datetimeFigureOut">
              <a:rPr lang="en-US" smtClean="0"/>
              <a:t>27/01/2014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4BA0F-20A2-414B-B7B2-1F8838EA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www.guardian.co.uk/politics/2009/dec/16/mps-expenses-what-we-learned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4BA0F-20A2-414B-B7B2-1F8838EA4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27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www.indiegogo.com</a:t>
            </a:r>
            <a:r>
              <a:rPr lang="en-US" dirty="0" smtClean="0"/>
              <a:t>/projects/support-my-</a:t>
            </a:r>
            <a:r>
              <a:rPr lang="en-US" dirty="0" err="1" smtClean="0"/>
              <a:t>pakistan</a:t>
            </a:r>
            <a:r>
              <a:rPr lang="en-US" dirty="0" smtClean="0"/>
              <a:t>-and-</a:t>
            </a:r>
            <a:r>
              <a:rPr lang="en-US" dirty="0" err="1" smtClean="0"/>
              <a:t>afghanistan</a:t>
            </a:r>
            <a:r>
              <a:rPr lang="en-US" dirty="0" smtClean="0"/>
              <a:t>-reporting-project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4BA0F-20A2-414B-B7B2-1F8838EA44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1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</a:t>
            </a:r>
            <a:r>
              <a:rPr lang="en-US" baseline="0" dirty="0" smtClean="0"/>
              <a:t> jailed for Twitter abuse of feminist campaigner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www.theguardian.com</a:t>
            </a:r>
            <a:r>
              <a:rPr lang="en-US" dirty="0" smtClean="0"/>
              <a:t>/</a:t>
            </a:r>
            <a:r>
              <a:rPr lang="en-US" dirty="0" err="1" smtClean="0"/>
              <a:t>uk</a:t>
            </a:r>
            <a:r>
              <a:rPr lang="en-US" dirty="0" smtClean="0"/>
              <a:t>-news/2014/</a:t>
            </a:r>
            <a:r>
              <a:rPr lang="en-US" dirty="0" err="1" smtClean="0"/>
              <a:t>jan</a:t>
            </a:r>
            <a:r>
              <a:rPr lang="en-US" dirty="0" smtClean="0"/>
              <a:t>/24/two-jailed-twitter-abuse-feminist-campaigner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4BA0F-20A2-414B-B7B2-1F8838EA4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7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www.ninesights.com</a:t>
            </a:r>
            <a:r>
              <a:rPr lang="en-US" dirty="0" smtClean="0"/>
              <a:t>/community/</a:t>
            </a:r>
            <a:r>
              <a:rPr lang="en-US" dirty="0" err="1" smtClean="0"/>
              <a:t>kraft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4BA0F-20A2-414B-B7B2-1F8838EA4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1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BBC NHSWINTER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www.facebook.com</a:t>
            </a:r>
            <a:r>
              <a:rPr lang="en-US" dirty="0" smtClean="0"/>
              <a:t>/</a:t>
            </a:r>
            <a:r>
              <a:rPr lang="en-US" dirty="0" err="1" smtClean="0"/>
              <a:t>NHSWinter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www.bbc.co.uk</a:t>
            </a:r>
            <a:r>
              <a:rPr lang="en-US" dirty="0" smtClean="0"/>
              <a:t>/news/health-24947467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4BA0F-20A2-414B-B7B2-1F8838EA44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7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4BA0F-20A2-414B-B7B2-1F8838EA44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http://www.guardian.co.uk/politics/2009/dec/16/mps-expenses-what-we-learned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4BA0F-20A2-414B-B7B2-1F8838EA4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8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www.cbc.ca</a:t>
            </a:r>
            <a:r>
              <a:rPr lang="en-US" dirty="0" smtClean="0"/>
              <a:t>/</a:t>
            </a:r>
            <a:r>
              <a:rPr lang="en-US" dirty="0" err="1" smtClean="0"/>
              <a:t>newsblogs</a:t>
            </a:r>
            <a:r>
              <a:rPr lang="en-US" dirty="0" smtClean="0"/>
              <a:t>/</a:t>
            </a:r>
            <a:r>
              <a:rPr lang="en-US" dirty="0" err="1" smtClean="0"/>
              <a:t>yourcommunity</a:t>
            </a:r>
            <a:r>
              <a:rPr lang="en-US" dirty="0" smtClean="0"/>
              <a:t>/2014/01/brands-chimed-in-</a:t>
            </a:r>
            <a:r>
              <a:rPr lang="en-US" dirty="0" err="1" smtClean="0"/>
              <a:t>whengmailwasdown.html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4BA0F-20A2-414B-B7B2-1F8838EA44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8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journalism: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www.indiegogo.com</a:t>
            </a:r>
            <a:r>
              <a:rPr lang="en-US" dirty="0" smtClean="0"/>
              <a:t>/projects/support-my-</a:t>
            </a:r>
            <a:r>
              <a:rPr lang="en-US" dirty="0" err="1" smtClean="0"/>
              <a:t>pakistan</a:t>
            </a:r>
            <a:r>
              <a:rPr lang="en-US" dirty="0" smtClean="0"/>
              <a:t>-and-</a:t>
            </a:r>
            <a:r>
              <a:rPr lang="en-US" dirty="0" err="1" smtClean="0"/>
              <a:t>afghanistan</a:t>
            </a:r>
            <a:r>
              <a:rPr lang="en-US" dirty="0" smtClean="0"/>
              <a:t>-reporting-project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www.indiegogo.com</a:t>
            </a:r>
            <a:r>
              <a:rPr lang="en-US" dirty="0" smtClean="0"/>
              <a:t>/projects/hamilton-s-24-7-live-local-journalist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4BA0F-20A2-414B-B7B2-1F8838EA44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2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thetyee.ca</a:t>
            </a:r>
            <a:r>
              <a:rPr lang="en-US" dirty="0" smtClean="0"/>
              <a:t>/</a:t>
            </a:r>
            <a:r>
              <a:rPr lang="en-US" dirty="0" err="1" smtClean="0"/>
              <a:t>Tyeenews</a:t>
            </a:r>
            <a:r>
              <a:rPr lang="en-US" dirty="0" smtClean="0"/>
              <a:t>/2013/11/19/</a:t>
            </a:r>
            <a:r>
              <a:rPr lang="en-US" dirty="0" err="1" smtClean="0"/>
              <a:t>Tyee</a:t>
            </a:r>
            <a:r>
              <a:rPr lang="en-US" dirty="0" smtClean="0"/>
              <a:t>-National-Day-After/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4BA0F-20A2-414B-B7B2-1F8838EA4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2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27/01/2014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27/01/2014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27/01/2014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27/01/2014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889648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27/01/2014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27/01/2014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27/01/2014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27/01/2014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27/01/2014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27/01/2014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27/01/2014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3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4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27/01/2014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newsblogs/yourcommunity/2014/01/brands-chimed-in-whengmailwasdown.html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egogo.com/projects/support-my-pakistan-and-afghanistan-reporting-project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303"/>
            <a:ext cx="7777186" cy="1602241"/>
          </a:xfrm>
        </p:spPr>
        <p:txBody>
          <a:bodyPr/>
          <a:lstStyle/>
          <a:p>
            <a:r>
              <a:rPr lang="en-US" sz="5400" b="1" dirty="0" smtClean="0"/>
              <a:t>Telling Stories Together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2083856"/>
            <a:ext cx="7554222" cy="2209545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Decoding Social Media</a:t>
            </a:r>
          </a:p>
          <a:p>
            <a:r>
              <a:rPr lang="en-GB" dirty="0" smtClean="0"/>
              <a:t>January 28 2014</a:t>
            </a:r>
            <a:endParaRPr lang="en-US" dirty="0"/>
          </a:p>
        </p:txBody>
      </p:sp>
      <p:pic>
        <p:nvPicPr>
          <p:cNvPr id="4" name="Picture 3" descr="ubcblue_f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3" y="4489663"/>
            <a:ext cx="3916677" cy="55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4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26 at 15.32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6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Crowdsourcing: MPs’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5455920" cy="360045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sz="3200" dirty="0" smtClean="0"/>
              <a:t>The challenge</a:t>
            </a:r>
          </a:p>
          <a:p>
            <a:r>
              <a:rPr lang="en-GB" sz="3200" dirty="0" smtClean="0"/>
              <a:t>700,000 </a:t>
            </a:r>
            <a:r>
              <a:rPr lang="en-GB" sz="3200" dirty="0"/>
              <a:t>documents in 5,500 </a:t>
            </a:r>
            <a:r>
              <a:rPr lang="en-GB" sz="3200" dirty="0" smtClean="0"/>
              <a:t>PDF files</a:t>
            </a:r>
            <a:endParaRPr lang="en-GB" sz="3200" dirty="0"/>
          </a:p>
          <a:p>
            <a:r>
              <a:rPr lang="en-US" sz="3200" dirty="0" smtClean="0"/>
              <a:t>Four years of expenses by 646 MPs</a:t>
            </a:r>
          </a:p>
          <a:p>
            <a:r>
              <a:rPr lang="en-US" sz="3200" dirty="0" smtClean="0"/>
              <a:t>Topic issue making headlines</a:t>
            </a:r>
          </a:p>
        </p:txBody>
      </p:sp>
      <p:pic>
        <p:nvPicPr>
          <p:cNvPr id="4" name="Picture 3" descr="Investigate-your-MPs-expe-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70" y="1200150"/>
            <a:ext cx="27051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1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Crowdsourcing: MPs’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5105838" cy="360045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sz="3200" dirty="0" smtClean="0"/>
              <a:t>Response</a:t>
            </a:r>
          </a:p>
          <a:p>
            <a:r>
              <a:rPr lang="en-GB" sz="3200" dirty="0" smtClean="0"/>
              <a:t>Rapidly created online system</a:t>
            </a:r>
          </a:p>
          <a:p>
            <a:r>
              <a:rPr lang="en-GB" sz="3200" dirty="0" smtClean="0"/>
              <a:t>Comment on expenses</a:t>
            </a:r>
          </a:p>
          <a:p>
            <a:r>
              <a:rPr lang="en-GB" sz="3200" dirty="0" smtClean="0"/>
              <a:t>Highlight ones of interest</a:t>
            </a:r>
          </a:p>
          <a:p>
            <a:r>
              <a:rPr lang="en-GB" sz="3200" dirty="0" smtClean="0"/>
              <a:t>Rate how interesting</a:t>
            </a:r>
            <a:endParaRPr lang="en-GB" sz="3200" dirty="0"/>
          </a:p>
        </p:txBody>
      </p:sp>
      <p:pic>
        <p:nvPicPr>
          <p:cNvPr id="4" name="Picture 3" descr="Investigate-your-MPs-expe-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18" y="1200150"/>
            <a:ext cx="27051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Crowdsourcing: MPs’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810938" cy="360045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sz="3200" dirty="0" smtClean="0"/>
              <a:t>Results</a:t>
            </a:r>
          </a:p>
          <a:p>
            <a:r>
              <a:rPr lang="en-GB" sz="3200" dirty="0" smtClean="0"/>
              <a:t>70,000 docs reviewed in first 80 hours</a:t>
            </a:r>
          </a:p>
          <a:p>
            <a:pPr lvl="0"/>
            <a:r>
              <a:rPr lang="en-GB" sz="3200" dirty="0"/>
              <a:t>£</a:t>
            </a:r>
            <a:r>
              <a:rPr lang="en-GB" sz="3200" dirty="0" smtClean="0"/>
              <a:t>105 claim for chimney sweep</a:t>
            </a:r>
            <a:endParaRPr lang="en-US" sz="3200" dirty="0"/>
          </a:p>
          <a:p>
            <a:r>
              <a:rPr lang="en-US" sz="3200" dirty="0"/>
              <a:t>£43.56 for </a:t>
            </a:r>
            <a:r>
              <a:rPr lang="en-US" sz="3200" dirty="0" smtClean="0"/>
              <a:t>3 garlic </a:t>
            </a:r>
            <a:r>
              <a:rPr lang="en-US" sz="3200" dirty="0"/>
              <a:t>peeling </a:t>
            </a:r>
            <a:r>
              <a:rPr lang="en-US" sz="3200" dirty="0" smtClean="0"/>
              <a:t>sets from QVC</a:t>
            </a:r>
          </a:p>
          <a:p>
            <a:r>
              <a:rPr lang="en-GB" sz="3200" dirty="0"/>
              <a:t>£2.95 </a:t>
            </a:r>
            <a:r>
              <a:rPr lang="en-GB" sz="3200" dirty="0" smtClean="0"/>
              <a:t> on a lamb dinner and cup of Horlicks</a:t>
            </a:r>
            <a:endParaRPr lang="en-US" sz="3200" dirty="0" smtClean="0"/>
          </a:p>
          <a:p>
            <a:pPr lvl="0"/>
            <a:r>
              <a:rPr lang="en-GB" sz="3200" dirty="0" smtClean="0"/>
              <a:t>“Excessive”</a:t>
            </a:r>
            <a:r>
              <a:rPr lang="en-GB" sz="3200" dirty="0"/>
              <a:t> £1,035 </a:t>
            </a:r>
            <a:r>
              <a:rPr lang="en-GB" sz="3200" dirty="0" smtClean="0"/>
              <a:t>claim for leather recliner</a:t>
            </a:r>
            <a:endParaRPr lang="en-US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581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3200" dirty="0" smtClean="0"/>
              <a:t>Tap </a:t>
            </a:r>
            <a:r>
              <a:rPr lang="en-GB" sz="3200" dirty="0"/>
              <a:t>into people’s passions </a:t>
            </a:r>
            <a:endParaRPr lang="en-GB" sz="3200" dirty="0" smtClean="0"/>
          </a:p>
          <a:p>
            <a:pPr lvl="0"/>
            <a:r>
              <a:rPr lang="en-GB" sz="3200" dirty="0" smtClean="0"/>
              <a:t>Timing </a:t>
            </a:r>
            <a:r>
              <a:rPr lang="en-US" sz="3200" dirty="0" smtClean="0"/>
              <a:t>matters</a:t>
            </a:r>
            <a:endParaRPr lang="en-US" sz="3200" dirty="0"/>
          </a:p>
          <a:p>
            <a:pPr lvl="0"/>
            <a:r>
              <a:rPr lang="en-GB" sz="3200" dirty="0" smtClean="0"/>
              <a:t>Be open</a:t>
            </a:r>
          </a:p>
          <a:p>
            <a:pPr lvl="0"/>
            <a:r>
              <a:rPr lang="en-GB" sz="3200" dirty="0" smtClean="0"/>
              <a:t>Acknowledge the community</a:t>
            </a:r>
            <a:endParaRPr lang="en-US" sz="3200" dirty="0"/>
          </a:p>
          <a:p>
            <a:pPr lvl="0"/>
            <a:r>
              <a:rPr lang="en-GB" sz="3200" dirty="0"/>
              <a:t>Reward </a:t>
            </a:r>
            <a:r>
              <a:rPr lang="en-GB" sz="3200" dirty="0" smtClean="0"/>
              <a:t>active contributors</a:t>
            </a:r>
          </a:p>
          <a:p>
            <a:pPr lvl="0"/>
            <a:r>
              <a:rPr lang="en-GB" sz="3200" dirty="0" smtClean="0"/>
              <a:t>Plan for the end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25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curation</a:t>
            </a:r>
            <a:endParaRPr lang="en-US" dirty="0"/>
          </a:p>
        </p:txBody>
      </p:sp>
      <p:pic>
        <p:nvPicPr>
          <p:cNvPr id="5" name="Picture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3109" r="-3109"/>
          <a:stretch/>
        </p:blipFill>
        <p:spPr>
          <a:xfrm>
            <a:off x="4011447" y="886136"/>
            <a:ext cx="4183227" cy="3938332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762247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Aggregation</a:t>
            </a:r>
          </a:p>
          <a:p>
            <a:pPr lvl="1"/>
            <a:r>
              <a:rPr lang="en-US" sz="3600" dirty="0"/>
              <a:t>Bundle information together without meaning</a:t>
            </a:r>
            <a:endParaRPr lang="en-US" sz="3600" dirty="0" smtClean="0"/>
          </a:p>
          <a:p>
            <a:r>
              <a:rPr lang="en-US" sz="4000" dirty="0" err="1" smtClean="0"/>
              <a:t>Curation</a:t>
            </a:r>
            <a:r>
              <a:rPr lang="en-US" sz="4000" dirty="0"/>
              <a:t> </a:t>
            </a:r>
            <a:endParaRPr lang="en-US" sz="4000" dirty="0" smtClean="0"/>
          </a:p>
          <a:p>
            <a:pPr lvl="1"/>
            <a:r>
              <a:rPr lang="en-US" sz="3600" dirty="0" smtClean="0"/>
              <a:t>Find</a:t>
            </a:r>
            <a:r>
              <a:rPr lang="en-US" sz="3600" dirty="0"/>
              <a:t>, evaluate, </a:t>
            </a:r>
            <a:r>
              <a:rPr lang="en-US" sz="3600" dirty="0" err="1"/>
              <a:t>organise</a:t>
            </a:r>
            <a:r>
              <a:rPr lang="en-US" sz="3600" dirty="0"/>
              <a:t>, </a:t>
            </a:r>
            <a:r>
              <a:rPr lang="en-US" sz="3600" dirty="0" smtClean="0"/>
              <a:t>contextualize, create order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416348" y="4636374"/>
            <a:ext cx="3974724" cy="278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emsl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4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Curation</a:t>
            </a:r>
            <a:r>
              <a:rPr lang="en-US" dirty="0" smtClean="0"/>
              <a:t>: Best practice</a:t>
            </a:r>
            <a:endParaRPr lang="en-US" dirty="0"/>
          </a:p>
        </p:txBody>
      </p:sp>
      <p:pic>
        <p:nvPicPr>
          <p:cNvPr id="5" name="Picture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3109" r="-3109"/>
          <a:stretch/>
        </p:blipFill>
        <p:spPr>
          <a:xfrm>
            <a:off x="4011447" y="886136"/>
            <a:ext cx="4183227" cy="3938332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Find</a:t>
            </a:r>
          </a:p>
          <a:p>
            <a:r>
              <a:rPr lang="en-US" sz="4000" dirty="0" smtClean="0"/>
              <a:t>Evaluate</a:t>
            </a:r>
          </a:p>
          <a:p>
            <a:r>
              <a:rPr lang="en-US" sz="4000" dirty="0" err="1" smtClean="0"/>
              <a:t>Organise</a:t>
            </a:r>
            <a:endParaRPr lang="en-US" sz="4000" dirty="0" smtClean="0"/>
          </a:p>
          <a:p>
            <a:r>
              <a:rPr lang="en-US" sz="4000" dirty="0" err="1" smtClean="0"/>
              <a:t>Contextualise</a:t>
            </a:r>
            <a:endParaRPr lang="en-US" sz="4000" dirty="0" smtClean="0"/>
          </a:p>
          <a:p>
            <a:r>
              <a:rPr lang="en-US" sz="4000" dirty="0" smtClean="0"/>
              <a:t>Share</a:t>
            </a:r>
            <a:endParaRPr lang="en-US" sz="40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416348" y="4636374"/>
            <a:ext cx="3974724" cy="278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http://www.flickr.com/photos/emsl/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Curation</a:t>
            </a:r>
            <a:r>
              <a:rPr lang="en-US" dirty="0" smtClean="0"/>
              <a:t>: CBC Community</a:t>
            </a:r>
            <a:endParaRPr lang="en-US" dirty="0"/>
          </a:p>
        </p:txBody>
      </p:sp>
      <p:pic>
        <p:nvPicPr>
          <p:cNvPr id="5" name="Content Placeholder 4" descr="Screen Shot 2014-01-26 at 15.46.26.png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1" r="-5221"/>
          <a:stretch>
            <a:fillRect/>
          </a:stretch>
        </p:blipFill>
        <p:spPr>
          <a:xfrm>
            <a:off x="457200" y="1152144"/>
            <a:ext cx="6380480" cy="3442716"/>
          </a:xfrm>
        </p:spPr>
      </p:pic>
    </p:spTree>
    <p:extLst>
      <p:ext uri="{BB962C8B-B14F-4D97-AF65-F5344CB8AC3E}">
        <p14:creationId xmlns:p14="http://schemas.microsoft.com/office/powerpoint/2010/main" val="374211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Curation</a:t>
            </a:r>
            <a:r>
              <a:rPr lang="en-US" dirty="0" smtClean="0"/>
              <a:t>: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Timeliness</a:t>
            </a:r>
          </a:p>
          <a:p>
            <a:r>
              <a:rPr lang="en-US" sz="4000" dirty="0" smtClean="0"/>
              <a:t>Tone</a:t>
            </a:r>
          </a:p>
          <a:p>
            <a:r>
              <a:rPr lang="en-US" sz="4000" dirty="0" smtClean="0"/>
              <a:t>Community and participation</a:t>
            </a:r>
          </a:p>
          <a:p>
            <a:r>
              <a:rPr lang="en-US" sz="4000" dirty="0" smtClean="0"/>
              <a:t>Filter</a:t>
            </a:r>
          </a:p>
          <a:p>
            <a:r>
              <a:rPr lang="en-US" sz="4000" dirty="0" smtClean="0"/>
              <a:t>Convenience</a:t>
            </a:r>
          </a:p>
        </p:txBody>
      </p:sp>
    </p:spTree>
    <p:extLst>
      <p:ext uri="{BB962C8B-B14F-4D97-AF65-F5344CB8AC3E}">
        <p14:creationId xmlns:p14="http://schemas.microsoft.com/office/powerpoint/2010/main" val="26798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Crowdfunding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4960" y="1152144"/>
            <a:ext cx="4175760" cy="3442716"/>
          </a:xfrm>
        </p:spPr>
        <p:txBody>
          <a:bodyPr>
            <a:noAutofit/>
          </a:bodyPr>
          <a:lstStyle/>
          <a:p>
            <a:r>
              <a:rPr lang="en-GB" sz="3200" dirty="0" smtClean="0"/>
              <a:t>Funding </a:t>
            </a:r>
            <a:r>
              <a:rPr lang="en-GB" sz="3200" dirty="0"/>
              <a:t>a project or venture by raising many small amounts of money from a large number of people, typically </a:t>
            </a:r>
            <a:r>
              <a:rPr lang="en-US" sz="3200" dirty="0" smtClean="0"/>
              <a:t>online</a:t>
            </a:r>
            <a:endParaRPr lang="en-US" sz="3200" dirty="0"/>
          </a:p>
        </p:txBody>
      </p:sp>
      <p:pic>
        <p:nvPicPr>
          <p:cNvPr id="9" name="Picture 8" descr="jp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10" y="205979"/>
            <a:ext cx="3492500" cy="2324100"/>
          </a:xfrm>
          <a:prstGeom prst="rect">
            <a:avLst/>
          </a:prstGeom>
        </p:spPr>
      </p:pic>
      <p:pic>
        <p:nvPicPr>
          <p:cNvPr id="10" name="Picture 9" descr="url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62" y="2783840"/>
            <a:ext cx="3522021" cy="22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9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the news</a:t>
            </a:r>
          </a:p>
          <a:p>
            <a:r>
              <a:rPr lang="en-US" sz="3600" dirty="0" smtClean="0"/>
              <a:t>From crowdsourcing to </a:t>
            </a:r>
            <a:r>
              <a:rPr lang="en-US" sz="3600" dirty="0" err="1" smtClean="0"/>
              <a:t>crowdfunding</a:t>
            </a:r>
            <a:endParaRPr lang="en-US" sz="3600" dirty="0" smtClean="0"/>
          </a:p>
          <a:p>
            <a:r>
              <a:rPr lang="en-US" sz="3600" dirty="0" smtClean="0"/>
              <a:t>Break</a:t>
            </a:r>
          </a:p>
          <a:p>
            <a:r>
              <a:rPr lang="en-US" sz="3600" dirty="0" smtClean="0"/>
              <a:t>Presentations</a:t>
            </a:r>
          </a:p>
          <a:p>
            <a:r>
              <a:rPr lang="en-US" sz="3600" dirty="0" smtClean="0"/>
              <a:t>Social media profile feedback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775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26 at 16.06.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0"/>
            <a:ext cx="7160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0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1-26 at 16.02.47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66494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1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Crowdfunding</a:t>
            </a:r>
            <a:r>
              <a:rPr lang="en-US" dirty="0" smtClean="0"/>
              <a:t>: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Make a specific ask</a:t>
            </a:r>
          </a:p>
          <a:p>
            <a:r>
              <a:rPr lang="en-US" sz="4000" dirty="0" smtClean="0"/>
              <a:t>Killer video</a:t>
            </a:r>
          </a:p>
          <a:p>
            <a:r>
              <a:rPr lang="en-US" sz="4000" dirty="0" smtClean="0"/>
              <a:t>Levels of contribution</a:t>
            </a:r>
          </a:p>
          <a:p>
            <a:r>
              <a:rPr lang="en-US" sz="4000" dirty="0" smtClean="0"/>
              <a:t>Effective rewards offerings</a:t>
            </a:r>
          </a:p>
          <a:p>
            <a:r>
              <a:rPr lang="en-US" sz="4000" dirty="0" smtClean="0"/>
              <a:t>Hustle</a:t>
            </a:r>
          </a:p>
        </p:txBody>
      </p:sp>
    </p:spTree>
    <p:extLst>
      <p:ext uri="{BB962C8B-B14F-4D97-AF65-F5344CB8AC3E}">
        <p14:creationId xmlns:p14="http://schemas.microsoft.com/office/powerpoint/2010/main" val="318553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810938" cy="3600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could you apply one or more</a:t>
            </a:r>
          </a:p>
          <a:p>
            <a:pPr lvl="1"/>
            <a:r>
              <a:rPr lang="en-US" sz="3600" dirty="0" smtClean="0"/>
              <a:t>Crowdsourcing</a:t>
            </a:r>
            <a:endParaRPr lang="en-US" sz="3600" dirty="0"/>
          </a:p>
          <a:p>
            <a:pPr lvl="1"/>
            <a:r>
              <a:rPr lang="en-US" sz="3600" dirty="0" err="1" smtClean="0"/>
              <a:t>Curation</a:t>
            </a:r>
            <a:endParaRPr lang="en-US" sz="3600" dirty="0"/>
          </a:p>
          <a:p>
            <a:pPr lvl="1"/>
            <a:r>
              <a:rPr lang="en-US" sz="3600" dirty="0" err="1" smtClean="0"/>
              <a:t>Crowdfunding</a:t>
            </a:r>
            <a:endParaRPr lang="en-US" sz="3600" dirty="0"/>
          </a:p>
          <a:p>
            <a:r>
              <a:rPr lang="en-US" sz="3600" smtClean="0"/>
              <a:t>toyour</a:t>
            </a:r>
            <a:r>
              <a:rPr lang="en-US" sz="3600" dirty="0" smtClean="0"/>
              <a:t> client?</a:t>
            </a:r>
            <a:endParaRPr lang="en-US" sz="3600" dirty="0"/>
          </a:p>
          <a:p>
            <a:pPr lvl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50035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Break: 15 minutes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In the news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5600" y="1152144"/>
            <a:ext cx="4145280" cy="3442716"/>
          </a:xfrm>
        </p:spPr>
        <p:txBody>
          <a:bodyPr>
            <a:normAutofit/>
          </a:bodyPr>
          <a:lstStyle/>
          <a:p>
            <a:r>
              <a:rPr lang="en-GB" sz="3500" dirty="0" smtClean="0"/>
              <a:t>Caroline </a:t>
            </a:r>
            <a:r>
              <a:rPr lang="en-GB" sz="3500" dirty="0" err="1" smtClean="0"/>
              <a:t>Criado</a:t>
            </a:r>
            <a:r>
              <a:rPr lang="en-GB" sz="3500" dirty="0"/>
              <a:t>-</a:t>
            </a:r>
            <a:r>
              <a:rPr lang="en-GB" sz="3500" dirty="0" smtClean="0"/>
              <a:t>Perez campaigned </a:t>
            </a:r>
            <a:r>
              <a:rPr lang="en-GB" sz="3500" dirty="0"/>
              <a:t>for a female figure to appear on a Bank of England </a:t>
            </a:r>
            <a:r>
              <a:rPr lang="en-GB" sz="3500" dirty="0" smtClean="0"/>
              <a:t>note</a:t>
            </a:r>
            <a:endParaRPr lang="en-US" sz="3500" dirty="0"/>
          </a:p>
        </p:txBody>
      </p:sp>
      <p:pic>
        <p:nvPicPr>
          <p:cNvPr id="3" name="Content Placeholder 2" descr="Screen Shot 2014-01-26 at 12.57.02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5" b="-445"/>
          <a:stretch>
            <a:fillRect/>
          </a:stretch>
        </p:blipFill>
        <p:spPr>
          <a:xfrm>
            <a:off x="4490720" y="518160"/>
            <a:ext cx="3962400" cy="4320540"/>
          </a:xfrm>
        </p:spPr>
      </p:pic>
    </p:spTree>
    <p:extLst>
      <p:ext uri="{BB962C8B-B14F-4D97-AF65-F5344CB8AC3E}">
        <p14:creationId xmlns:p14="http://schemas.microsoft.com/office/powerpoint/2010/main" val="189507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6 at 14.47.2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05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8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CTV </a:t>
            </a:r>
            <a:r>
              <a:rPr lang="en-US" dirty="0" err="1" smtClean="0"/>
              <a:t>MyNews</a:t>
            </a:r>
            <a:endParaRPr lang="en-US" dirty="0"/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ct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7" y="61313"/>
            <a:ext cx="6321655" cy="48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4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BART</a:t>
            </a:r>
            <a:endParaRPr lang="en-US" dirty="0"/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>
          <a:xfrm>
            <a:off x="254000" y="-1"/>
            <a:ext cx="6223000" cy="489606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b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70944"/>
            <a:ext cx="6234053" cy="42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7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26 at 15.20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" y="0"/>
            <a:ext cx="84061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2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Crowd of people</a:t>
            </a:r>
          </a:p>
          <a:p>
            <a:r>
              <a:rPr lang="en-US" sz="4400" dirty="0" smtClean="0"/>
              <a:t>Group of experts</a:t>
            </a:r>
          </a:p>
          <a:p>
            <a:r>
              <a:rPr lang="en-US" sz="4400" dirty="0" smtClean="0"/>
              <a:t>Community of kindred spirits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079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26 at 15.16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97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BC08201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5405</TotalTime>
  <Words>499</Words>
  <Application>Microsoft Macintosh PowerPoint</Application>
  <PresentationFormat>On-screen Show (16:9)</PresentationFormat>
  <Paragraphs>105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UBC082011</vt:lpstr>
      <vt:lpstr>Telling Stories Together</vt:lpstr>
      <vt:lpstr>Today’s class</vt:lpstr>
      <vt:lpstr>In the news</vt:lpstr>
      <vt:lpstr>PowerPoint Presentation</vt:lpstr>
      <vt:lpstr>CTV MyNews</vt:lpstr>
      <vt:lpstr>BART</vt:lpstr>
      <vt:lpstr>PowerPoint Presentation</vt:lpstr>
      <vt:lpstr>Types of communities</vt:lpstr>
      <vt:lpstr>PowerPoint Presentation</vt:lpstr>
      <vt:lpstr>PowerPoint Presentation</vt:lpstr>
      <vt:lpstr>Crowdsourcing: MPs’ expenses</vt:lpstr>
      <vt:lpstr>Crowdsourcing: MPs’ expenses</vt:lpstr>
      <vt:lpstr>Crowdsourcing: MPs’ expenses</vt:lpstr>
      <vt:lpstr>Guiding principles</vt:lpstr>
      <vt:lpstr>Aggregation vs curation</vt:lpstr>
      <vt:lpstr>Curation: Best practice</vt:lpstr>
      <vt:lpstr>Curation: CBC Community</vt:lpstr>
      <vt:lpstr>Curation: Best practices</vt:lpstr>
      <vt:lpstr>Crowdfunding</vt:lpstr>
      <vt:lpstr>PowerPoint Presentation</vt:lpstr>
      <vt:lpstr>PowerPoint Presentation</vt:lpstr>
      <vt:lpstr>Crowdfunding: Best practices</vt:lpstr>
      <vt:lpstr>Collaborative content</vt:lpstr>
      <vt:lpstr>Break: 15 minutes</vt:lpstr>
    </vt:vector>
  </TitlesOfParts>
  <Company>University of 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Friend as Editor</dc:title>
  <dc:creator>Alfred Hermida</dc:creator>
  <cp:lastModifiedBy>Alfred Hermida</cp:lastModifiedBy>
  <cp:revision>179</cp:revision>
  <dcterms:created xsi:type="dcterms:W3CDTF">2011-08-29T17:11:13Z</dcterms:created>
  <dcterms:modified xsi:type="dcterms:W3CDTF">2014-01-28T01:30:27Z</dcterms:modified>
</cp:coreProperties>
</file>