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7" r:id="rId2"/>
    <p:sldId id="300" r:id="rId3"/>
    <p:sldId id="293" r:id="rId4"/>
    <p:sldId id="276" r:id="rId5"/>
    <p:sldId id="294" r:id="rId6"/>
    <p:sldId id="295" r:id="rId7"/>
    <p:sldId id="296" r:id="rId8"/>
    <p:sldId id="270" r:id="rId9"/>
    <p:sldId id="288" r:id="rId10"/>
    <p:sldId id="303" r:id="rId11"/>
    <p:sldId id="306" r:id="rId12"/>
    <p:sldId id="307" r:id="rId13"/>
    <p:sldId id="280" r:id="rId14"/>
    <p:sldId id="305" r:id="rId15"/>
    <p:sldId id="281" r:id="rId16"/>
    <p:sldId id="282" r:id="rId17"/>
    <p:sldId id="283" r:id="rId18"/>
    <p:sldId id="277" r:id="rId19"/>
    <p:sldId id="297" r:id="rId20"/>
    <p:sldId id="298" r:id="rId21"/>
    <p:sldId id="302" r:id="rId22"/>
    <p:sldId id="299" r:id="rId23"/>
    <p:sldId id="304" r:id="rId24"/>
    <p:sldId id="287" r:id="rId25"/>
    <p:sldId id="278" r:id="rId26"/>
    <p:sldId id="285" r:id="rId27"/>
    <p:sldId id="286" r:id="rId28"/>
    <p:sldId id="292" r:id="rId29"/>
    <p:sldId id="284" r:id="rId30"/>
    <p:sldId id="301" r:id="rId31"/>
    <p:sldId id="27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919C1-3D4F-B14F-992C-842ACF6EB2C8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7AA9-32A2-9E4D-B453-1A9C6A81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E060-FDF4-5F4E-B04B-99697C85A075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5A8D-29A9-B647-B13A-A7FECD6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www.adweek.com</a:t>
            </a:r>
            <a:r>
              <a:rPr lang="en-US" dirty="0" smtClean="0"/>
              <a:t>/news/television/msnbc-twitter-manager-fired-saying-rightwing-will-hate-interracial-cheerios-ad-155367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8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www.forrester.com</a:t>
            </a:r>
            <a:r>
              <a:rPr lang="en-US" dirty="0" smtClean="0"/>
              <a:t>/</a:t>
            </a:r>
            <a:r>
              <a:rPr lang="en-US" dirty="0" err="1" smtClean="0"/>
              <a:t>Integrate+Social+Into+Your+Marketing+RaDaR</a:t>
            </a:r>
            <a:r>
              <a:rPr lang="en-US" dirty="0" smtClean="0"/>
              <a:t>/</a:t>
            </a:r>
            <a:r>
              <a:rPr lang="en-US" dirty="0" err="1" smtClean="0"/>
              <a:t>fulltext</a:t>
            </a:r>
            <a:r>
              <a:rPr lang="en-US" dirty="0" smtClean="0"/>
              <a:t>/-/E-RES73881?objectid=RES73881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12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want in a dashboard?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www.niemanlab.org</a:t>
            </a:r>
            <a:r>
              <a:rPr lang="en-US" dirty="0" smtClean="0"/>
              <a:t>/2012/08/metrics-metrics-everywhere-how-do-we-measure-the-impact-of-journalism/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63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www.web-strategist.com</a:t>
            </a:r>
            <a:r>
              <a:rPr lang="en-US" dirty="0" smtClean="0"/>
              <a:t>/blog/2011/08/12/open-research-a-framework-to-social-analytics/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1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www.web-strategist.com</a:t>
            </a:r>
            <a:r>
              <a:rPr lang="en-US" dirty="0" smtClean="0"/>
              <a:t>/blog/2010/12/13/framework-the-social-media-</a:t>
            </a:r>
            <a:r>
              <a:rPr lang="en-US" dirty="0" err="1" smtClean="0"/>
              <a:t>roi</a:t>
            </a:r>
            <a:r>
              <a:rPr lang="en-US" dirty="0" smtClean="0"/>
              <a:t>-pyramid/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www.adweek.com</a:t>
            </a:r>
            <a:r>
              <a:rPr lang="en-US" dirty="0" smtClean="0"/>
              <a:t>/news/technology/branding-potential-behind-some-mobile-messaging-s-big-players-155421?page=2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9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www.socialmediaexaminer.com</a:t>
            </a:r>
            <a:r>
              <a:rPr lang="en-US" dirty="0" smtClean="0"/>
              <a:t>/top-10-social-media-blogs-2014-winners/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http://</a:t>
            </a:r>
            <a:r>
              <a:rPr lang="en-US" dirty="0" err="1" smtClean="0"/>
              <a:t>www.huffingtonpost.com</a:t>
            </a:r>
            <a:r>
              <a:rPr lang="en-US" dirty="0" smtClean="0"/>
              <a:t>/</a:t>
            </a:r>
            <a:r>
              <a:rPr lang="en-US" dirty="0" err="1" smtClean="0"/>
              <a:t>elaine-thompson</a:t>
            </a:r>
            <a:r>
              <a:rPr lang="en-US" dirty="0" smtClean="0"/>
              <a:t>/how-to-create-and-maximis_b_4652414.html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6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firstwefeast.com</a:t>
            </a:r>
            <a:r>
              <a:rPr lang="en-US" dirty="0" smtClean="0"/>
              <a:t>/eat/social-media-highs-lows-super-bowl-xlviii/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www.adweek.com</a:t>
            </a:r>
            <a:r>
              <a:rPr lang="en-US" dirty="0" smtClean="0"/>
              <a:t>/news/technology/tide-will-try-hijack-butterfingers-super-bowl-spot-vines-155435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5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mean by responding, engaging, amplifying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/>
        </p:spPr>
        <p:txBody>
          <a:bodyPr lIns="91430" tIns="45715" rIns="91430" bIns="45715"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C9CEEE39-CE4F-CA4F-B419-EAA2D2A169E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/>
        </p:spPr>
        <p:txBody>
          <a:bodyPr lIns="91430" tIns="45715" rIns="91430" bIns="45715"/>
          <a:lstStyle/>
          <a:p>
            <a:pPr defTabSz="457146"/>
            <a:r>
              <a:rPr lang="en-US" dirty="0" smtClean="0">
                <a:latin typeface="Arial" charset="0"/>
              </a:rPr>
              <a:t>http://www.slideshare.net/jeremiah_owyang/social-strategy-gettingcompanyreadyapr14final </a:t>
            </a:r>
          </a:p>
          <a:p>
            <a:pPr defTabSz="457146"/>
            <a:endParaRPr lang="en-US" dirty="0" smtClean="0">
              <a:latin typeface="Arial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A90B197-5727-B042-A0ED-336F128FD42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www.forrester.com</a:t>
            </a:r>
            <a:r>
              <a:rPr lang="en-US" dirty="0" smtClean="0"/>
              <a:t>/</a:t>
            </a:r>
            <a:r>
              <a:rPr lang="en-US" dirty="0" err="1" smtClean="0"/>
              <a:t>Integrate+Social+Into+Your+Marketing+RaDaR</a:t>
            </a:r>
            <a:r>
              <a:rPr lang="en-US" dirty="0" smtClean="0"/>
              <a:t>/</a:t>
            </a:r>
            <a:r>
              <a:rPr lang="en-US" dirty="0" err="1" smtClean="0"/>
              <a:t>fulltext</a:t>
            </a:r>
            <a:r>
              <a:rPr lang="en-US" dirty="0" smtClean="0"/>
              <a:t>/-/E-RES73881?objectid=RES73881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04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www.forrester.com</a:t>
            </a:r>
            <a:r>
              <a:rPr lang="en-US" dirty="0" smtClean="0"/>
              <a:t>/</a:t>
            </a:r>
            <a:r>
              <a:rPr lang="en-US" dirty="0" err="1" smtClean="0"/>
              <a:t>Integrate+Social+Into+Your+Marketing+RaDaR</a:t>
            </a:r>
            <a:r>
              <a:rPr lang="en-US" dirty="0" smtClean="0"/>
              <a:t>/</a:t>
            </a:r>
            <a:r>
              <a:rPr lang="en-US" dirty="0" err="1" smtClean="0"/>
              <a:t>fulltext</a:t>
            </a:r>
            <a:r>
              <a:rPr lang="en-US" dirty="0" smtClean="0"/>
              <a:t>/-/E-RES73881?objectid=RES73881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5A8D-29A9-B647-B13A-A7FECD6C8B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458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aseline="0">
                <a:solidFill>
                  <a:srgbClr val="2D2D8A"/>
                </a:solidFill>
              </a:defRPr>
            </a:lvl1pPr>
            <a:lvl2pPr>
              <a:buNone/>
              <a:defRPr>
                <a:solidFill>
                  <a:srgbClr val="2D2D8A"/>
                </a:solidFill>
              </a:defRPr>
            </a:lvl2pPr>
            <a:lvl3pPr>
              <a:buNone/>
              <a:defRPr>
                <a:solidFill>
                  <a:srgbClr val="2D2D8A"/>
                </a:solidFill>
              </a:defRPr>
            </a:lvl3pPr>
            <a:lvl4pPr>
              <a:buNone/>
              <a:defRPr>
                <a:solidFill>
                  <a:srgbClr val="2D2D8A"/>
                </a:solidFill>
              </a:defRPr>
            </a:lvl4pPr>
            <a:lvl5pPr>
              <a:buNone/>
              <a:defRPr>
                <a:solidFill>
                  <a:srgbClr val="2D2D8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73D4-1F49-964A-BA05-875151ECA93B}" type="slidenum">
              <a:rPr lang="en-US"/>
              <a:pPr>
                <a:defRPr/>
              </a:pPr>
              <a:t>‹#›</a:t>
            </a:fld>
            <a:endParaRPr lang="en-US">
              <a:latin typeface="35 Helvetica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6C67B-7BE7-EC47-9F80-9947B7DF511D}" type="datetimeFigureOut">
              <a:rPr lang="en-US" smtClean="0"/>
              <a:t>14-02-03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F553-BE87-D74C-B982-CC3F9A7E1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hyperlink" Target="http://jennstrends.com/" TargetMode="External"/><Relationship Id="rId12" Type="http://schemas.openxmlformats.org/officeDocument/2006/relationships/hyperlink" Target="http://topdogsocialmedia.com/blog/" TargetMode="External"/><Relationship Id="rId13" Type="http://schemas.openxmlformats.org/officeDocument/2006/relationships/hyperlink" Target="http://simplymeasured.com/blog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www.jonloomer.com/" TargetMode="External"/><Relationship Id="rId5" Type="http://schemas.openxmlformats.org/officeDocument/2006/relationships/hyperlink" Target="http://www.razorsocial.com/blog/" TargetMode="External"/><Relationship Id="rId6" Type="http://schemas.openxmlformats.org/officeDocument/2006/relationships/hyperlink" Target="http://socialmouths.com/blog/" TargetMode="External"/><Relationship Id="rId7" Type="http://schemas.openxmlformats.org/officeDocument/2006/relationships/hyperlink" Target="http://www.postplanner.com/blog/" TargetMode="External"/><Relationship Id="rId8" Type="http://schemas.openxmlformats.org/officeDocument/2006/relationships/hyperlink" Target="http://dustn.tv/" TargetMode="External"/><Relationship Id="rId9" Type="http://schemas.openxmlformats.org/officeDocument/2006/relationships/hyperlink" Target="http://dannybrown.me/blog/" TargetMode="External"/><Relationship Id="rId10" Type="http://schemas.openxmlformats.org/officeDocument/2006/relationships/hyperlink" Target="http://kimgarst.com/blo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Social Media </a:t>
            </a:r>
            <a:r>
              <a:rPr lang="en-US" u="sng" dirty="0" smtClean="0"/>
              <a:t>strategies</a:t>
            </a:r>
            <a:r>
              <a:rPr lang="en-US" u="sng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Metrics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</a:t>
            </a:r>
            <a:r>
              <a:rPr lang="en-US" dirty="0" smtClean="0"/>
              <a:t>5, </a:t>
            </a:r>
            <a:r>
              <a:rPr lang="en-US" dirty="0" smtClean="0"/>
              <a:t>Decoding Social Media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 strategies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Metrics </a:t>
            </a:r>
            <a:r>
              <a:rPr lang="en-US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 presentations and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 smtClean="0"/>
              <a:t>steps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6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Approaches to monitoring</a:t>
            </a:r>
            <a:endParaRPr lang="en-US" dirty="0"/>
          </a:p>
          <a:p>
            <a:r>
              <a:rPr lang="en-US" dirty="0"/>
              <a:t>Reasons to </a:t>
            </a:r>
            <a:r>
              <a:rPr lang="en-US" dirty="0" smtClean="0"/>
              <a:t>monitor</a:t>
            </a:r>
            <a:endParaRPr lang="en-US" dirty="0"/>
          </a:p>
          <a:p>
            <a:r>
              <a:rPr lang="en-US" dirty="0"/>
              <a:t>Possible outcomes</a:t>
            </a:r>
          </a:p>
          <a:p>
            <a:r>
              <a:rPr lang="en-US" dirty="0"/>
              <a:t>Good and bad </a:t>
            </a:r>
            <a:r>
              <a:rPr lang="en-US" dirty="0" smtClean="0"/>
              <a:t>practice</a:t>
            </a:r>
          </a:p>
          <a:p>
            <a:endParaRPr lang="en-US" dirty="0"/>
          </a:p>
          <a:p>
            <a:r>
              <a:rPr lang="en-US" dirty="0" smtClean="0"/>
              <a:t>Triage methodology</a:t>
            </a:r>
          </a:p>
          <a:p>
            <a:r>
              <a:rPr lang="en-US" dirty="0" smtClean="0"/>
              <a:t>Manual vs. semi-automated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7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3" descr="Pictur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8642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Elbow Connector 76"/>
          <p:cNvCxnSpPr/>
          <p:nvPr/>
        </p:nvCxnSpPr>
        <p:spPr>
          <a:xfrm>
            <a:off x="6705600" y="5265738"/>
            <a:ext cx="623888" cy="1587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6705600" y="3282950"/>
            <a:ext cx="623888" cy="1588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40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Social media “triage”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9400" y="3968750"/>
            <a:ext cx="996950" cy="561975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Can you add value?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6238" y="2039938"/>
            <a:ext cx="995362" cy="563562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Evaluate the purpose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775" y="4932363"/>
            <a:ext cx="996950" cy="5619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Respond in kind &amp; share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7025" y="4932363"/>
            <a:ext cx="996950" cy="5619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Thank the person</a:t>
            </a:r>
          </a:p>
        </p:txBody>
      </p:sp>
      <p:cxnSp>
        <p:nvCxnSpPr>
          <p:cNvPr id="9" name="Shape 8"/>
          <p:cNvCxnSpPr>
            <a:stCxn id="5" idx="1"/>
            <a:endCxn id="7" idx="0"/>
          </p:cNvCxnSpPr>
          <p:nvPr/>
        </p:nvCxnSpPr>
        <p:spPr>
          <a:xfrm rot="10800000" flipV="1">
            <a:off x="730250" y="4249738"/>
            <a:ext cx="819150" cy="682625"/>
          </a:xfrm>
          <a:prstGeom prst="bentConnector2">
            <a:avLst/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5" idx="3"/>
            <a:endCxn id="8" idx="0"/>
          </p:cNvCxnSpPr>
          <p:nvPr/>
        </p:nvCxnSpPr>
        <p:spPr>
          <a:xfrm>
            <a:off x="2546350" y="4249738"/>
            <a:ext cx="819150" cy="682625"/>
          </a:xfrm>
          <a:prstGeom prst="bentConnector2">
            <a:avLst/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86238" y="3005138"/>
            <a:ext cx="995362" cy="561975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Unhappy Customer?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86238" y="3968750"/>
            <a:ext cx="995362" cy="561975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Dedicated</a:t>
            </a:r>
            <a:br>
              <a:rPr lang="en-US" sz="1050" dirty="0"/>
            </a:br>
            <a:r>
              <a:rPr lang="en-US" sz="1050" dirty="0"/>
              <a:t>Complainer</a:t>
            </a:r>
            <a:r>
              <a:rPr lang="en-US" sz="11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86238" y="4932363"/>
            <a:ext cx="995362" cy="561975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Comedian Want-to-Be?</a:t>
            </a:r>
          </a:p>
        </p:txBody>
      </p:sp>
      <p:sp>
        <p:nvSpPr>
          <p:cNvPr id="244750" name="TextBox 13"/>
          <p:cNvSpPr txBox="1">
            <a:spLocks noChangeArrowheads="1"/>
          </p:cNvSpPr>
          <p:nvPr/>
        </p:nvSpPr>
        <p:spPr bwMode="auto">
          <a:xfrm>
            <a:off x="3657600" y="1628775"/>
            <a:ext cx="736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Negative</a:t>
            </a:r>
          </a:p>
        </p:txBody>
      </p:sp>
      <p:sp>
        <p:nvSpPr>
          <p:cNvPr id="244751" name="TextBox 14"/>
          <p:cNvSpPr txBox="1">
            <a:spLocks noChangeArrowheads="1"/>
          </p:cNvSpPr>
          <p:nvPr/>
        </p:nvSpPr>
        <p:spPr bwMode="auto">
          <a:xfrm>
            <a:off x="2300288" y="1628775"/>
            <a:ext cx="671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Positive</a:t>
            </a:r>
          </a:p>
        </p:txBody>
      </p:sp>
      <p:sp>
        <p:nvSpPr>
          <p:cNvPr id="244752" name="TextBox 15"/>
          <p:cNvSpPr txBox="1">
            <a:spLocks noChangeArrowheads="1"/>
          </p:cNvSpPr>
          <p:nvPr/>
        </p:nvSpPr>
        <p:spPr bwMode="auto">
          <a:xfrm>
            <a:off x="917575" y="3998913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244753" name="TextBox 16"/>
          <p:cNvSpPr txBox="1">
            <a:spLocks noChangeArrowheads="1"/>
          </p:cNvSpPr>
          <p:nvPr/>
        </p:nvSpPr>
        <p:spPr bwMode="auto">
          <a:xfrm>
            <a:off x="2684463" y="3998913"/>
            <a:ext cx="36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400" y="2039938"/>
            <a:ext cx="996950" cy="563562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Do you want to respond?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1775" y="3005138"/>
            <a:ext cx="996950" cy="561975"/>
          </a:xfrm>
          <a:prstGeom prst="rect">
            <a:avLst/>
          </a:prstGeom>
          <a:solidFill>
            <a:srgbClr val="EC8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No Response</a:t>
            </a:r>
          </a:p>
        </p:txBody>
      </p:sp>
      <p:cxnSp>
        <p:nvCxnSpPr>
          <p:cNvPr id="21" name="Elbow Connector 20"/>
          <p:cNvCxnSpPr>
            <a:stCxn id="18" idx="2"/>
            <a:endCxn id="5" idx="0"/>
          </p:cNvCxnSpPr>
          <p:nvPr/>
        </p:nvCxnSpPr>
        <p:spPr>
          <a:xfrm rot="5400000">
            <a:off x="1364457" y="3285331"/>
            <a:ext cx="1365250" cy="1587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8" idx="1"/>
            <a:endCxn id="20" idx="0"/>
          </p:cNvCxnSpPr>
          <p:nvPr/>
        </p:nvCxnSpPr>
        <p:spPr>
          <a:xfrm rot="10800000" flipV="1">
            <a:off x="730250" y="2322513"/>
            <a:ext cx="819150" cy="682625"/>
          </a:xfrm>
          <a:prstGeom prst="bentConnector2">
            <a:avLst/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58" name="TextBox 22"/>
          <p:cNvSpPr txBox="1">
            <a:spLocks noChangeArrowheads="1"/>
          </p:cNvSpPr>
          <p:nvPr/>
        </p:nvSpPr>
        <p:spPr bwMode="auto">
          <a:xfrm>
            <a:off x="917575" y="2017713"/>
            <a:ext cx="36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244759" name="TextBox 23"/>
          <p:cNvSpPr txBox="1">
            <a:spLocks noChangeArrowheads="1"/>
          </p:cNvSpPr>
          <p:nvPr/>
        </p:nvSpPr>
        <p:spPr bwMode="auto">
          <a:xfrm>
            <a:off x="2074863" y="3005138"/>
            <a:ext cx="401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cxnSp>
        <p:nvCxnSpPr>
          <p:cNvPr id="25" name="Elbow Connector 24"/>
          <p:cNvCxnSpPr>
            <a:stCxn id="6" idx="2"/>
            <a:endCxn id="11" idx="0"/>
          </p:cNvCxnSpPr>
          <p:nvPr/>
        </p:nvCxnSpPr>
        <p:spPr>
          <a:xfrm rot="5400000">
            <a:off x="4483100" y="2803525"/>
            <a:ext cx="401638" cy="1588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1" idx="2"/>
            <a:endCxn id="12" idx="0"/>
          </p:cNvCxnSpPr>
          <p:nvPr/>
        </p:nvCxnSpPr>
        <p:spPr>
          <a:xfrm rot="5400000">
            <a:off x="4483100" y="3767138"/>
            <a:ext cx="401637" cy="1588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2" idx="2"/>
            <a:endCxn id="13" idx="0"/>
          </p:cNvCxnSpPr>
          <p:nvPr/>
        </p:nvCxnSpPr>
        <p:spPr>
          <a:xfrm rot="5400000">
            <a:off x="4483894" y="4731544"/>
            <a:ext cx="400050" cy="1588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26313" y="846138"/>
            <a:ext cx="1511300" cy="81121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Take reasonable action to fix issue and let customer know action taken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05488" y="3005138"/>
            <a:ext cx="995362" cy="561975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Are the facts correct?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26313" y="3005138"/>
            <a:ext cx="1511300" cy="5619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Gently correct the facts</a:t>
            </a:r>
          </a:p>
        </p:txBody>
      </p:sp>
      <p:cxnSp>
        <p:nvCxnSpPr>
          <p:cNvPr id="32" name="Elbow Connector 31"/>
          <p:cNvCxnSpPr>
            <a:stCxn id="11" idx="3"/>
            <a:endCxn id="30" idx="1"/>
          </p:cNvCxnSpPr>
          <p:nvPr/>
        </p:nvCxnSpPr>
        <p:spPr>
          <a:xfrm>
            <a:off x="5181600" y="3286125"/>
            <a:ext cx="623888" cy="1588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67" name="TextBox 34"/>
          <p:cNvSpPr txBox="1">
            <a:spLocks noChangeArrowheads="1"/>
          </p:cNvSpPr>
          <p:nvPr/>
        </p:nvSpPr>
        <p:spPr bwMode="auto">
          <a:xfrm>
            <a:off x="4283075" y="3590925"/>
            <a:ext cx="365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244768" name="TextBox 35"/>
          <p:cNvSpPr txBox="1">
            <a:spLocks noChangeArrowheads="1"/>
          </p:cNvSpPr>
          <p:nvPr/>
        </p:nvSpPr>
        <p:spPr bwMode="auto">
          <a:xfrm>
            <a:off x="4283075" y="4524375"/>
            <a:ext cx="36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244769" name="TextBox 36"/>
          <p:cNvSpPr txBox="1">
            <a:spLocks noChangeArrowheads="1"/>
          </p:cNvSpPr>
          <p:nvPr/>
        </p:nvSpPr>
        <p:spPr bwMode="auto">
          <a:xfrm>
            <a:off x="6835775" y="3957638"/>
            <a:ext cx="36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</a:t>
            </a:r>
          </a:p>
        </p:txBody>
      </p:sp>
      <p:cxnSp>
        <p:nvCxnSpPr>
          <p:cNvPr id="38" name="Shape 37"/>
          <p:cNvCxnSpPr>
            <a:stCxn id="30" idx="0"/>
            <a:endCxn id="28" idx="1"/>
          </p:cNvCxnSpPr>
          <p:nvPr/>
        </p:nvCxnSpPr>
        <p:spPr>
          <a:xfrm rot="5400000" flipH="1" flipV="1">
            <a:off x="5938044" y="1616869"/>
            <a:ext cx="1752600" cy="1023938"/>
          </a:xfrm>
          <a:prstGeom prst="bentConnector2">
            <a:avLst/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71" name="TextBox 38"/>
          <p:cNvSpPr txBox="1">
            <a:spLocks noChangeArrowheads="1"/>
          </p:cNvSpPr>
          <p:nvPr/>
        </p:nvSpPr>
        <p:spPr bwMode="auto">
          <a:xfrm>
            <a:off x="5867400" y="1789113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05488" y="3968750"/>
            <a:ext cx="995362" cy="561975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Are the facts correct?</a:t>
            </a:r>
          </a:p>
        </p:txBody>
      </p:sp>
      <p:cxnSp>
        <p:nvCxnSpPr>
          <p:cNvPr id="41" name="Elbow Connector 40"/>
          <p:cNvCxnSpPr>
            <a:stCxn id="12" idx="3"/>
            <a:endCxn id="40" idx="1"/>
          </p:cNvCxnSpPr>
          <p:nvPr/>
        </p:nvCxnSpPr>
        <p:spPr>
          <a:xfrm>
            <a:off x="5181600" y="4249738"/>
            <a:ext cx="623888" cy="1587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40" idx="3"/>
            <a:endCxn id="31" idx="2"/>
          </p:cNvCxnSpPr>
          <p:nvPr/>
        </p:nvCxnSpPr>
        <p:spPr>
          <a:xfrm flipV="1">
            <a:off x="6800850" y="3567113"/>
            <a:ext cx="1281113" cy="682625"/>
          </a:xfrm>
          <a:prstGeom prst="bentConnector2">
            <a:avLst/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326313" y="2039938"/>
            <a:ext cx="1511300" cy="563562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Does customer need/deserve more info?</a:t>
            </a:r>
          </a:p>
        </p:txBody>
      </p:sp>
      <p:cxnSp>
        <p:nvCxnSpPr>
          <p:cNvPr id="44" name="Elbow Connector 43"/>
          <p:cNvCxnSpPr>
            <a:stCxn id="31" idx="0"/>
            <a:endCxn id="43" idx="2"/>
          </p:cNvCxnSpPr>
          <p:nvPr/>
        </p:nvCxnSpPr>
        <p:spPr>
          <a:xfrm rot="5400000" flipH="1" flipV="1">
            <a:off x="7881938" y="2803525"/>
            <a:ext cx="401638" cy="1587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3" idx="0"/>
            <a:endCxn id="28" idx="2"/>
          </p:cNvCxnSpPr>
          <p:nvPr/>
        </p:nvCxnSpPr>
        <p:spPr>
          <a:xfrm rot="16200000" flipV="1">
            <a:off x="7890669" y="1848644"/>
            <a:ext cx="382588" cy="0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78" name="TextBox 45"/>
          <p:cNvSpPr txBox="1">
            <a:spLocks noChangeArrowheads="1"/>
          </p:cNvSpPr>
          <p:nvPr/>
        </p:nvSpPr>
        <p:spPr bwMode="auto">
          <a:xfrm>
            <a:off x="7673975" y="1789113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27900" y="4932363"/>
            <a:ext cx="1511300" cy="5619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Explain what is being done to correct the issue.</a:t>
            </a:r>
          </a:p>
        </p:txBody>
      </p:sp>
      <p:sp>
        <p:nvSpPr>
          <p:cNvPr id="244780" name="TextBox 47"/>
          <p:cNvSpPr txBox="1">
            <a:spLocks noChangeArrowheads="1"/>
          </p:cNvSpPr>
          <p:nvPr/>
        </p:nvSpPr>
        <p:spPr bwMode="auto">
          <a:xfrm>
            <a:off x="5867400" y="4524375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805488" y="4932363"/>
            <a:ext cx="995362" cy="561975"/>
          </a:xfrm>
          <a:prstGeom prst="rect">
            <a:avLst/>
          </a:prstGeom>
          <a:solidFill>
            <a:srgbClr val="628E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Is the problem being fixed?</a:t>
            </a:r>
          </a:p>
        </p:txBody>
      </p:sp>
      <p:cxnSp>
        <p:nvCxnSpPr>
          <p:cNvPr id="50" name="Elbow Connector 49"/>
          <p:cNvCxnSpPr/>
          <p:nvPr/>
        </p:nvCxnSpPr>
        <p:spPr>
          <a:xfrm rot="5400000">
            <a:off x="6102350" y="4749800"/>
            <a:ext cx="401638" cy="1588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83" name="TextBox 51"/>
          <p:cNvSpPr txBox="1">
            <a:spLocks noChangeArrowheads="1"/>
          </p:cNvSpPr>
          <p:nvPr/>
        </p:nvSpPr>
        <p:spPr bwMode="auto">
          <a:xfrm>
            <a:off x="6835775" y="4989513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26313" y="5915025"/>
            <a:ext cx="1512887" cy="561975"/>
          </a:xfrm>
          <a:prstGeom prst="rect">
            <a:avLst/>
          </a:prstGeom>
          <a:solidFill>
            <a:srgbClr val="EC8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Let post stand and monitor.</a:t>
            </a:r>
          </a:p>
        </p:txBody>
      </p:sp>
      <p:cxnSp>
        <p:nvCxnSpPr>
          <p:cNvPr id="54" name="Shape 132"/>
          <p:cNvCxnSpPr>
            <a:endCxn id="53" idx="0"/>
          </p:cNvCxnSpPr>
          <p:nvPr/>
        </p:nvCxnSpPr>
        <p:spPr>
          <a:xfrm rot="16200000" flipH="1">
            <a:off x="7094538" y="4926013"/>
            <a:ext cx="401637" cy="1576387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86" name="TextBox 54"/>
          <p:cNvSpPr txBox="1">
            <a:spLocks noChangeArrowheads="1"/>
          </p:cNvSpPr>
          <p:nvPr/>
        </p:nvSpPr>
        <p:spPr bwMode="auto">
          <a:xfrm>
            <a:off x="6835775" y="5448300"/>
            <a:ext cx="365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</a:t>
            </a:r>
          </a:p>
        </p:txBody>
      </p:sp>
      <p:cxnSp>
        <p:nvCxnSpPr>
          <p:cNvPr id="56" name="Elbow Connector 55"/>
          <p:cNvCxnSpPr>
            <a:stCxn id="13" idx="2"/>
            <a:endCxn id="53" idx="1"/>
          </p:cNvCxnSpPr>
          <p:nvPr/>
        </p:nvCxnSpPr>
        <p:spPr>
          <a:xfrm rot="16200000" flipH="1">
            <a:off x="5653881" y="4523582"/>
            <a:ext cx="701675" cy="2643188"/>
          </a:xfrm>
          <a:prstGeom prst="bentConnector2">
            <a:avLst/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88" name="TextBox 56"/>
          <p:cNvSpPr txBox="1">
            <a:spLocks noChangeArrowheads="1"/>
          </p:cNvSpPr>
          <p:nvPr/>
        </p:nvSpPr>
        <p:spPr bwMode="auto">
          <a:xfrm>
            <a:off x="4244975" y="5775325"/>
            <a:ext cx="403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244789" name="TextBox 78"/>
          <p:cNvSpPr txBox="1">
            <a:spLocks noChangeArrowheads="1"/>
          </p:cNvSpPr>
          <p:nvPr/>
        </p:nvSpPr>
        <p:spPr bwMode="auto">
          <a:xfrm>
            <a:off x="6835775" y="3008313"/>
            <a:ext cx="36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No</a:t>
            </a:r>
          </a:p>
        </p:txBody>
      </p:sp>
      <p:sp>
        <p:nvSpPr>
          <p:cNvPr id="244790" name="TextBox 79"/>
          <p:cNvSpPr txBox="1">
            <a:spLocks noChangeArrowheads="1"/>
          </p:cNvSpPr>
          <p:nvPr/>
        </p:nvSpPr>
        <p:spPr bwMode="auto">
          <a:xfrm>
            <a:off x="5235575" y="3005138"/>
            <a:ext cx="40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244791" name="TextBox 80"/>
          <p:cNvSpPr txBox="1">
            <a:spLocks noChangeArrowheads="1"/>
          </p:cNvSpPr>
          <p:nvPr/>
        </p:nvSpPr>
        <p:spPr bwMode="auto">
          <a:xfrm>
            <a:off x="5235575" y="3968750"/>
            <a:ext cx="403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Yes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867025" y="2028825"/>
            <a:ext cx="996950" cy="561975"/>
          </a:xfrm>
          <a:prstGeom prst="rect">
            <a:avLst/>
          </a:prstGeom>
          <a:solidFill>
            <a:srgbClr val="233B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Assess the message</a:t>
            </a:r>
          </a:p>
        </p:txBody>
      </p:sp>
      <p:sp>
        <p:nvSpPr>
          <p:cNvPr id="91" name="Striped Right Arrow 90"/>
          <p:cNvSpPr/>
          <p:nvPr/>
        </p:nvSpPr>
        <p:spPr bwMode="auto">
          <a:xfrm rot="5400000" flipV="1">
            <a:off x="3022601" y="1125537"/>
            <a:ext cx="685800" cy="720725"/>
          </a:xfrm>
          <a:prstGeom prst="stripedRightArrow">
            <a:avLst/>
          </a:prstGeom>
          <a:solidFill>
            <a:srgbClr val="233B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65" name="Elbow Connector 64"/>
          <p:cNvCxnSpPr/>
          <p:nvPr/>
        </p:nvCxnSpPr>
        <p:spPr>
          <a:xfrm flipV="1">
            <a:off x="3863975" y="2363788"/>
            <a:ext cx="322263" cy="0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0800000">
            <a:off x="2514600" y="2362200"/>
            <a:ext cx="352425" cy="1588"/>
          </a:xfrm>
          <a:prstGeom prst="bentConnector3">
            <a:avLst>
              <a:gd name="adj1" fmla="val 50000"/>
            </a:avLst>
          </a:prstGeom>
          <a:ln>
            <a:solidFill>
              <a:srgbClr val="6081A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796" name="TextBox 60"/>
          <p:cNvSpPr txBox="1">
            <a:spLocks noChangeArrowheads="1"/>
          </p:cNvSpPr>
          <p:nvPr/>
        </p:nvSpPr>
        <p:spPr bwMode="auto">
          <a:xfrm>
            <a:off x="538163" y="5791200"/>
            <a:ext cx="3729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This framework was built using the USAF Blog Triage.  (Added this attribution post webinar)</a:t>
            </a:r>
          </a:p>
          <a:p>
            <a:r>
              <a:rPr lang="en-US" sz="1200"/>
              <a:t>From Slideshare public view, Altimeter Group.</a:t>
            </a:r>
          </a:p>
        </p:txBody>
      </p:sp>
    </p:spTree>
    <p:extLst>
      <p:ext uri="{BB962C8B-B14F-4D97-AF65-F5344CB8AC3E}">
        <p14:creationId xmlns:p14="http://schemas.microsoft.com/office/powerpoint/2010/main" val="364648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response to audience comments</a:t>
            </a:r>
          </a:p>
          <a:p>
            <a:r>
              <a:rPr lang="en-US" dirty="0" smtClean="0"/>
              <a:t>Reasons to respond</a:t>
            </a:r>
          </a:p>
          <a:p>
            <a:r>
              <a:rPr lang="en-US" dirty="0" smtClean="0"/>
              <a:t>Possible outcomes</a:t>
            </a:r>
          </a:p>
          <a:p>
            <a:r>
              <a:rPr lang="en-US" dirty="0" smtClean="0"/>
              <a:t>Good and bad practice</a:t>
            </a:r>
          </a:p>
          <a:p>
            <a:endParaRPr lang="en-US" dirty="0"/>
          </a:p>
          <a:p>
            <a:r>
              <a:rPr lang="en-US" dirty="0" smtClean="0"/>
              <a:t>Tip: refer back to the “triage” monitoring chart which is the step before responding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4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conversation – (multiple exchanges)</a:t>
            </a:r>
            <a:endParaRPr lang="en-US" dirty="0"/>
          </a:p>
          <a:p>
            <a:r>
              <a:rPr lang="en-US" dirty="0"/>
              <a:t>Reasons to </a:t>
            </a:r>
            <a:r>
              <a:rPr lang="en-US" dirty="0" smtClean="0"/>
              <a:t>converse</a:t>
            </a:r>
            <a:endParaRPr lang="en-US" dirty="0"/>
          </a:p>
          <a:p>
            <a:r>
              <a:rPr lang="en-US" dirty="0"/>
              <a:t>Possible outcomes</a:t>
            </a:r>
          </a:p>
          <a:p>
            <a:r>
              <a:rPr lang="en-US" dirty="0"/>
              <a:t>Good and bad practice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9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mean by “amplifying” a user message?</a:t>
            </a:r>
          </a:p>
          <a:p>
            <a:r>
              <a:rPr lang="en-US" dirty="0" smtClean="0"/>
              <a:t>Why do it?</a:t>
            </a:r>
          </a:p>
          <a:p>
            <a:r>
              <a:rPr lang="en-US" dirty="0" smtClean="0"/>
              <a:t>When?</a:t>
            </a:r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Good and bad practice.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5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</a:t>
            </a:r>
            <a:r>
              <a:rPr lang="en-US" dirty="0" smtClean="0"/>
              <a:t>s </a:t>
            </a:r>
            <a:r>
              <a:rPr lang="en-US" dirty="0" smtClean="0"/>
              <a:t>“building and sharing” different from “amplifying?”</a:t>
            </a:r>
          </a:p>
          <a:p>
            <a:r>
              <a:rPr lang="en-US" dirty="0" smtClean="0"/>
              <a:t>Significance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Good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0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Stimulating User Generated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might you want to do this?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Pitfalls?</a:t>
            </a:r>
          </a:p>
          <a:p>
            <a:r>
              <a:rPr lang="en-US" dirty="0" smtClean="0"/>
              <a:t>Good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Engaging audiences in social conversations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are the similarities and differences in approaches from journalism and business in facilitating community content conversations – and what can they learn from each other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  <a:p>
            <a:pPr lvl="1"/>
            <a:r>
              <a:rPr lang="en-US" dirty="0"/>
              <a:t>Mixed student teams. 10 </a:t>
            </a:r>
            <a:r>
              <a:rPr lang="en-US" dirty="0" err="1"/>
              <a:t>mins</a:t>
            </a:r>
            <a:r>
              <a:rPr lang="en-US" dirty="0"/>
              <a:t> to work on this and then 10 </a:t>
            </a:r>
            <a:r>
              <a:rPr lang="en-US" dirty="0" err="1"/>
              <a:t>mins</a:t>
            </a:r>
            <a:r>
              <a:rPr lang="en-US" dirty="0"/>
              <a:t> of facilitated discussion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Social Media </a:t>
            </a:r>
            <a:r>
              <a:rPr lang="en-US" u="sng" dirty="0" smtClean="0">
                <a:solidFill>
                  <a:srgbClr val="0000FF"/>
                </a:solidFill>
              </a:rPr>
              <a:t>Strategie</a:t>
            </a:r>
            <a:r>
              <a:rPr lang="en-US" u="sng" dirty="0" smtClean="0">
                <a:solidFill>
                  <a:srgbClr val="0000FF"/>
                </a:solidFill>
              </a:rPr>
              <a:t>s 2 – a further </a:t>
            </a:r>
            <a:r>
              <a:rPr lang="en-US" u="sng" dirty="0" smtClean="0">
                <a:solidFill>
                  <a:srgbClr val="0000FF"/>
                </a:solidFill>
              </a:rPr>
              <a:t>dimension to aid planning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err="1" smtClean="0"/>
              <a:t>RaDaR</a:t>
            </a:r>
            <a:endParaRPr lang="en-US" dirty="0" smtClean="0"/>
          </a:p>
          <a:p>
            <a:pPr lvl="0"/>
            <a:r>
              <a:rPr lang="en-US" dirty="0" smtClean="0"/>
              <a:t>Reach</a:t>
            </a:r>
          </a:p>
          <a:p>
            <a:pPr lvl="0"/>
            <a:r>
              <a:rPr lang="en-US" dirty="0" smtClean="0"/>
              <a:t>Depth</a:t>
            </a:r>
          </a:p>
          <a:p>
            <a:pPr lvl="0"/>
            <a:r>
              <a:rPr lang="en-US" dirty="0" smtClean="0"/>
              <a:t>Relationship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Within your target audiences think about their loyalty or “stage in the journey” with you. This will influence the specific SM strategies that you choose to use.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4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perils of social media as a career</a:t>
            </a:r>
            <a:endParaRPr lang="en-US" dirty="0"/>
          </a:p>
        </p:txBody>
      </p:sp>
      <p:pic>
        <p:nvPicPr>
          <p:cNvPr id="5" name="Picture 4" descr="Screenshot 2014-02-03 13.01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345"/>
            <a:ext cx="9144000" cy="2607212"/>
          </a:xfrm>
          <a:prstGeom prst="rect">
            <a:avLst/>
          </a:prstGeom>
        </p:spPr>
      </p:pic>
      <p:pic>
        <p:nvPicPr>
          <p:cNvPr id="6" name="Picture 5" descr="Screenshot 2014-02-03 13.01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611489"/>
            <a:ext cx="4038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 Social into your Marketing </a:t>
            </a:r>
            <a:r>
              <a:rPr lang="en-US" dirty="0" err="1" smtClean="0"/>
              <a:t>RaDaR</a:t>
            </a:r>
            <a:r>
              <a:rPr lang="en-US" dirty="0" smtClean="0"/>
              <a:t>, Aug 7</a:t>
            </a:r>
            <a:r>
              <a:rPr lang="en-US" baseline="30000" dirty="0" smtClean="0"/>
              <a:t>th</a:t>
            </a:r>
            <a:r>
              <a:rPr lang="en-US" dirty="0" smtClean="0"/>
              <a:t> 2013, Forrester</a:t>
            </a:r>
            <a:endParaRPr lang="en-US" dirty="0"/>
          </a:p>
        </p:txBody>
      </p:sp>
      <p:pic>
        <p:nvPicPr>
          <p:cNvPr id="4" name="Content Placeholder 3" descr="Screenshot 2014-02-03 12.42.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1167"/>
          <a:stretch>
            <a:fillRect/>
          </a:stretch>
        </p:blipFill>
        <p:spPr>
          <a:xfrm>
            <a:off x="104422" y="1600200"/>
            <a:ext cx="9039578" cy="5356578"/>
          </a:xfrm>
        </p:spPr>
      </p:pic>
    </p:spTree>
    <p:extLst>
      <p:ext uri="{BB962C8B-B14F-4D97-AF65-F5344CB8AC3E}">
        <p14:creationId xmlns:p14="http://schemas.microsoft.com/office/powerpoint/2010/main" val="421980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02-03 13.23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2000" cy="4655845"/>
          </a:xfrm>
          <a:prstGeom prst="rect">
            <a:avLst/>
          </a:prstGeom>
        </p:spPr>
      </p:pic>
      <p:pic>
        <p:nvPicPr>
          <p:cNvPr id="5" name="Picture 4" descr="Screenshot 2014-02-03 13.23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543300"/>
            <a:ext cx="8864600" cy="331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4778" y="1340556"/>
            <a:ext cx="1585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Forrester</a:t>
            </a:r>
          </a:p>
          <a:p>
            <a:r>
              <a:rPr lang="en-US" dirty="0" smtClean="0"/>
              <a:t>(link in </a:t>
            </a:r>
          </a:p>
          <a:p>
            <a:r>
              <a:rPr lang="en-US" dirty="0" smtClean="0"/>
              <a:t>Speaker notes)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0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4-02-03 12.44.37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1004"/>
          <a:stretch/>
        </p:blipFill>
        <p:spPr>
          <a:xfrm>
            <a:off x="324556" y="576267"/>
            <a:ext cx="8481903" cy="5731054"/>
          </a:xfrm>
        </p:spPr>
      </p:pic>
    </p:spTree>
    <p:extLst>
      <p:ext uri="{BB962C8B-B14F-4D97-AF65-F5344CB8AC3E}">
        <p14:creationId xmlns:p14="http://schemas.microsoft.com/office/powerpoint/2010/main" val="237675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81630"/>
              </p:ext>
            </p:extLst>
          </p:nvPr>
        </p:nvGraphicFramePr>
        <p:xfrm>
          <a:off x="931330" y="663224"/>
          <a:ext cx="7154336" cy="388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584"/>
                <a:gridCol w="1788584"/>
                <a:gridCol w="1788584"/>
                <a:gridCol w="1788584"/>
              </a:tblGrid>
              <a:tr h="5769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</a:t>
                      </a:r>
                      <a:endParaRPr lang="en-US" dirty="0"/>
                    </a:p>
                  </a:txBody>
                  <a:tcPr/>
                </a:tc>
              </a:tr>
              <a:tr h="576946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6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6">
                <a:tc>
                  <a:txBody>
                    <a:bodyPr/>
                    <a:lstStyle/>
                    <a:p>
                      <a:r>
                        <a:rPr lang="en-US" dirty="0" smtClean="0"/>
                        <a:t>Conversing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46">
                <a:tc>
                  <a:txBody>
                    <a:bodyPr/>
                    <a:lstStyle/>
                    <a:p>
                      <a:r>
                        <a:rPr lang="en-US" dirty="0" smtClean="0"/>
                        <a:t>Amplifying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5825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&amp; </a:t>
                      </a:r>
                    </a:p>
                    <a:p>
                      <a:r>
                        <a:rPr lang="en-US" baseline="0" dirty="0" smtClean="0"/>
                        <a:t>Sharing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6556" y="4656667"/>
            <a:ext cx="669069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Exercise: although these concepts are presented from a commercial</a:t>
            </a:r>
          </a:p>
          <a:p>
            <a:r>
              <a:rPr lang="en-US" dirty="0"/>
              <a:t>p</a:t>
            </a:r>
            <a:r>
              <a:rPr lang="en-US" dirty="0" smtClean="0"/>
              <a:t>erspective they have high relevance to the media and non-profit SM</a:t>
            </a:r>
          </a:p>
          <a:p>
            <a:r>
              <a:rPr lang="en-US" dirty="0"/>
              <a:t>s</a:t>
            </a:r>
            <a:r>
              <a:rPr lang="en-US" dirty="0" smtClean="0"/>
              <a:t>ituation.</a:t>
            </a:r>
          </a:p>
          <a:p>
            <a:endParaRPr lang="en-US" dirty="0"/>
          </a:p>
          <a:p>
            <a:r>
              <a:rPr lang="en-US" dirty="0" smtClean="0"/>
              <a:t>What are the implications for planning for your client?</a:t>
            </a:r>
          </a:p>
          <a:p>
            <a:r>
              <a:rPr lang="en-US" dirty="0" smtClean="0"/>
              <a:t>Where will you focus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1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1 at 10.37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3562"/>
            <a:ext cx="9144000" cy="51143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dashboards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8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Metrics &amp; Performance 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to measure?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Easy versus useful.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to measure it?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Direct and combination. Ratios &amp; comparisons.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to report it to different stakeholders?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Different people want different information. Who wants what and why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ROI vs. ROO.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Return on investment ($) vs. Return on Objective.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2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2-11 at 10.59.1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/>
          <a:stretch/>
        </p:blipFill>
        <p:spPr>
          <a:xfrm>
            <a:off x="0" y="0"/>
            <a:ext cx="5947559" cy="6858000"/>
          </a:xfrm>
          <a:prstGeom prst="rect">
            <a:avLst/>
          </a:prstGeom>
        </p:spPr>
      </p:pic>
      <p:pic>
        <p:nvPicPr>
          <p:cNvPr id="6" name="Picture 5" descr="Screen Shot 2013-02-11 at 11.03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65" y="573458"/>
            <a:ext cx="6297335" cy="40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5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2-11 at 11.02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1" y="283542"/>
            <a:ext cx="9394259" cy="6315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01556" y="705556"/>
            <a:ext cx="217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“customer</a:t>
            </a:r>
          </a:p>
          <a:p>
            <a:r>
              <a:rPr lang="en-US" dirty="0"/>
              <a:t>f</a:t>
            </a:r>
            <a:r>
              <a:rPr lang="en-US" dirty="0" smtClean="0"/>
              <a:t>or “audience”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8305" y="2356555"/>
            <a:ext cx="2675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are most applicable</a:t>
            </a:r>
          </a:p>
          <a:p>
            <a:r>
              <a:rPr lang="en-US" dirty="0"/>
              <a:t>t</a:t>
            </a:r>
            <a:r>
              <a:rPr lang="en-US" dirty="0" smtClean="0"/>
              <a:t>o your client?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1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1 at 11.0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91"/>
            <a:ext cx="9558317" cy="58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Metrics and Performance Dashboards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will you measure and why?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will you choose not to measure?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will you use what you measure for reporting to different stakeholder groups?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Exercise in project teams: 10 </a:t>
            </a:r>
            <a:r>
              <a:rPr lang="en-US" dirty="0" err="1"/>
              <a:t>mins</a:t>
            </a:r>
            <a:r>
              <a:rPr lang="en-US" dirty="0"/>
              <a:t> to work on this and then 10 </a:t>
            </a:r>
            <a:r>
              <a:rPr lang="en-US" dirty="0" err="1"/>
              <a:t>mins</a:t>
            </a:r>
            <a:r>
              <a:rPr lang="en-US" dirty="0"/>
              <a:t> of facilitated discussion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2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is king – inspiring bloggers</a:t>
            </a:r>
            <a:endParaRPr lang="en-US" dirty="0"/>
          </a:p>
        </p:txBody>
      </p:sp>
      <p:pic>
        <p:nvPicPr>
          <p:cNvPr id="4" name="Content Placeholder 3" descr="Screenshot 2014-02-03 11.22.55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-83"/>
          <a:stretch/>
        </p:blipFill>
        <p:spPr>
          <a:xfrm>
            <a:off x="0" y="1558749"/>
            <a:ext cx="4741333" cy="5186362"/>
          </a:xfrm>
        </p:spPr>
      </p:pic>
      <p:sp>
        <p:nvSpPr>
          <p:cNvPr id="7" name="TextBox 6"/>
          <p:cNvSpPr txBox="1"/>
          <p:nvPr/>
        </p:nvSpPr>
        <p:spPr>
          <a:xfrm>
            <a:off x="4938889" y="1820333"/>
            <a:ext cx="429107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http://www.jonloomer.com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FB focus</a:t>
            </a:r>
          </a:p>
          <a:p>
            <a:r>
              <a:rPr lang="en-US" dirty="0">
                <a:hlinkClick r:id="rId5"/>
              </a:rPr>
              <a:t>http://www.razorsocial.com/blog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analytics</a:t>
            </a:r>
          </a:p>
          <a:p>
            <a:r>
              <a:rPr lang="en-US" dirty="0">
                <a:hlinkClick r:id="rId6"/>
              </a:rPr>
              <a:t>http://socialmouths.com/blog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applied</a:t>
            </a:r>
          </a:p>
          <a:p>
            <a:r>
              <a:rPr lang="en-US" dirty="0">
                <a:hlinkClick r:id="rId7"/>
              </a:rPr>
              <a:t>http://www.postplanner.com/blog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tactical</a:t>
            </a:r>
          </a:p>
          <a:p>
            <a:r>
              <a:rPr lang="en-US" dirty="0">
                <a:hlinkClick r:id="rId8"/>
              </a:rPr>
              <a:t>http://dustn.tv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story-telling</a:t>
            </a:r>
          </a:p>
          <a:p>
            <a:r>
              <a:rPr lang="en-US" dirty="0">
                <a:hlinkClick r:id="rId9"/>
              </a:rPr>
              <a:t>http://dannybrown.me/blog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 content</a:t>
            </a:r>
          </a:p>
          <a:p>
            <a:r>
              <a:rPr lang="en-US" dirty="0">
                <a:hlinkClick r:id="rId10"/>
              </a:rPr>
              <a:t>http://kimgarst.com/blog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tactical</a:t>
            </a:r>
          </a:p>
          <a:p>
            <a:r>
              <a:rPr lang="en-US" dirty="0">
                <a:hlinkClick r:id="rId11"/>
              </a:rPr>
              <a:t>http://jennstrends.com</a:t>
            </a:r>
            <a:r>
              <a:rPr lang="en-US" dirty="0" smtClean="0">
                <a:hlinkClick r:id="rId11"/>
              </a:rPr>
              <a:t>/</a:t>
            </a:r>
            <a:r>
              <a:rPr lang="en-US" dirty="0" smtClean="0"/>
              <a:t> tools</a:t>
            </a:r>
          </a:p>
          <a:p>
            <a:r>
              <a:rPr lang="en-US" dirty="0">
                <a:hlinkClick r:id="rId12"/>
              </a:rPr>
              <a:t>http://topdogsocialmedia.com/blog</a:t>
            </a:r>
            <a:r>
              <a:rPr lang="en-US" dirty="0" smtClean="0">
                <a:hlinkClick r:id="rId12"/>
              </a:rPr>
              <a:t>/</a:t>
            </a:r>
            <a:r>
              <a:rPr lang="en-US" dirty="0" smtClean="0"/>
              <a:t> news</a:t>
            </a:r>
          </a:p>
          <a:p>
            <a:r>
              <a:rPr lang="en-US" dirty="0">
                <a:hlinkClick r:id="rId13"/>
              </a:rPr>
              <a:t>http://simplymeasured.com/blog</a:t>
            </a:r>
            <a:r>
              <a:rPr lang="en-US" dirty="0" smtClean="0">
                <a:hlinkClick r:id="rId13"/>
              </a:rPr>
              <a:t>/</a:t>
            </a:r>
            <a:r>
              <a:rPr lang="en-US" dirty="0" smtClean="0"/>
              <a:t> metrics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6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2888" y="252943"/>
            <a:ext cx="94544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 platform assessment- a continually growing list – get used to needing to review</a:t>
            </a:r>
            <a:endParaRPr lang="en-US" dirty="0"/>
          </a:p>
        </p:txBody>
      </p:sp>
      <p:pic>
        <p:nvPicPr>
          <p:cNvPr id="5" name="Picture 4" descr="Screenshot 2014-02-03 13.08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739"/>
            <a:ext cx="9144000" cy="53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7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on social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based on </a:t>
            </a:r>
            <a:r>
              <a:rPr lang="en-US" dirty="0" smtClean="0"/>
              <a:t>initial 4 student </a:t>
            </a:r>
            <a:r>
              <a:rPr lang="en-US" dirty="0"/>
              <a:t>presentations - 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dirty="0"/>
              <a:t>Which audiences, objectives and strategies would these platforms work well for? And which would they work less well for? Why?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Client project proposals and feedback</a:t>
            </a:r>
          </a:p>
          <a:p>
            <a:r>
              <a:rPr lang="en-US" dirty="0" smtClean="0"/>
              <a:t>Class </a:t>
            </a:r>
            <a:r>
              <a:rPr lang="en-US" dirty="0" smtClean="0"/>
              <a:t>6 </a:t>
            </a:r>
            <a:r>
              <a:rPr lang="en-US" dirty="0" smtClean="0"/>
              <a:t>(Feb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Week 7 – no class – reading week</a:t>
            </a:r>
          </a:p>
          <a:p>
            <a:r>
              <a:rPr lang="en-US" dirty="0" smtClean="0"/>
              <a:t>Week 8: applied class on client projects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76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6111" y="6614"/>
            <a:ext cx="8128000" cy="64633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“..to </a:t>
            </a:r>
            <a:r>
              <a:rPr lang="en-US" dirty="0"/>
              <a:t>produce great content and get people involved you have to make a connection and be attentive and observant (as he put it, think like you are first date!</a:t>
            </a:r>
            <a:r>
              <a:rPr lang="en-US" dirty="0" smtClean="0"/>
              <a:t>)”</a:t>
            </a:r>
            <a:endParaRPr lang="en-US" dirty="0"/>
          </a:p>
        </p:txBody>
      </p:sp>
      <p:pic>
        <p:nvPicPr>
          <p:cNvPr id="4" name="Picture 3" descr="Screenshot 2014-02-03 11.1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945"/>
            <a:ext cx="6323009" cy="5968999"/>
          </a:xfrm>
          <a:prstGeom prst="rect">
            <a:avLst/>
          </a:prstGeom>
        </p:spPr>
      </p:pic>
      <p:pic>
        <p:nvPicPr>
          <p:cNvPr id="6" name="Picture 5" descr="Screenshot 2014-02-03 11.16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1" y="3630789"/>
            <a:ext cx="7696200" cy="23495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66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Superbowl</a:t>
            </a:r>
            <a:r>
              <a:rPr lang="en-US" dirty="0" smtClean="0"/>
              <a:t> social media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7666" y="1600200"/>
            <a:ext cx="3649133" cy="4525963"/>
          </a:xfrm>
        </p:spPr>
        <p:txBody>
          <a:bodyPr/>
          <a:lstStyle/>
          <a:p>
            <a:r>
              <a:rPr lang="en-US" dirty="0" smtClean="0"/>
              <a:t>What worked, what didn’t? From advertisers and non advertisers!</a:t>
            </a:r>
          </a:p>
          <a:p>
            <a:endParaRPr lang="en-US" dirty="0"/>
          </a:p>
          <a:p>
            <a:r>
              <a:rPr lang="en-US" dirty="0" smtClean="0"/>
              <a:t>Tide in focus:</a:t>
            </a:r>
          </a:p>
          <a:p>
            <a:pPr lvl="1"/>
            <a:r>
              <a:rPr lang="en-US" dirty="0" smtClean="0"/>
              <a:t>Vine &amp; Twitter combo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shot 2014-02-03 11.3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" y="1417638"/>
            <a:ext cx="4942030" cy="4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6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Not all commentators agree on what worked</a:t>
            </a:r>
            <a:endParaRPr lang="en-US" sz="3200" dirty="0"/>
          </a:p>
        </p:txBody>
      </p:sp>
      <p:pic>
        <p:nvPicPr>
          <p:cNvPr id="6" name="Picture 5" descr="Screenshot 2014-02-03 11.3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6395156" cy="3111333"/>
          </a:xfrm>
          <a:prstGeom prst="rect">
            <a:avLst/>
          </a:prstGeom>
        </p:spPr>
      </p:pic>
      <p:pic>
        <p:nvPicPr>
          <p:cNvPr id="7" name="Picture 6" descr="Screenshot 2014-02-03 11.3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44" y="4127333"/>
            <a:ext cx="6235700" cy="317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5156" y="1820333"/>
            <a:ext cx="2290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Ignitesocialmedia.com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3111" y="5954889"/>
            <a:ext cx="1797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Firstwefeast.com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9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strategies in 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c3 we covered POST</a:t>
            </a:r>
          </a:p>
          <a:p>
            <a:pPr lvl="1"/>
            <a:r>
              <a:rPr lang="en-US" dirty="0" smtClean="0"/>
              <a:t>Audience (people)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/>
          </a:p>
          <a:p>
            <a:r>
              <a:rPr lang="en-US" dirty="0" smtClean="0"/>
              <a:t>To-day: social media strategies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2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Social Media </a:t>
            </a:r>
            <a:r>
              <a:rPr lang="en-US" u="sng" dirty="0" smtClean="0">
                <a:solidFill>
                  <a:srgbClr val="0000FF"/>
                </a:solidFill>
              </a:rPr>
              <a:t>Strategie</a:t>
            </a:r>
            <a:r>
              <a:rPr lang="en-US" u="sng" dirty="0" smtClean="0">
                <a:solidFill>
                  <a:srgbClr val="0000FF"/>
                </a:solidFill>
              </a:rPr>
              <a:t>s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Monitoring</a:t>
            </a:r>
          </a:p>
          <a:p>
            <a:pPr lvl="0"/>
            <a:r>
              <a:rPr lang="en-US" dirty="0" smtClean="0"/>
              <a:t>Responding</a:t>
            </a:r>
            <a:endParaRPr lang="en-US" dirty="0" smtClean="0"/>
          </a:p>
          <a:p>
            <a:r>
              <a:rPr lang="en-US" dirty="0" smtClean="0"/>
              <a:t>Conversing</a:t>
            </a:r>
            <a:endParaRPr lang="en-US" dirty="0"/>
          </a:p>
          <a:p>
            <a:pPr lvl="0"/>
            <a:r>
              <a:rPr lang="en-US" dirty="0"/>
              <a:t>Amplifying</a:t>
            </a:r>
          </a:p>
          <a:p>
            <a:pPr lvl="0"/>
            <a:r>
              <a:rPr lang="en-US" dirty="0"/>
              <a:t>Building and sharing</a:t>
            </a:r>
          </a:p>
          <a:p>
            <a:pPr lvl="1"/>
            <a:r>
              <a:rPr lang="en-US" dirty="0"/>
              <a:t>Stimulating user generated content (UGC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Helping the community to support itself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0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SS3-Brandsphere-1600x1200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 b="4439"/>
          <a:stretch/>
        </p:blipFill>
        <p:spPr>
          <a:xfrm>
            <a:off x="-35643" y="310444"/>
            <a:ext cx="9319137" cy="65475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269993">
            <a:off x="5046112" y="4922070"/>
            <a:ext cx="2096016" cy="914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38632" y="3101450"/>
            <a:ext cx="2488124" cy="9144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5667" y="437444"/>
            <a:ext cx="502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Leveraging and combining “paid, owned &amp; earned.”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3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1289</Words>
  <Application>Microsoft Macintosh PowerPoint</Application>
  <PresentationFormat>On-screen Show (4:3)</PresentationFormat>
  <Paragraphs>210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Social Media strategies. Metrics. Class 5, Decoding Social Media</vt:lpstr>
      <vt:lpstr>The perils of social media as a career</vt:lpstr>
      <vt:lpstr>Content is king – inspiring bloggers</vt:lpstr>
      <vt:lpstr>PowerPoint Presentation</vt:lpstr>
      <vt:lpstr>Superbowl social media review</vt:lpstr>
      <vt:lpstr>Not all commentators agree on what worked</vt:lpstr>
      <vt:lpstr>Context for strategies in SM</vt:lpstr>
      <vt:lpstr>Social Media Strategies 1</vt:lpstr>
      <vt:lpstr>PowerPoint Presentation</vt:lpstr>
      <vt:lpstr>Monitoring</vt:lpstr>
      <vt:lpstr>PowerPoint Presentation</vt:lpstr>
      <vt:lpstr>PowerPoint Presentation</vt:lpstr>
      <vt:lpstr>Responding  </vt:lpstr>
      <vt:lpstr>Conversing</vt:lpstr>
      <vt:lpstr>Amplifying</vt:lpstr>
      <vt:lpstr>Building and Sharing</vt:lpstr>
      <vt:lpstr>Stimulating User Generated Content</vt:lpstr>
      <vt:lpstr>Engaging audiences in social conversations </vt:lpstr>
      <vt:lpstr>Social Media Strategies 2 – a further dimension to aid planning</vt:lpstr>
      <vt:lpstr>Integrate Social into your Marketing RaDaR, Aug 7th 2013, Forrester</vt:lpstr>
      <vt:lpstr>PowerPoint Presentation</vt:lpstr>
      <vt:lpstr>PowerPoint Presentation</vt:lpstr>
      <vt:lpstr>PowerPoint Presentation</vt:lpstr>
      <vt:lpstr>Are these dashboards useful?</vt:lpstr>
      <vt:lpstr>Metrics &amp; Performance Dashboards</vt:lpstr>
      <vt:lpstr>PowerPoint Presentation</vt:lpstr>
      <vt:lpstr>PowerPoint Presentation</vt:lpstr>
      <vt:lpstr>PowerPoint Presentation</vt:lpstr>
      <vt:lpstr>Metrics and Performance Dashboards</vt:lpstr>
      <vt:lpstr>SM platform assessment- a continually growing list – get used to needing to review</vt:lpstr>
      <vt:lpstr>Presentations on social tools</vt:lpstr>
      <vt:lpstr>Next steps</vt:lpstr>
    </vt:vector>
  </TitlesOfParts>
  <Manager/>
  <Company>UBC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Cubbon</dc:creator>
  <cp:keywords/>
  <dc:description/>
  <cp:lastModifiedBy>Microsoft Office User</cp:lastModifiedBy>
  <cp:revision>33</cp:revision>
  <cp:lastPrinted>2013-02-12T15:40:46Z</cp:lastPrinted>
  <dcterms:created xsi:type="dcterms:W3CDTF">2010-11-24T15:36:59Z</dcterms:created>
  <dcterms:modified xsi:type="dcterms:W3CDTF">2014-02-04T15:54:22Z</dcterms:modified>
  <cp:category/>
</cp:coreProperties>
</file>