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80" r:id="rId4"/>
    <p:sldId id="271" r:id="rId5"/>
    <p:sldId id="269" r:id="rId6"/>
    <p:sldId id="279" r:id="rId7"/>
    <p:sldId id="278" r:id="rId8"/>
    <p:sldId id="257" r:id="rId9"/>
    <p:sldId id="260" r:id="rId10"/>
    <p:sldId id="281" r:id="rId11"/>
    <p:sldId id="261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128" autoAdjust="0"/>
  </p:normalViewPr>
  <p:slideViewPr>
    <p:cSldViewPr snapToGrid="0" snapToObjects="1">
      <p:cViewPr varScale="1">
        <p:scale>
          <a:sx n="60" d="100"/>
          <a:sy n="60" d="100"/>
        </p:scale>
        <p:origin x="-2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2" d="100"/>
        <a:sy n="102" d="100"/>
      </p:scale>
      <p:origin x="0" y="29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2BA5A-AFBC-7C48-B69F-79E900AFBF10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2038C-EA95-F046-845D-E173B2EC5B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9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B09E0-B16F-D94A-97F5-3A6E47DB6F55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89272-4A9A-B644-B326-84174D813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9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owdsourcing.typepad.com/cs/2006/11/the_new_investi.html" TargetMode="External"/><Relationship Id="rId4" Type="http://schemas.openxmlformats.org/officeDocument/2006/relationships/hyperlink" Target="http://www.cbc.ca/canada/g20streetlevel/" TargetMode="External"/><Relationship Id="rId5" Type="http://schemas.openxmlformats.org/officeDocument/2006/relationships/hyperlink" Target="http://digitalservices.npr.org/post/9-types-local-stories-cause-engagement" TargetMode="External"/><Relationship Id="rId6" Type="http://schemas.openxmlformats.org/officeDocument/2006/relationships/hyperlink" Target="http://ourpublicservice.org/OPS/publications/viewcontentdetails.php?id=218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9272-4A9A-B644-B326-84174D8138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 get clarity on objectives: </a:t>
            </a:r>
          </a:p>
          <a:p>
            <a:pPr lvl="0"/>
            <a:r>
              <a:rPr lang="en-US" dirty="0" smtClean="0"/>
              <a:t>Is this about reputation,</a:t>
            </a:r>
            <a:r>
              <a:rPr lang="en-US" baseline="0" dirty="0" smtClean="0"/>
              <a:t> a call to action, an attempt at engagement…….how do the objectives of this initiative fit into the overall organizational objectives, and, indeed its mission – its reason to exist?</a:t>
            </a:r>
            <a:endParaRPr lang="en-US" dirty="0" smtClean="0"/>
          </a:p>
          <a:p>
            <a:pPr lvl="0"/>
            <a:r>
              <a:rPr lang="en-US" dirty="0" smtClean="0"/>
              <a:t>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9272-4A9A-B644-B326-84174D81388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49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www.niemanlab.org</a:t>
            </a:r>
            <a:r>
              <a:rPr lang="en-US" dirty="0" smtClean="0"/>
              <a:t>/2014/01/this-week-in-review-net-neutrality-on-life-support-and-google-and-facebook-nab-startups/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9272-4A9A-B644-B326-84174D81388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01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was a 2013 story, but it’s perennial in relevance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9272-4A9A-B644-B326-84174D81388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53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31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One of the challenges with social media is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bright shiny object syndrome!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Companies say, </a:t>
            </a:r>
            <a:r>
              <a:rPr lang="ja-JP" altLang="en-US" dirty="0">
                <a:latin typeface="Calibri" charset="0"/>
              </a:rPr>
              <a:t>“</a:t>
            </a:r>
            <a:r>
              <a:rPr lang="en-US" altLang="ja-JP" dirty="0">
                <a:latin typeface="Calibri" charset="0"/>
              </a:rPr>
              <a:t>build be an iPhone app</a:t>
            </a:r>
            <a:r>
              <a:rPr lang="ja-JP" altLang="en-US" dirty="0">
                <a:latin typeface="Calibri" charset="0"/>
              </a:rPr>
              <a:t>”</a:t>
            </a:r>
            <a:r>
              <a:rPr lang="en-US" altLang="ja-JP" dirty="0">
                <a:latin typeface="Calibri" charset="0"/>
              </a:rPr>
              <a:t> without thinking about why someone would download it, how it provides utility that does not already exist, etc</a:t>
            </a:r>
            <a:r>
              <a:rPr lang="en-US" altLang="ja-JP" dirty="0" smtClean="0">
                <a:latin typeface="Calibri" charset="0"/>
              </a:rPr>
              <a:t>.</a:t>
            </a:r>
            <a:endParaRPr lang="en-AU" dirty="0">
              <a:latin typeface="Calibri" charset="0"/>
            </a:endParaRP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SONOMA IPHONE APP: http://travel2dot0.com/2010/02/case-study-</a:t>
            </a:r>
            <a:r>
              <a:rPr lang="en-US" dirty="0" err="1"/>
              <a:t>sonoma</a:t>
            </a:r>
            <a:r>
              <a:rPr lang="en-US" dirty="0"/>
              <a:t>-county-</a:t>
            </a:r>
            <a:r>
              <a:rPr lang="en-US" dirty="0" err="1"/>
              <a:t>iphone</a:t>
            </a:r>
            <a:r>
              <a:rPr lang="en-US" dirty="0"/>
              <a:t>-app/</a:t>
            </a:r>
          </a:p>
        </p:txBody>
      </p:sp>
      <p:sp>
        <p:nvSpPr>
          <p:cNvPr id="9318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1pPr>
            <a:lvl2pPr marL="742950" indent="-285750" eaLnBrk="0" hangingPunct="0"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2pPr>
            <a:lvl3pPr marL="1143000" indent="-228600" eaLnBrk="0" hangingPunct="0"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3pPr>
            <a:lvl4pPr marL="1600200" indent="-228600" eaLnBrk="0" hangingPunct="0"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4pPr>
            <a:lvl5pPr marL="2057400" indent="-228600" eaLnBrk="0" hangingPunct="0"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727272"/>
                </a:solidFill>
                <a:latin typeface="Futura" charset="0"/>
                <a:ea typeface="ヒラギノ角ゴ ProN W3" charset="0"/>
                <a:cs typeface="ヒラギノ角ゴ ProN W3" charset="0"/>
                <a:sym typeface="Futura" charset="0"/>
              </a:defRPr>
            </a:lvl9pPr>
          </a:lstStyle>
          <a:p>
            <a:pPr eaLnBrk="1" hangingPunct="1"/>
            <a:fld id="{42E9AF5A-4AEE-574C-806D-F60E39C26F44}" type="slidenum">
              <a:rPr lang="en-US"/>
              <a:pPr eaLnBrk="1" hangingPunct="1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9272-4A9A-B644-B326-84174D8138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33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www.convinceandconvert.com</a:t>
            </a:r>
            <a:r>
              <a:rPr lang="en-US" dirty="0" smtClean="0"/>
              <a:t>/social-media-strategy/social-media-strategy-in-8-steps/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9272-4A9A-B644-B326-84174D81388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9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Audience:</a:t>
            </a:r>
            <a:r>
              <a:rPr lang="en-US" baseline="0" dirty="0" smtClean="0"/>
              <a:t> who (and why)</a:t>
            </a:r>
          </a:p>
          <a:p>
            <a:r>
              <a:rPr lang="en-US" baseline="0" dirty="0" smtClean="0"/>
              <a:t>Objectives: what</a:t>
            </a:r>
          </a:p>
          <a:p>
            <a:r>
              <a:rPr lang="en-US" baseline="0" dirty="0" smtClean="0"/>
              <a:t>Strategies: how</a:t>
            </a:r>
          </a:p>
          <a:p>
            <a:r>
              <a:rPr lang="en-US" baseline="0" dirty="0" smtClean="0"/>
              <a:t>Tools: implementation of strategies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empowered.forrester.com</a:t>
            </a:r>
            <a:r>
              <a:rPr lang="en-US" baseline="0" dirty="0" smtClean="0"/>
              <a:t>/groundswell/</a:t>
            </a:r>
            <a:r>
              <a:rPr lang="en-US" baseline="0" dirty="0" err="1" smtClean="0"/>
              <a:t>contents.html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blogs.forrester.com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nate_elliott</a:t>
            </a:r>
            <a:r>
              <a:rPr lang="en-US" baseline="0" dirty="0" smtClean="0"/>
              <a:t>/13-01-24-introducing_the_marketing_radar</a:t>
            </a:r>
          </a:p>
          <a:p>
            <a:endParaRPr lang="en-US" baseline="0" dirty="0" smtClean="0"/>
          </a:p>
          <a:p>
            <a:r>
              <a:rPr lang="en-US" baseline="0" dirty="0" smtClean="0"/>
              <a:t>http://</a:t>
            </a:r>
            <a:r>
              <a:rPr lang="en-US" baseline="0" dirty="0" err="1" smtClean="0"/>
              <a:t>books.google.ca</a:t>
            </a:r>
            <a:r>
              <a:rPr lang="en-US" baseline="0" dirty="0" smtClean="0"/>
              <a:t>/books/about/</a:t>
            </a:r>
            <a:r>
              <a:rPr lang="en-US" baseline="0" dirty="0" err="1" smtClean="0"/>
              <a:t>Engage.html?id</a:t>
            </a:r>
            <a:r>
              <a:rPr lang="en-US" baseline="0" dirty="0" smtClean="0"/>
              <a:t>=AUczMkQo5F4C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9272-4A9A-B644-B326-84174D81388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21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Debrief here to ensure we pull out:</a:t>
            </a:r>
          </a:p>
          <a:p>
            <a:r>
              <a:rPr lang="en-US" dirty="0" smtClean="0"/>
              <a:t>-inter-connection</a:t>
            </a:r>
            <a:r>
              <a:rPr lang="en-US" baseline="0" dirty="0" smtClean="0"/>
              <a:t> with objectives</a:t>
            </a:r>
          </a:p>
          <a:p>
            <a:r>
              <a:rPr lang="en-US" baseline="0" dirty="0" smtClean="0"/>
              <a:t>-primary and secondary audiences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9272-4A9A-B644-B326-84174D8138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748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1) 2006 example of crowdsourcing information: 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http://crowdsourcing.typepad.com/cs/2006/11/the_new_investi.html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2) 2010 CBC News co-creation of coverage of G20 summit in Toronto: 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http://www.cbc.ca/canada/g20streetlevel/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3) 2012 NPR project on why some local stories are more social than others: 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http://digitalservices.npr.org/post/9-types-local-stories-cause-engagement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4) 2011 The Federal Emergency Management Agency uses Facebook to coordinate disaster response and communicate with citizens: 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http://ourpublicservice.org/OPS/publications/viewcontentdetails.php?id=218</a:t>
            </a:r>
            <a:endParaRPr lang="en-US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589272-4A9A-B644-B326-84174D8138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4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D9745-0B40-6242-A055-EA8125BAE9B8}" type="datetimeFigureOut">
              <a:rPr lang="en-US" smtClean="0"/>
              <a:pPr/>
              <a:t>14-01-21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B2E09-B78E-2645-8A17-AC77069078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nyti.ms/VOCO6Q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5947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Decoding Social </a:t>
            </a:r>
            <a:r>
              <a:rPr lang="en-US" dirty="0"/>
              <a:t>Media </a:t>
            </a:r>
            <a:br>
              <a:rPr lang="en-US" dirty="0"/>
            </a:br>
            <a:r>
              <a:rPr lang="en-US" dirty="0" smtClean="0"/>
              <a:t>class 3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8028" y="4147352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3070776" cy="1128835"/>
          </a:xfrm>
          <a:prstGeom prst="rect">
            <a:avLst/>
          </a:prstGeom>
        </p:spPr>
      </p:pic>
      <p:pic>
        <p:nvPicPr>
          <p:cNvPr id="5" name="Picture 4" descr="Screen Shot 2013-01-21 at 12.18.0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21" y="0"/>
            <a:ext cx="5865103" cy="907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messy reality of setting objectives in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NYT and Twitter</a:t>
            </a:r>
          </a:p>
          <a:p>
            <a:r>
              <a:rPr lang="en-US" dirty="0" smtClean="0"/>
              <a:t>NPR and FB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5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2: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8116"/>
            <a:ext cx="85041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Broadcast or traditional publishing and advertising (interrupt, one-</a:t>
            </a:r>
            <a:r>
              <a:rPr lang="en-US" dirty="0" smtClean="0"/>
              <a:t>way, top down) </a:t>
            </a:r>
            <a:r>
              <a:rPr lang="en-US" dirty="0"/>
              <a:t>versus engagement </a:t>
            </a:r>
            <a:r>
              <a:rPr lang="en-US" dirty="0" smtClean="0"/>
              <a:t>and loss of hierarchy via </a:t>
            </a:r>
            <a:r>
              <a:rPr lang="en-US" dirty="0"/>
              <a:t>social media.</a:t>
            </a:r>
          </a:p>
          <a:p>
            <a:pPr lvl="0"/>
            <a:r>
              <a:rPr lang="en-US" dirty="0"/>
              <a:t>How do objectives change with social media?</a:t>
            </a:r>
          </a:p>
          <a:p>
            <a:pPr lvl="0"/>
            <a:r>
              <a:rPr lang="en-US" dirty="0"/>
              <a:t>What are the implications for strategies</a:t>
            </a:r>
            <a:r>
              <a:rPr lang="en-US" dirty="0" smtClean="0"/>
              <a:t>?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Client </a:t>
            </a:r>
            <a:r>
              <a:rPr lang="en-US" dirty="0"/>
              <a:t>groups</a:t>
            </a:r>
          </a:p>
          <a:p>
            <a:pPr lvl="0"/>
            <a:r>
              <a:rPr lang="en-US" dirty="0"/>
              <a:t>10 </a:t>
            </a:r>
            <a:r>
              <a:rPr lang="en-US" dirty="0" err="1"/>
              <a:t>mins</a:t>
            </a:r>
            <a:r>
              <a:rPr lang="en-US" dirty="0"/>
              <a:t> to discuss</a:t>
            </a:r>
          </a:p>
          <a:p>
            <a:pPr lvl="0"/>
            <a:r>
              <a:rPr lang="en-US" dirty="0"/>
              <a:t>10 </a:t>
            </a:r>
            <a:r>
              <a:rPr lang="en-US" dirty="0" err="1"/>
              <a:t>mins</a:t>
            </a:r>
            <a:r>
              <a:rPr lang="en-US" dirty="0"/>
              <a:t> plenary debrief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34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91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6108"/>
          </a:xfrm>
        </p:spPr>
        <p:txBody>
          <a:bodyPr>
            <a:normAutofit/>
          </a:bodyPr>
          <a:lstStyle/>
          <a:p>
            <a:r>
              <a:rPr lang="en-US" dirty="0" smtClean="0"/>
              <a:t>Projects and clients</a:t>
            </a:r>
          </a:p>
          <a:p>
            <a:pPr lvl="1"/>
            <a:r>
              <a:rPr lang="en-US" dirty="0" smtClean="0"/>
              <a:t>Discovery meeting planning</a:t>
            </a:r>
          </a:p>
          <a:p>
            <a:pPr lvl="1"/>
            <a:r>
              <a:rPr lang="en-US" dirty="0" smtClean="0"/>
              <a:t>Goals, challenges, mechanics</a:t>
            </a:r>
          </a:p>
          <a:p>
            <a:pPr lvl="1"/>
            <a:r>
              <a:rPr lang="en-US" dirty="0" smtClean="0"/>
              <a:t>Format</a:t>
            </a:r>
          </a:p>
          <a:p>
            <a:r>
              <a:rPr lang="en-US" dirty="0" err="1" smtClean="0"/>
              <a:t>Hootsuite</a:t>
            </a:r>
            <a:r>
              <a:rPr lang="en-US" dirty="0" smtClean="0"/>
              <a:t> Pro  </a:t>
            </a:r>
          </a:p>
          <a:p>
            <a:r>
              <a:rPr lang="en-US" dirty="0" smtClean="0"/>
              <a:t>SM profile</a:t>
            </a:r>
          </a:p>
          <a:p>
            <a:r>
              <a:rPr lang="en-US" dirty="0" smtClean="0"/>
              <a:t>SM platform presentations</a:t>
            </a:r>
          </a:p>
          <a:p>
            <a:r>
              <a:rPr lang="en-US" dirty="0" smtClean="0"/>
              <a:t>Class 4 readings and prep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751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4002"/>
            <a:ext cx="8229600" cy="78666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0668"/>
            <a:ext cx="8229600" cy="536041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News and discussion</a:t>
            </a:r>
          </a:p>
          <a:p>
            <a:r>
              <a:rPr lang="en-US" dirty="0" smtClean="0"/>
              <a:t>Principles</a:t>
            </a:r>
          </a:p>
          <a:p>
            <a:r>
              <a:rPr lang="en-US" dirty="0" smtClean="0"/>
              <a:t>Three mini exercises</a:t>
            </a:r>
          </a:p>
          <a:p>
            <a:pPr lvl="1"/>
            <a:r>
              <a:rPr lang="en-US" dirty="0" smtClean="0"/>
              <a:t>BREAK</a:t>
            </a:r>
          </a:p>
          <a:p>
            <a:r>
              <a:rPr lang="en-US" dirty="0" smtClean="0"/>
              <a:t>Guest speaker</a:t>
            </a:r>
          </a:p>
          <a:p>
            <a:endParaRPr lang="en-US" dirty="0"/>
          </a:p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Client projects</a:t>
            </a:r>
          </a:p>
          <a:p>
            <a:pPr lvl="1"/>
            <a:r>
              <a:rPr lang="en-US" dirty="0" smtClean="0"/>
              <a:t>Platform presentations</a:t>
            </a:r>
          </a:p>
          <a:p>
            <a:pPr lvl="1"/>
            <a:r>
              <a:rPr lang="en-US" dirty="0" smtClean="0"/>
              <a:t>Social Media Professional Profile</a:t>
            </a:r>
          </a:p>
          <a:p>
            <a:pPr lvl="1"/>
            <a:r>
              <a:rPr lang="en-US" dirty="0" err="1" smtClean="0"/>
              <a:t>Hootsuite</a:t>
            </a:r>
            <a:r>
              <a:rPr lang="en-US" dirty="0" smtClean="0"/>
              <a:t> Pro and HSU</a:t>
            </a:r>
          </a:p>
          <a:p>
            <a:pPr lvl="1"/>
            <a:r>
              <a:rPr lang="en-US" dirty="0" smtClean="0"/>
              <a:t>Class 4 prep</a:t>
            </a:r>
          </a:p>
        </p:txBody>
      </p:sp>
    </p:spTree>
    <p:extLst>
      <p:ext uri="{BB962C8B-B14F-4D97-AF65-F5344CB8AC3E}">
        <p14:creationId xmlns:p14="http://schemas.microsoft.com/office/powerpoint/2010/main" val="302653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2014-01-21 08.20.14.pn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8" t="14949" r="2418" b="6431"/>
          <a:stretch/>
        </p:blipFill>
        <p:spPr>
          <a:xfrm>
            <a:off x="1037167" y="0"/>
            <a:ext cx="7534275" cy="2730500"/>
          </a:xfrm>
        </p:spPr>
      </p:pic>
      <p:pic>
        <p:nvPicPr>
          <p:cNvPr id="6" name="Picture 5" descr="Screenshot 2014-01-21 08.20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7" y="3001433"/>
            <a:ext cx="76454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10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discussion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5390"/>
          </a:xfrm>
        </p:spPr>
        <p:txBody>
          <a:bodyPr>
            <a:normAutofit/>
          </a:bodyPr>
          <a:lstStyle/>
          <a:p>
            <a:r>
              <a:rPr lang="en-US" dirty="0" smtClean="0"/>
              <a:t>Maximizing buzz – advertisers and the </a:t>
            </a:r>
            <a:r>
              <a:rPr lang="en-US" dirty="0" err="1" smtClean="0"/>
              <a:t>Superbowl</a:t>
            </a:r>
            <a:endParaRPr lang="en-US" dirty="0" smtClean="0"/>
          </a:p>
          <a:p>
            <a:pPr lvl="1"/>
            <a:r>
              <a:rPr lang="en-US" dirty="0" smtClean="0"/>
              <a:t>Pre-release ads </a:t>
            </a:r>
          </a:p>
          <a:p>
            <a:pPr lvl="2"/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Use surprise to maximize impact?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http://nyti.ms/</a:t>
            </a:r>
            <a:r>
              <a:rPr lang="en-US" dirty="0" smtClean="0">
                <a:hlinkClick r:id="rId3"/>
              </a:rPr>
              <a:t>VOCO6Q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475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457200" y="81358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Futura" charset="0"/>
                <a:ea typeface="ヒラギノ角ゴ ProN W3" charset="0"/>
                <a:cs typeface="ヒラギノ角ゴ ProN W3" charset="0"/>
              </a:rPr>
              <a:t>Shiny Objects: beware!</a:t>
            </a:r>
            <a:endParaRPr lang="en-US" dirty="0">
              <a:latin typeface="Futura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92162" name="P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0" y="1063867"/>
            <a:ext cx="7536037" cy="492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latin typeface="Futura" charset="0"/>
                <a:ea typeface="ヒラギノ角ゴ ProN W3" charset="0"/>
                <a:cs typeface="ヒラギノ角ゴ ProN W3" charset="0"/>
              </a:rPr>
              <a:t>I want an iPhone app, </a:t>
            </a:r>
            <a:r>
              <a:rPr lang="en-US" sz="3200" dirty="0" err="1" smtClean="0">
                <a:latin typeface="Futura" charset="0"/>
                <a:ea typeface="ヒラギノ角ゴ ProN W3" charset="0"/>
                <a:cs typeface="ヒラギノ角ゴ ProN W3" charset="0"/>
              </a:rPr>
              <a:t>Instagram</a:t>
            </a:r>
            <a:r>
              <a:rPr lang="en-US" sz="3200" dirty="0" smtClean="0">
                <a:latin typeface="Futura" charset="0"/>
                <a:ea typeface="ヒラギノ角ゴ ProN W3" charset="0"/>
                <a:cs typeface="ヒラギノ角ゴ ProN W3" charset="0"/>
              </a:rPr>
              <a:t> promo…..</a:t>
            </a:r>
            <a:endParaRPr lang="en-US" sz="3200" dirty="0">
              <a:latin typeface="Futura" charset="0"/>
              <a:ea typeface="ヒラギノ角ゴ ProN W3" charset="0"/>
              <a:cs typeface="ヒラギノ角ゴ ProN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15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you make of to-day’s readings? How do they help you plan a SM strategy?</a:t>
            </a:r>
            <a:endParaRPr lang="en-US" dirty="0"/>
          </a:p>
        </p:txBody>
      </p:sp>
      <p:pic>
        <p:nvPicPr>
          <p:cNvPr id="4" name="Content Placeholder 3" descr="Screen Shot 2014-01-20 at 4.27.4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" b="-293"/>
          <a:stretch/>
        </p:blipFill>
        <p:spPr>
          <a:xfrm>
            <a:off x="160867" y="2116667"/>
            <a:ext cx="9385300" cy="2921000"/>
          </a:xfrm>
        </p:spPr>
      </p:pic>
    </p:spTree>
    <p:extLst>
      <p:ext uri="{BB962C8B-B14F-4D97-AF65-F5344CB8AC3E}">
        <p14:creationId xmlns:p14="http://schemas.microsoft.com/office/powerpoint/2010/main" val="2543824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 2014-01-20 16.24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381000"/>
            <a:ext cx="7353300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0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a Social Media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People</a:t>
            </a:r>
            <a:r>
              <a:rPr lang="en-US" dirty="0" smtClean="0"/>
              <a:t> – Audience – who to target?</a:t>
            </a:r>
          </a:p>
          <a:p>
            <a:r>
              <a:rPr lang="en-US" b="1" dirty="0" smtClean="0"/>
              <a:t>Objectives</a:t>
            </a:r>
            <a:r>
              <a:rPr lang="en-US" dirty="0" smtClean="0"/>
              <a:t> – what are we trying to achieve?</a:t>
            </a:r>
          </a:p>
          <a:p>
            <a:r>
              <a:rPr lang="en-US" b="1" dirty="0" smtClean="0"/>
              <a:t>Strategies</a:t>
            </a:r>
            <a:r>
              <a:rPr lang="en-US" dirty="0" smtClean="0"/>
              <a:t> –how? The macro level approach</a:t>
            </a:r>
            <a:r>
              <a:rPr lang="en-US" dirty="0" smtClean="0"/>
              <a:t>. (more C5)</a:t>
            </a:r>
            <a:endParaRPr lang="en-US" dirty="0" smtClean="0"/>
          </a:p>
          <a:p>
            <a:pPr lvl="1"/>
            <a:r>
              <a:rPr lang="en-US" dirty="0" smtClean="0"/>
              <a:t>Ex 1: Monitor, talk, energize, support</a:t>
            </a:r>
          </a:p>
          <a:p>
            <a:pPr lvl="1"/>
            <a:r>
              <a:rPr lang="en-US" dirty="0" smtClean="0"/>
              <a:t>Ex 2: Reach, Depth, Relationship</a:t>
            </a:r>
          </a:p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Tactics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: technologies and tools (the micro level activation of the strategies.)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Refer to Forrester’s POST framework in “Groundswell” and </a:t>
            </a:r>
            <a:r>
              <a:rPr lang="en-US" dirty="0" err="1" smtClean="0"/>
              <a:t>RaDaR</a:t>
            </a:r>
            <a:r>
              <a:rPr lang="en-US" dirty="0" smtClean="0"/>
              <a:t> model – blog link in speaker notes.</a:t>
            </a:r>
          </a:p>
          <a:p>
            <a:r>
              <a:rPr lang="en-US" dirty="0" err="1" smtClean="0"/>
              <a:t>Ch</a:t>
            </a:r>
            <a:r>
              <a:rPr lang="en-US" dirty="0" smtClean="0"/>
              <a:t> 20 in “Engage” summarizes </a:t>
            </a:r>
            <a:r>
              <a:rPr lang="en-US" dirty="0" err="1" smtClean="0"/>
              <a:t>technographics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58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 1: Audience </a:t>
            </a:r>
            <a:br>
              <a:rPr lang="en-US" dirty="0" smtClean="0"/>
            </a:br>
            <a:r>
              <a:rPr lang="en-US" dirty="0" smtClean="0"/>
              <a:t>(editorial not selling stuff)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5389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Who are we targeting and why?</a:t>
            </a:r>
          </a:p>
          <a:p>
            <a:pPr lvl="0"/>
            <a:r>
              <a:rPr lang="en-US" dirty="0" smtClean="0"/>
              <a:t>Primary and secondary audiences?</a:t>
            </a:r>
          </a:p>
          <a:p>
            <a:pPr lvl="0"/>
            <a:r>
              <a:rPr lang="en-US" dirty="0" smtClean="0"/>
              <a:t>Audience </a:t>
            </a:r>
            <a:r>
              <a:rPr lang="en-US" dirty="0"/>
              <a:t>focus: big or small</a:t>
            </a:r>
            <a:r>
              <a:rPr lang="en-US" dirty="0" smtClean="0"/>
              <a:t>?</a:t>
            </a:r>
          </a:p>
          <a:p>
            <a:r>
              <a:rPr lang="en-US" dirty="0"/>
              <a:t>How to define and profile</a:t>
            </a:r>
            <a:r>
              <a:rPr lang="en-US" dirty="0" smtClean="0"/>
              <a:t>?</a:t>
            </a:r>
            <a:endParaRPr lang="en-US" dirty="0"/>
          </a:p>
          <a:p>
            <a:pPr lvl="0"/>
            <a:r>
              <a:rPr lang="en-US" dirty="0"/>
              <a:t>What matters, when and why?</a:t>
            </a:r>
          </a:p>
          <a:p>
            <a:pPr lvl="0"/>
            <a:r>
              <a:rPr lang="en-US" dirty="0"/>
              <a:t>Challenges and approaches for each?</a:t>
            </a:r>
          </a:p>
          <a:p>
            <a:pPr lvl="0"/>
            <a:r>
              <a:rPr lang="en-US" dirty="0"/>
              <a:t>Similarities and </a:t>
            </a:r>
            <a:r>
              <a:rPr lang="en-US" dirty="0" smtClean="0"/>
              <a:t>differences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In project teams</a:t>
            </a:r>
          </a:p>
          <a:p>
            <a:pPr lvl="0"/>
            <a:r>
              <a:rPr lang="en-US" dirty="0" smtClean="0"/>
              <a:t>10 </a:t>
            </a:r>
            <a:r>
              <a:rPr lang="en-US" dirty="0" err="1" smtClean="0"/>
              <a:t>mins</a:t>
            </a:r>
            <a:r>
              <a:rPr lang="en-US" dirty="0" smtClean="0"/>
              <a:t> to discuss</a:t>
            </a:r>
          </a:p>
          <a:p>
            <a:pPr lvl="0"/>
            <a:r>
              <a:rPr lang="en-US" dirty="0" smtClean="0"/>
              <a:t>10 </a:t>
            </a:r>
            <a:r>
              <a:rPr lang="en-US" dirty="0" err="1" smtClean="0"/>
              <a:t>mins</a:t>
            </a:r>
            <a:r>
              <a:rPr lang="en-US" dirty="0" smtClean="0"/>
              <a:t> plenary debrief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11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11008</TotalTime>
  <Words>638</Words>
  <Application>Microsoft Macintosh PowerPoint</Application>
  <PresentationFormat>On-screen Show (4:3)</PresentationFormat>
  <Paragraphs>109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Decoding Social Media  class 3  </vt:lpstr>
      <vt:lpstr>Agenda</vt:lpstr>
      <vt:lpstr>PowerPoint Presentation</vt:lpstr>
      <vt:lpstr>Annual discussion topic</vt:lpstr>
      <vt:lpstr>Shiny Objects: beware!</vt:lpstr>
      <vt:lpstr>What did you make of to-day’s readings? How do they help you plan a SM strategy?</vt:lpstr>
      <vt:lpstr>PowerPoint Presentation</vt:lpstr>
      <vt:lpstr>Designing a Social Media Strategy</vt:lpstr>
      <vt:lpstr>Topic 1: Audience  (editorial not selling stuff)</vt:lpstr>
      <vt:lpstr>The messy reality of setting objectives in social media</vt:lpstr>
      <vt:lpstr>Topic 2: Objectives</vt:lpstr>
      <vt:lpstr>BREAK</vt:lpstr>
      <vt:lpstr>Next steps</vt:lpstr>
    </vt:vector>
  </TitlesOfParts>
  <Manager/>
  <Company>UBC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 May 2011: perspectives</dc:title>
  <dc:subject/>
  <dc:creator>PAUL Cubbon</dc:creator>
  <cp:keywords/>
  <dc:description/>
  <cp:lastModifiedBy>Microsoft Office User</cp:lastModifiedBy>
  <cp:revision>106</cp:revision>
  <cp:lastPrinted>2014-01-21T16:25:06Z</cp:lastPrinted>
  <dcterms:created xsi:type="dcterms:W3CDTF">2011-05-16T01:19:58Z</dcterms:created>
  <dcterms:modified xsi:type="dcterms:W3CDTF">2014-01-22T00:34:26Z</dcterms:modified>
  <cp:category/>
</cp:coreProperties>
</file>