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5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D30C01-ACDF-D845-A7DB-67CC7BE26E1C}" type="datetimeFigureOut">
              <a:rPr lang="en-US" smtClean="0"/>
              <a:t>14-01-07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799B0D-28D3-E14B-BE54-2A56534C2650}" type="slidenum">
              <a:rPr lang="en-US" smtClean="0"/>
              <a:t>‹#›</a:t>
            </a:fld>
            <a:endParaRPr lang="en-US"/>
          </a:p>
        </p:txBody>
      </p:sp>
    </p:spTree>
    <p:extLst>
      <p:ext uri="{BB962C8B-B14F-4D97-AF65-F5344CB8AC3E}">
        <p14:creationId xmlns:p14="http://schemas.microsoft.com/office/powerpoint/2010/main" val="21444250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brandchannel.com/home/post/2013/11/19/FTC-Native-Advertising-111913.aspx"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huffingtonpost.co.uk/ben-hooper/native-advertisng-opposites-attract_b_4156860.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8719" y="686405"/>
            <a:ext cx="4500563" cy="3429000"/>
          </a:xfrm>
          <a:prstGeom prst="rect">
            <a:avLst/>
          </a:prstGeom>
          <a:noFill/>
          <a:ln w="12700">
            <a:solidFill>
              <a:prstClr val="black"/>
            </a:solidFill>
          </a:ln>
        </p:spPr>
      </p:sp>
      <p:sp>
        <p:nvSpPr>
          <p:cNvPr id="3" name="Notes Placeholder 2"/>
          <p:cNvSpPr>
            <a:spLocks noGrp="1"/>
          </p:cNvSpPr>
          <p:nvPr>
            <p:ph type="body" idx="1"/>
          </p:nvPr>
        </p:nvSpPr>
        <p:spPr>
          <a:xfrm>
            <a:off x="686098" y="4343704"/>
            <a:ext cx="5485805" cy="4113892"/>
          </a:xfrm>
          <a:prstGeom prst="rect">
            <a:avLst/>
          </a:prstGeom>
        </p:spPr>
        <p:txBody>
          <a:bodyPr>
            <a:normAutofit/>
          </a:bodyPr>
          <a:lstStyle/>
          <a:p>
            <a:r>
              <a:rPr lang="en-CA" dirty="0" smtClean="0"/>
              <a:t> </a:t>
            </a:r>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8719" y="686405"/>
            <a:ext cx="4500563" cy="3429000"/>
          </a:xfrm>
          <a:prstGeom prst="rect">
            <a:avLst/>
          </a:prstGeom>
          <a:noFill/>
          <a:ln w="12700">
            <a:solidFill>
              <a:prstClr val="black"/>
            </a:solidFill>
          </a:ln>
        </p:spPr>
      </p:sp>
      <p:sp>
        <p:nvSpPr>
          <p:cNvPr id="3" name="Notes Placeholder 2"/>
          <p:cNvSpPr>
            <a:spLocks noGrp="1"/>
          </p:cNvSpPr>
          <p:nvPr>
            <p:ph type="body" idx="1"/>
          </p:nvPr>
        </p:nvSpPr>
        <p:spPr>
          <a:xfrm>
            <a:off x="686098" y="4343704"/>
            <a:ext cx="5485805" cy="4113892"/>
          </a:xfrm>
          <a:prstGeom prst="rect">
            <a:avLst/>
          </a:prstGeom>
        </p:spPr>
        <p:txBody>
          <a:bodyPr>
            <a:normAutofit/>
          </a:bodyPr>
          <a:lstStyle/>
          <a:p>
            <a:r>
              <a:rPr lang="en-CA" dirty="0" smtClean="0"/>
              <a:t>An example of native</a:t>
            </a:r>
            <a:r>
              <a:rPr lang="en-CA" baseline="0" dirty="0" smtClean="0"/>
              <a:t> advertising from </a:t>
            </a:r>
            <a:r>
              <a:rPr lang="en-CA" dirty="0" smtClean="0">
                <a:hlinkClick r:id="rId3"/>
              </a:rPr>
              <a:t>http://www.brandchannel.com/home/post/2013/11/19/FTC-Native-Advertising-111913.aspx</a:t>
            </a:r>
            <a:endParaRPr lang="en-CA" dirty="0" smtClean="0"/>
          </a:p>
          <a:p>
            <a:endParaRPr lang="en-CA" dirty="0" smtClean="0"/>
          </a:p>
          <a:p>
            <a:r>
              <a:rPr lang="en-CA" b="1" dirty="0" smtClean="0"/>
              <a:t>Click once to reveal the highlighting around</a:t>
            </a:r>
            <a:r>
              <a:rPr lang="en-CA" b="1" baseline="0" dirty="0" smtClean="0"/>
              <a:t> the examples of native advertising</a:t>
            </a:r>
            <a:endParaRPr lang="en-CA"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a:xfrm>
            <a:off x="686098" y="4343704"/>
            <a:ext cx="5485805" cy="4113892"/>
          </a:xfrm>
          <a:prstGeom prst="rect">
            <a:avLst/>
          </a:prstGeom>
        </p:spPr>
        <p:txBody>
          <a:bodyPr/>
          <a:lstStyle/>
          <a:p>
            <a:r>
              <a:rPr lang="en-CA" sz="1100" dirty="0">
                <a:latin typeface="Times New Roman" pitchFamily="-65" charset="0"/>
                <a:ea typeface="ＭＳ Ｐゴシック" pitchFamily="-65" charset="-128"/>
                <a:cs typeface="ＭＳ Ｐゴシック" pitchFamily="-65" charset="-128"/>
              </a:rPr>
              <a:t>Previous slides plus this one provide a quick background of the topic based on the class prep (infographic and video) and the article below. Then click once to reveal the iClicker question.</a:t>
            </a:r>
            <a:endParaRPr lang="en-CA" sz="1100" dirty="0">
              <a:latin typeface="Times New Roman" pitchFamily="-65" charset="0"/>
              <a:ea typeface="ＭＳ Ｐゴシック" pitchFamily="-65" charset="-128"/>
              <a:cs typeface="ＭＳ Ｐゴシック" pitchFamily="-65" charset="-128"/>
              <a:hlinkClick r:id="rId3"/>
            </a:endParaRPr>
          </a:p>
          <a:p>
            <a:endParaRPr lang="en-CA" baseline="0" dirty="0" smtClean="0">
              <a:solidFill>
                <a:srgbClr val="000000"/>
              </a:solidFill>
              <a:hlinkClick r:id=""/>
            </a:endParaRPr>
          </a:p>
          <a:p>
            <a:r>
              <a:rPr lang="en-CA" baseline="0" dirty="0" smtClean="0">
                <a:solidFill>
                  <a:srgbClr val="000000"/>
                </a:solidFill>
                <a:hlinkClick r:id=""/>
              </a:rPr>
              <a:t>http://www.huffingtonpost.co.uk/ben-hooper/native-advertisng-opposites-attract_b_4156860.html</a:t>
            </a:r>
            <a:endParaRPr lang="en-CA" baseline="0" dirty="0" smtClean="0">
              <a:solidFill>
                <a:schemeClr val="tx1"/>
              </a:solidFill>
            </a:endParaRPr>
          </a:p>
          <a:p>
            <a:endParaRPr lang="en-CA" baseline="0" dirty="0" smtClean="0">
              <a:solidFill>
                <a:schemeClr val="tx1"/>
              </a:solidFill>
            </a:endParaRPr>
          </a:p>
          <a:p>
            <a:r>
              <a:rPr lang="en-CA" sz="1100" dirty="0">
                <a:latin typeface="Times New Roman" pitchFamily="-65" charset="0"/>
                <a:ea typeface="ＭＳ Ｐゴシック" pitchFamily="-65" charset="-128"/>
                <a:cs typeface="ＭＳ Ｐゴシック" pitchFamily="-65" charset="-128"/>
              </a:rPr>
              <a:t>“It used to be so simple. Media owners focused on creating interesting, engaging editorial and advertisers provided eye-catching creative. Everyone knew their place. Years of (relative) tranquility and mutual understanding followed. Bored with the status quo, brands then started to try their luck with the unfortunate creation of advertorials and sponsored features; ghastly attempts at matching brand messaging with editorial credibility. We seemed destined to be stuck in a marketing cul-de-sac; how could a brand ever become an accepted content provider?</a:t>
            </a:r>
          </a:p>
          <a:p>
            <a:r>
              <a:rPr lang="en-CA" sz="1100" dirty="0">
                <a:latin typeface="Times New Roman" pitchFamily="-65" charset="0"/>
                <a:ea typeface="ＭＳ Ｐゴシック" pitchFamily="-65" charset="-128"/>
                <a:cs typeface="ＭＳ Ｐゴシック" pitchFamily="-65" charset="-128"/>
              </a:rPr>
              <a:t>Fast-forward to the present day and our media landscape looks like a shattered kaleidoscope - ridiculously fragmented, all over the place. The democratisation of media; handing power back to people so they can read and watch what they want, when they want (not to mention be publishers and broadcasters themselves) has fundamentally changed the way media owners and brands operate together. Interruptive advertising can weaken not just the brand but also the environment in which it is placed - people just won't engage - so now, more than ever, brands and media need to work together.</a:t>
            </a:r>
          </a:p>
          <a:p>
            <a:r>
              <a:rPr lang="en-CA" sz="1100" dirty="0">
                <a:latin typeface="Times New Roman" pitchFamily="-65" charset="0"/>
                <a:ea typeface="ＭＳ Ｐゴシック" pitchFamily="-65" charset="-128"/>
                <a:cs typeface="ＭＳ Ｐゴシック" pitchFamily="-65" charset="-128"/>
              </a:rPr>
              <a:t>AOL's definition of native advertising refers to it as: sponsored content, which is relevant to the consumer experience, which is not interruptive, and which looks and feels similar to its editorial environment. I think we have to be careful referring to this as just 'advertising'. The challenge, and the opportunity, lies in shifting our mindset away from advertising towards editorial and broadcasting, focusing on defining exactly what the brand or product story is and then whether it's worth creating content around.</a:t>
            </a:r>
          </a:p>
          <a:p>
            <a:r>
              <a:rPr lang="en-CA" sz="1100" dirty="0">
                <a:latin typeface="Times New Roman" pitchFamily="-65" charset="0"/>
                <a:ea typeface="ＭＳ Ｐゴシック" pitchFamily="-65" charset="-128"/>
                <a:cs typeface="ＭＳ Ｐゴシック" pitchFamily="-65" charset="-128"/>
              </a:rPr>
              <a:t>This self-awareness is essential if we're to avoid ludicrous scenarios where dishwasher tablet brands are releasing daily news bulletins. There is definite opportunity for certain brands to step up and acknowledge that they can add value beyond their product(s) but this does not apply to everyone. If you have a story to tell or have something interesting to say that entertains, is useful, or both, then great, work out how best to communicate that. We must always remember though that if we don't apply rigour here, we risk annoying people or being ridiculed (Andrex, take a bow).</a:t>
            </a:r>
          </a:p>
          <a:p>
            <a:r>
              <a:rPr lang="en-CA" sz="1100" dirty="0">
                <a:latin typeface="Times New Roman" pitchFamily="-65" charset="0"/>
                <a:ea typeface="ＭＳ Ｐゴシック" pitchFamily="-65" charset="-128"/>
                <a:cs typeface="ＭＳ Ｐゴシック" pitchFamily="-65" charset="-128"/>
              </a:rPr>
              <a:t>There is no blueprint for this, not a realistic one anyway. Red Bull is the king of content marketing but they create content to grow their media business, the Red Bull Media House, so selling cans of energy drink isn't a direct objective. They also have an ever increasing raft of stories to tell from within their vast music, event and sport properties. For everyone else, finding that balance between brand messaging and editorial value is always going to be tricky. What's clear is that the increase in content specific agencies, the addition of editorial skills to creative agencies and in-house teams growing their production offering, shows that the search for this balance is forming an essential part of how we approach marketing moving forward.</a:t>
            </a:r>
          </a:p>
          <a:p>
            <a:r>
              <a:rPr lang="en-CA" sz="1100" dirty="0">
                <a:latin typeface="Times New Roman" pitchFamily="-65" charset="0"/>
                <a:ea typeface="ＭＳ Ｐゴシック" pitchFamily="-65" charset="-128"/>
                <a:cs typeface="ＭＳ Ｐゴシック" pitchFamily="-65" charset="-128"/>
              </a:rPr>
              <a:t>Native advertising presents one of the most conflicting, disruptive shifts the marketing and media industries have seen in recent years. It's not just asking them to begrudgingly get along, it's asking them to get into bed and make beautiful babies week in, week out. Time to hone those matchmaking skills...”</a:t>
            </a:r>
          </a:p>
          <a:p>
            <a:endParaRPr lang="en-CA" baseline="0" dirty="0" smtClean="0">
              <a:solidFill>
                <a:srgbClr val="000000"/>
              </a:solidFill>
            </a:endParaRPr>
          </a:p>
        </p:txBody>
      </p:sp>
    </p:spTree>
    <p:extLst>
      <p:ext uri="{BB962C8B-B14F-4D97-AF65-F5344CB8AC3E}">
        <p14:creationId xmlns:p14="http://schemas.microsoft.com/office/powerpoint/2010/main" val="397390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www.huffingtonpost.com</a:t>
            </a:r>
            <a:r>
              <a:rPr lang="en-US" dirty="0" smtClean="0"/>
              <a:t>/</a:t>
            </a:r>
            <a:r>
              <a:rPr lang="en-US" dirty="0" err="1" smtClean="0"/>
              <a:t>brian-honigman</a:t>
            </a:r>
            <a:r>
              <a:rPr lang="en-US" dirty="0" smtClean="0"/>
              <a:t>/digital-innovators-mcmurry-tmg-content-marketing_b_4548572.html </a:t>
            </a:r>
            <a:endParaRPr lang="en-US" dirty="0"/>
          </a:p>
        </p:txBody>
      </p:sp>
      <p:sp>
        <p:nvSpPr>
          <p:cNvPr id="4" name="Slide Number Placeholder 3"/>
          <p:cNvSpPr>
            <a:spLocks noGrp="1"/>
          </p:cNvSpPr>
          <p:nvPr>
            <p:ph type="sldNum" sz="quarter" idx="10"/>
          </p:nvPr>
        </p:nvSpPr>
        <p:spPr/>
        <p:txBody>
          <a:bodyPr/>
          <a:lstStyle/>
          <a:p>
            <a:fld id="{34799B0D-28D3-E14B-BE54-2A56534C2650}" type="slidenum">
              <a:rPr lang="en-US" smtClean="0"/>
              <a:t>5</a:t>
            </a:fld>
            <a:endParaRPr lang="en-US"/>
          </a:p>
        </p:txBody>
      </p:sp>
    </p:spTree>
    <p:extLst>
      <p:ext uri="{BB962C8B-B14F-4D97-AF65-F5344CB8AC3E}">
        <p14:creationId xmlns:p14="http://schemas.microsoft.com/office/powerpoint/2010/main" val="1169586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www.vancouversun.com</a:t>
            </a:r>
            <a:r>
              <a:rPr lang="en-US" dirty="0" smtClean="0"/>
              <a:t>/business/</a:t>
            </a:r>
            <a:r>
              <a:rPr lang="en-US" dirty="0" err="1" smtClean="0"/>
              <a:t>Subscription+revenue+essential+Postmedia+says</a:t>
            </a:r>
            <a:r>
              <a:rPr lang="en-US" dirty="0" smtClean="0"/>
              <a:t>/9369660/</a:t>
            </a:r>
            <a:r>
              <a:rPr lang="en-US" dirty="0" err="1" smtClean="0"/>
              <a:t>story.html</a:t>
            </a:r>
            <a:r>
              <a:rPr lang="en-US" dirty="0" smtClean="0"/>
              <a:t> </a:t>
            </a:r>
            <a:endParaRPr lang="en-US" dirty="0"/>
          </a:p>
        </p:txBody>
      </p:sp>
      <p:sp>
        <p:nvSpPr>
          <p:cNvPr id="4" name="Slide Number Placeholder 3"/>
          <p:cNvSpPr>
            <a:spLocks noGrp="1"/>
          </p:cNvSpPr>
          <p:nvPr>
            <p:ph type="sldNum" sz="quarter" idx="10"/>
          </p:nvPr>
        </p:nvSpPr>
        <p:spPr/>
        <p:txBody>
          <a:bodyPr/>
          <a:lstStyle/>
          <a:p>
            <a:fld id="{34799B0D-28D3-E14B-BE54-2A56534C2650}" type="slidenum">
              <a:rPr lang="en-US" smtClean="0"/>
              <a:t>6</a:t>
            </a:fld>
            <a:endParaRPr lang="en-US"/>
          </a:p>
        </p:txBody>
      </p:sp>
    </p:spTree>
    <p:extLst>
      <p:ext uri="{BB962C8B-B14F-4D97-AF65-F5344CB8AC3E}">
        <p14:creationId xmlns:p14="http://schemas.microsoft.com/office/powerpoint/2010/main" val="1556760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adage.com</a:t>
            </a:r>
            <a:r>
              <a:rPr lang="en-US" dirty="0" smtClean="0"/>
              <a:t>/article/media/york-times-debuts-native-ad-units-dell/290973/</a:t>
            </a:r>
            <a:endParaRPr lang="en-US" dirty="0"/>
          </a:p>
        </p:txBody>
      </p:sp>
      <p:sp>
        <p:nvSpPr>
          <p:cNvPr id="4" name="Slide Number Placeholder 3"/>
          <p:cNvSpPr>
            <a:spLocks noGrp="1"/>
          </p:cNvSpPr>
          <p:nvPr>
            <p:ph type="sldNum" sz="quarter" idx="10"/>
          </p:nvPr>
        </p:nvSpPr>
        <p:spPr/>
        <p:txBody>
          <a:bodyPr/>
          <a:lstStyle/>
          <a:p>
            <a:fld id="{34799B0D-28D3-E14B-BE54-2A56534C2650}" type="slidenum">
              <a:rPr lang="en-US" smtClean="0"/>
              <a:t>7</a:t>
            </a:fld>
            <a:endParaRPr lang="en-US"/>
          </a:p>
        </p:txBody>
      </p:sp>
    </p:spTree>
    <p:extLst>
      <p:ext uri="{BB962C8B-B14F-4D97-AF65-F5344CB8AC3E}">
        <p14:creationId xmlns:p14="http://schemas.microsoft.com/office/powerpoint/2010/main" val="1798811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paidpost.nytimes.com</a:t>
            </a:r>
            <a:r>
              <a:rPr lang="en-US" dirty="0" smtClean="0"/>
              <a:t>/dell/will-millennials-ever-completely-shun-the-office.html#.UtVoR2RDuLc</a:t>
            </a:r>
            <a:endParaRPr lang="en-US" dirty="0"/>
          </a:p>
        </p:txBody>
      </p:sp>
      <p:sp>
        <p:nvSpPr>
          <p:cNvPr id="4" name="Slide Number Placeholder 3"/>
          <p:cNvSpPr>
            <a:spLocks noGrp="1"/>
          </p:cNvSpPr>
          <p:nvPr>
            <p:ph type="sldNum" sz="quarter" idx="10"/>
          </p:nvPr>
        </p:nvSpPr>
        <p:spPr/>
        <p:txBody>
          <a:bodyPr/>
          <a:lstStyle/>
          <a:p>
            <a:fld id="{34799B0D-28D3-E14B-BE54-2A56534C2650}" type="slidenum">
              <a:rPr lang="en-US" smtClean="0"/>
              <a:t>8</a:t>
            </a:fld>
            <a:endParaRPr lang="en-US"/>
          </a:p>
        </p:txBody>
      </p:sp>
    </p:spTree>
    <p:extLst>
      <p:ext uri="{BB962C8B-B14F-4D97-AF65-F5344CB8AC3E}">
        <p14:creationId xmlns:p14="http://schemas.microsoft.com/office/powerpoint/2010/main" val="124525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BCA61679-2516-5841-999B-937213932FA9}" type="datetimeFigureOut">
              <a:rPr lang="en-US" smtClean="0"/>
              <a:t>14-01-07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65CC5-DA15-E34C-A818-A15FCD61484C}" type="slidenum">
              <a:rPr lang="en-US" smtClean="0"/>
              <a:t>‹#›</a:t>
            </a:fld>
            <a:endParaRPr lang="en-US"/>
          </a:p>
        </p:txBody>
      </p:sp>
    </p:spTree>
    <p:extLst>
      <p:ext uri="{BB962C8B-B14F-4D97-AF65-F5344CB8AC3E}">
        <p14:creationId xmlns:p14="http://schemas.microsoft.com/office/powerpoint/2010/main" val="381193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CA61679-2516-5841-999B-937213932FA9}" type="datetimeFigureOut">
              <a:rPr lang="en-US" smtClean="0"/>
              <a:t>14-01-07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65CC5-DA15-E34C-A818-A15FCD61484C}" type="slidenum">
              <a:rPr lang="en-US" smtClean="0"/>
              <a:t>‹#›</a:t>
            </a:fld>
            <a:endParaRPr lang="en-US"/>
          </a:p>
        </p:txBody>
      </p:sp>
    </p:spTree>
    <p:extLst>
      <p:ext uri="{BB962C8B-B14F-4D97-AF65-F5344CB8AC3E}">
        <p14:creationId xmlns:p14="http://schemas.microsoft.com/office/powerpoint/2010/main" val="373341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CA61679-2516-5841-999B-937213932FA9}" type="datetimeFigureOut">
              <a:rPr lang="en-US" smtClean="0"/>
              <a:t>14-01-07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65CC5-DA15-E34C-A818-A15FCD61484C}" type="slidenum">
              <a:rPr lang="en-US" smtClean="0"/>
              <a:t>‹#›</a:t>
            </a:fld>
            <a:endParaRPr lang="en-US"/>
          </a:p>
        </p:txBody>
      </p:sp>
    </p:spTree>
    <p:extLst>
      <p:ext uri="{BB962C8B-B14F-4D97-AF65-F5344CB8AC3E}">
        <p14:creationId xmlns:p14="http://schemas.microsoft.com/office/powerpoint/2010/main" val="141646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CA61679-2516-5841-999B-937213932FA9}" type="datetimeFigureOut">
              <a:rPr lang="en-US" smtClean="0"/>
              <a:t>14-01-07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65CC5-DA15-E34C-A818-A15FCD61484C}" type="slidenum">
              <a:rPr lang="en-US" smtClean="0"/>
              <a:t>‹#›</a:t>
            </a:fld>
            <a:endParaRPr lang="en-US"/>
          </a:p>
        </p:txBody>
      </p:sp>
    </p:spTree>
    <p:extLst>
      <p:ext uri="{BB962C8B-B14F-4D97-AF65-F5344CB8AC3E}">
        <p14:creationId xmlns:p14="http://schemas.microsoft.com/office/powerpoint/2010/main" val="276001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CA61679-2516-5841-999B-937213932FA9}" type="datetimeFigureOut">
              <a:rPr lang="en-US" smtClean="0"/>
              <a:t>14-01-07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65CC5-DA15-E34C-A818-A15FCD61484C}" type="slidenum">
              <a:rPr lang="en-US" smtClean="0"/>
              <a:t>‹#›</a:t>
            </a:fld>
            <a:endParaRPr lang="en-US"/>
          </a:p>
        </p:txBody>
      </p:sp>
    </p:spTree>
    <p:extLst>
      <p:ext uri="{BB962C8B-B14F-4D97-AF65-F5344CB8AC3E}">
        <p14:creationId xmlns:p14="http://schemas.microsoft.com/office/powerpoint/2010/main" val="117488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BCA61679-2516-5841-999B-937213932FA9}" type="datetimeFigureOut">
              <a:rPr lang="en-US" smtClean="0"/>
              <a:t>14-01-07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65CC5-DA15-E34C-A818-A15FCD61484C}" type="slidenum">
              <a:rPr lang="en-US" smtClean="0"/>
              <a:t>‹#›</a:t>
            </a:fld>
            <a:endParaRPr lang="en-US"/>
          </a:p>
        </p:txBody>
      </p:sp>
    </p:spTree>
    <p:extLst>
      <p:ext uri="{BB962C8B-B14F-4D97-AF65-F5344CB8AC3E}">
        <p14:creationId xmlns:p14="http://schemas.microsoft.com/office/powerpoint/2010/main" val="612892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BCA61679-2516-5841-999B-937213932FA9}" type="datetimeFigureOut">
              <a:rPr lang="en-US" smtClean="0"/>
              <a:t>14-01-07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965CC5-DA15-E34C-A818-A15FCD61484C}" type="slidenum">
              <a:rPr lang="en-US" smtClean="0"/>
              <a:t>‹#›</a:t>
            </a:fld>
            <a:endParaRPr lang="en-US"/>
          </a:p>
        </p:txBody>
      </p:sp>
    </p:spTree>
    <p:extLst>
      <p:ext uri="{BB962C8B-B14F-4D97-AF65-F5344CB8AC3E}">
        <p14:creationId xmlns:p14="http://schemas.microsoft.com/office/powerpoint/2010/main" val="311401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BCA61679-2516-5841-999B-937213932FA9}" type="datetimeFigureOut">
              <a:rPr lang="en-US" smtClean="0"/>
              <a:t>14-01-07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965CC5-DA15-E34C-A818-A15FCD61484C}" type="slidenum">
              <a:rPr lang="en-US" smtClean="0"/>
              <a:t>‹#›</a:t>
            </a:fld>
            <a:endParaRPr lang="en-US"/>
          </a:p>
        </p:txBody>
      </p:sp>
    </p:spTree>
    <p:extLst>
      <p:ext uri="{BB962C8B-B14F-4D97-AF65-F5344CB8AC3E}">
        <p14:creationId xmlns:p14="http://schemas.microsoft.com/office/powerpoint/2010/main" val="415532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61679-2516-5841-999B-937213932FA9}" type="datetimeFigureOut">
              <a:rPr lang="en-US" smtClean="0"/>
              <a:t>14-01-07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965CC5-DA15-E34C-A818-A15FCD61484C}" type="slidenum">
              <a:rPr lang="en-US" smtClean="0"/>
              <a:t>‹#›</a:t>
            </a:fld>
            <a:endParaRPr lang="en-US"/>
          </a:p>
        </p:txBody>
      </p:sp>
    </p:spTree>
    <p:extLst>
      <p:ext uri="{BB962C8B-B14F-4D97-AF65-F5344CB8AC3E}">
        <p14:creationId xmlns:p14="http://schemas.microsoft.com/office/powerpoint/2010/main" val="359060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CA61679-2516-5841-999B-937213932FA9}" type="datetimeFigureOut">
              <a:rPr lang="en-US" smtClean="0"/>
              <a:t>14-01-07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65CC5-DA15-E34C-A818-A15FCD61484C}" type="slidenum">
              <a:rPr lang="en-US" smtClean="0"/>
              <a:t>‹#›</a:t>
            </a:fld>
            <a:endParaRPr lang="en-US"/>
          </a:p>
        </p:txBody>
      </p:sp>
    </p:spTree>
    <p:extLst>
      <p:ext uri="{BB962C8B-B14F-4D97-AF65-F5344CB8AC3E}">
        <p14:creationId xmlns:p14="http://schemas.microsoft.com/office/powerpoint/2010/main" val="100298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CA61679-2516-5841-999B-937213932FA9}" type="datetimeFigureOut">
              <a:rPr lang="en-US" smtClean="0"/>
              <a:t>14-01-07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65CC5-DA15-E34C-A818-A15FCD61484C}" type="slidenum">
              <a:rPr lang="en-US" smtClean="0"/>
              <a:t>‹#›</a:t>
            </a:fld>
            <a:endParaRPr lang="en-US"/>
          </a:p>
        </p:txBody>
      </p:sp>
    </p:spTree>
    <p:extLst>
      <p:ext uri="{BB962C8B-B14F-4D97-AF65-F5344CB8AC3E}">
        <p14:creationId xmlns:p14="http://schemas.microsoft.com/office/powerpoint/2010/main" val="34303930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61679-2516-5841-999B-937213932FA9}" type="datetimeFigureOut">
              <a:rPr lang="en-US" smtClean="0"/>
              <a:t>14-01-07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65CC5-DA15-E34C-A818-A15FCD61484C}" type="slidenum">
              <a:rPr lang="en-US" smtClean="0"/>
              <a:t>‹#›</a:t>
            </a:fld>
            <a:endParaRPr lang="en-US"/>
          </a:p>
        </p:txBody>
      </p:sp>
    </p:spTree>
    <p:extLst>
      <p:ext uri="{BB962C8B-B14F-4D97-AF65-F5344CB8AC3E}">
        <p14:creationId xmlns:p14="http://schemas.microsoft.com/office/powerpoint/2010/main" val="856792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Ads – confusing content? </a:t>
            </a:r>
            <a:endParaRPr lang="en-US" dirty="0"/>
          </a:p>
        </p:txBody>
      </p:sp>
      <p:sp>
        <p:nvSpPr>
          <p:cNvPr id="3" name="Subtitle 2"/>
          <p:cNvSpPr>
            <a:spLocks noGrp="1"/>
          </p:cNvSpPr>
          <p:nvPr>
            <p:ph idx="1"/>
          </p:nvPr>
        </p:nvSpPr>
        <p:spPr>
          <a:xfrm>
            <a:off x="457200" y="1600200"/>
            <a:ext cx="8229600" cy="4827935"/>
          </a:xfrm>
        </p:spPr>
        <p:txBody>
          <a:bodyPr>
            <a:normAutofit fontScale="92500"/>
          </a:bodyPr>
          <a:lstStyle/>
          <a:p>
            <a:r>
              <a:rPr lang="en-US" dirty="0" smtClean="0"/>
              <a:t>Consider the different perspectives</a:t>
            </a:r>
          </a:p>
          <a:p>
            <a:pPr lvl="1"/>
            <a:r>
              <a:rPr lang="en-US" dirty="0" smtClean="0"/>
              <a:t>Audience</a:t>
            </a:r>
          </a:p>
          <a:p>
            <a:pPr lvl="1"/>
            <a:r>
              <a:rPr lang="en-US" dirty="0" smtClean="0"/>
              <a:t>Media organizations</a:t>
            </a:r>
          </a:p>
          <a:p>
            <a:pPr lvl="1"/>
            <a:r>
              <a:rPr lang="en-US" dirty="0" smtClean="0"/>
              <a:t>Companies (advertising brands)</a:t>
            </a:r>
          </a:p>
          <a:p>
            <a:r>
              <a:rPr lang="en-US" dirty="0" smtClean="0"/>
              <a:t>What are the issues?</a:t>
            </a:r>
          </a:p>
          <a:p>
            <a:r>
              <a:rPr lang="en-US" dirty="0" smtClean="0"/>
              <a:t>Why is this a dynamic, rapidly changing area?</a:t>
            </a:r>
          </a:p>
          <a:p>
            <a:r>
              <a:rPr lang="en-US" dirty="0" smtClean="0"/>
              <a:t>What do you think should happen? Will happen?</a:t>
            </a:r>
          </a:p>
          <a:p>
            <a:r>
              <a:rPr lang="en-US" dirty="0" smtClean="0"/>
              <a:t>What are the implications for you professionally?</a:t>
            </a:r>
          </a:p>
        </p:txBody>
      </p:sp>
    </p:spTree>
    <p:extLst>
      <p:ext uri="{BB962C8B-B14F-4D97-AF65-F5344CB8AC3E}">
        <p14:creationId xmlns:p14="http://schemas.microsoft.com/office/powerpoint/2010/main" val="302939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l="15216" t="12422" r="43277" b="8674"/>
          <a:stretch>
            <a:fillRect/>
          </a:stretch>
        </p:blipFill>
        <p:spPr bwMode="auto">
          <a:xfrm>
            <a:off x="1446576" y="0"/>
            <a:ext cx="6250849" cy="6680718"/>
          </a:xfrm>
          <a:prstGeom prst="rect">
            <a:avLst/>
          </a:prstGeom>
          <a:noFill/>
          <a:ln w="9525">
            <a:noFill/>
            <a:miter lim="800000"/>
            <a:headEnd/>
            <a:tailEnd/>
          </a:ln>
        </p:spPr>
      </p:pic>
    </p:spTree>
    <p:extLst>
      <p:ext uri="{BB962C8B-B14F-4D97-AF65-F5344CB8AC3E}">
        <p14:creationId xmlns:p14="http://schemas.microsoft.com/office/powerpoint/2010/main" val="18400148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brandchannel.com/home/image.axd?picture=2013%2f11%2fbuzzfeed-native-560.jpg"/>
          <p:cNvPicPr>
            <a:picLocks noChangeAspect="1" noChangeArrowheads="1"/>
          </p:cNvPicPr>
          <p:nvPr/>
        </p:nvPicPr>
        <p:blipFill>
          <a:blip r:embed="rId3"/>
          <a:srcRect/>
          <a:stretch>
            <a:fillRect/>
          </a:stretch>
        </p:blipFill>
        <p:spPr bwMode="auto">
          <a:xfrm>
            <a:off x="128114" y="310344"/>
            <a:ext cx="8887773" cy="6237312"/>
          </a:xfrm>
          <a:prstGeom prst="rect">
            <a:avLst/>
          </a:prstGeom>
          <a:noFill/>
        </p:spPr>
      </p:pic>
      <p:sp>
        <p:nvSpPr>
          <p:cNvPr id="4" name="Rounded Rectangle 3"/>
          <p:cNvSpPr/>
          <p:nvPr/>
        </p:nvSpPr>
        <p:spPr bwMode="auto">
          <a:xfrm>
            <a:off x="5868144" y="1772816"/>
            <a:ext cx="3275856" cy="2232248"/>
          </a:xfrm>
          <a:prstGeom prst="roundRect">
            <a:avLst/>
          </a:prstGeom>
          <a:noFill/>
          <a:ln w="107950" cap="flat" cmpd="sng" algn="ctr">
            <a:solidFill>
              <a:srgbClr val="FFFF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dirty="0">
              <a:ln>
                <a:noFill/>
              </a:ln>
              <a:solidFill>
                <a:schemeClr val="tx1"/>
              </a:solidFill>
              <a:effectLst/>
              <a:latin typeface="Arial" pitchFamily="-65" charset="0"/>
            </a:endParaRPr>
          </a:p>
        </p:txBody>
      </p:sp>
      <p:sp>
        <p:nvSpPr>
          <p:cNvPr id="5" name="Rounded Rectangle 4"/>
          <p:cNvSpPr/>
          <p:nvPr/>
        </p:nvSpPr>
        <p:spPr bwMode="auto">
          <a:xfrm>
            <a:off x="0" y="5157192"/>
            <a:ext cx="4427984" cy="1440160"/>
          </a:xfrm>
          <a:prstGeom prst="roundRect">
            <a:avLst/>
          </a:prstGeom>
          <a:noFill/>
          <a:ln w="107950" cap="flat" cmpd="sng" algn="ctr">
            <a:solidFill>
              <a:srgbClr val="FFFF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dirty="0">
              <a:ln>
                <a:noFill/>
              </a:ln>
              <a:solidFill>
                <a:schemeClr val="tx1"/>
              </a:solidFill>
              <a:effectLst/>
              <a:latin typeface="Arial" pitchFamily="-65" charset="0"/>
            </a:endParaRPr>
          </a:p>
        </p:txBody>
      </p:sp>
    </p:spTree>
    <p:extLst>
      <p:ext uri="{BB962C8B-B14F-4D97-AF65-F5344CB8AC3E}">
        <p14:creationId xmlns:p14="http://schemas.microsoft.com/office/powerpoint/2010/main" val="3140572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srcRect l="24897" t="56344" r="41063" b="30485"/>
          <a:stretch>
            <a:fillRect/>
          </a:stretch>
        </p:blipFill>
        <p:spPr bwMode="auto">
          <a:xfrm>
            <a:off x="-1" y="764704"/>
            <a:ext cx="6289175" cy="1368152"/>
          </a:xfrm>
          <a:prstGeom prst="rect">
            <a:avLst/>
          </a:prstGeom>
          <a:noFill/>
          <a:ln w="9525">
            <a:noFill/>
            <a:miter lim="800000"/>
            <a:headEnd/>
            <a:tailEnd/>
          </a:ln>
        </p:spPr>
      </p:pic>
      <p:pic>
        <p:nvPicPr>
          <p:cNvPr id="19458" name="Picture 2"/>
          <p:cNvPicPr>
            <a:picLocks noChangeAspect="1" noChangeArrowheads="1"/>
          </p:cNvPicPr>
          <p:nvPr/>
        </p:nvPicPr>
        <p:blipFill>
          <a:blip r:embed="rId3"/>
          <a:srcRect l="12920" t="30313" r="62176" b="59843"/>
          <a:stretch>
            <a:fillRect/>
          </a:stretch>
        </p:blipFill>
        <p:spPr bwMode="auto">
          <a:xfrm>
            <a:off x="0" y="0"/>
            <a:ext cx="3240360" cy="720080"/>
          </a:xfrm>
          <a:prstGeom prst="rect">
            <a:avLst/>
          </a:prstGeom>
          <a:noFill/>
          <a:ln w="9525">
            <a:noFill/>
            <a:miter lim="800000"/>
            <a:headEnd/>
            <a:tailEnd/>
          </a:ln>
        </p:spPr>
      </p:pic>
      <p:pic>
        <p:nvPicPr>
          <p:cNvPr id="19460" name="Picture 4" descr="Workshop logo: Blurred lines. Advertising or content?"/>
          <p:cNvPicPr>
            <a:picLocks noChangeAspect="1" noChangeArrowheads="1"/>
          </p:cNvPicPr>
          <p:nvPr/>
        </p:nvPicPr>
        <p:blipFill>
          <a:blip r:embed="rId4"/>
          <a:srcRect/>
          <a:stretch>
            <a:fillRect/>
          </a:stretch>
        </p:blipFill>
        <p:spPr bwMode="auto">
          <a:xfrm>
            <a:off x="0" y="4114801"/>
            <a:ext cx="9144000" cy="2743200"/>
          </a:xfrm>
          <a:prstGeom prst="rect">
            <a:avLst/>
          </a:prstGeom>
          <a:noFill/>
        </p:spPr>
      </p:pic>
      <p:sp>
        <p:nvSpPr>
          <p:cNvPr id="3" name="Content Placeholder 2"/>
          <p:cNvSpPr>
            <a:spLocks noGrp="1"/>
          </p:cNvSpPr>
          <p:nvPr>
            <p:ph idx="1"/>
          </p:nvPr>
        </p:nvSpPr>
        <p:spPr>
          <a:xfrm>
            <a:off x="251520" y="2060848"/>
            <a:ext cx="7776864" cy="4065315"/>
          </a:xfrm>
          <a:solidFill>
            <a:schemeClr val="bg1"/>
          </a:solidFill>
        </p:spPr>
        <p:txBody>
          <a:bodyPr>
            <a:noAutofit/>
          </a:bodyPr>
          <a:lstStyle/>
          <a:p>
            <a:pPr>
              <a:buNone/>
            </a:pPr>
            <a:r>
              <a:rPr lang="en-CA" sz="3500" dirty="0" smtClean="0"/>
              <a:t>This type of promotion:</a:t>
            </a:r>
          </a:p>
          <a:p>
            <a:pPr marL="514350" indent="-514350">
              <a:buFont typeface="+mj-lt"/>
              <a:buAutoNum type="alphaUcPeriod"/>
            </a:pPr>
            <a:r>
              <a:rPr lang="en-CA" sz="2400" dirty="0" smtClean="0"/>
              <a:t>is easy to differentiate from news and other editorial content. What’s the problem?</a:t>
            </a:r>
          </a:p>
          <a:p>
            <a:pPr marL="514350" indent="-514350">
              <a:buFont typeface="+mj-lt"/>
              <a:buAutoNum type="alphaUcPeriod"/>
            </a:pPr>
            <a:r>
              <a:rPr lang="en-CA" sz="2400" dirty="0" smtClean="0"/>
              <a:t>is designed to mislead consumers. Buyer beware.</a:t>
            </a:r>
          </a:p>
          <a:p>
            <a:pPr marL="514350" indent="-514350">
              <a:buFont typeface="+mj-lt"/>
              <a:buAutoNum type="alphaUcPeriod"/>
            </a:pPr>
            <a:r>
              <a:rPr lang="en-CA" sz="2400" dirty="0" smtClean="0"/>
              <a:t>is ethical in certain situations, such as...</a:t>
            </a:r>
          </a:p>
          <a:p>
            <a:pPr marL="514350" indent="-514350">
              <a:buFont typeface="+mj-lt"/>
              <a:buAutoNum type="alphaUcPeriod"/>
            </a:pPr>
            <a:r>
              <a:rPr lang="en-CA" sz="2400" dirty="0" smtClean="0"/>
              <a:t>should be regulated, and banning it would be better.</a:t>
            </a:r>
          </a:p>
          <a:p>
            <a:pPr marL="514350" indent="-514350">
              <a:buFont typeface="+mj-lt"/>
              <a:buAutoNum type="alphaUcPeriod"/>
            </a:pPr>
            <a:r>
              <a:rPr lang="en-CA" sz="2400" dirty="0" smtClean="0"/>
              <a:t>is necessary to reach audiences today.</a:t>
            </a:r>
          </a:p>
        </p:txBody>
      </p:sp>
    </p:spTree>
    <p:extLst>
      <p:ext uri="{BB962C8B-B14F-4D97-AF65-F5344CB8AC3E}">
        <p14:creationId xmlns:p14="http://schemas.microsoft.com/office/powerpoint/2010/main" val="3289935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Coca Cola’s view: Jan 7-2014</a:t>
            </a:r>
            <a:br>
              <a:rPr lang="en-US" dirty="0" smtClean="0"/>
            </a:br>
            <a:r>
              <a:rPr lang="en-US" dirty="0" smtClean="0"/>
              <a:t>Huffington Post</a:t>
            </a:r>
            <a:endParaRPr lang="en-US" dirty="0"/>
          </a:p>
        </p:txBody>
      </p:sp>
      <p:pic>
        <p:nvPicPr>
          <p:cNvPr id="4" name="Content Placeholder 3" descr="Screenshot 2014-01-14 08.48.12.png"/>
          <p:cNvPicPr>
            <a:picLocks noGrp="1" noChangeAspect="1"/>
          </p:cNvPicPr>
          <p:nvPr>
            <p:ph idx="1"/>
          </p:nvPr>
        </p:nvPicPr>
        <p:blipFill>
          <a:blip r:embed="rId3">
            <a:extLst>
              <a:ext uri="{28A0092B-C50C-407E-A947-70E740481C1C}">
                <a14:useLocalDpi xmlns:a14="http://schemas.microsoft.com/office/drawing/2010/main" val="0"/>
              </a:ext>
            </a:extLst>
          </a:blip>
          <a:srcRect l="-4520" r="-4520"/>
          <a:stretch>
            <a:fillRect/>
          </a:stretch>
        </p:blipFill>
        <p:spPr>
          <a:xfrm>
            <a:off x="189779" y="1453130"/>
            <a:ext cx="9356536" cy="5145734"/>
          </a:xfrm>
        </p:spPr>
      </p:pic>
    </p:spTree>
    <p:extLst>
      <p:ext uri="{BB962C8B-B14F-4D97-AF65-F5344CB8AC3E}">
        <p14:creationId xmlns:p14="http://schemas.microsoft.com/office/powerpoint/2010/main" val="37055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2014-01-14 08.49.52.png"/>
          <p:cNvPicPr>
            <a:picLocks noGrp="1" noChangeAspect="1"/>
          </p:cNvPicPr>
          <p:nvPr>
            <p:ph idx="1"/>
          </p:nvPr>
        </p:nvPicPr>
        <p:blipFill rotWithShape="1">
          <a:blip r:embed="rId3">
            <a:extLst>
              <a:ext uri="{28A0092B-C50C-407E-A947-70E740481C1C}">
                <a14:useLocalDpi xmlns:a14="http://schemas.microsoft.com/office/drawing/2010/main" val="0"/>
              </a:ext>
            </a:extLst>
          </a:blip>
          <a:srcRect t="2056" b="-27515"/>
          <a:stretch/>
        </p:blipFill>
        <p:spPr>
          <a:xfrm>
            <a:off x="457200" y="335783"/>
            <a:ext cx="8229600" cy="1386929"/>
          </a:xfrm>
        </p:spPr>
      </p:pic>
      <p:pic>
        <p:nvPicPr>
          <p:cNvPr id="5" name="Picture 4" descr="Screenshot 2014-01-14 08.50.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367" y="1722712"/>
            <a:ext cx="8729774" cy="4919868"/>
          </a:xfrm>
          <a:prstGeom prst="rect">
            <a:avLst/>
          </a:prstGeom>
        </p:spPr>
      </p:pic>
    </p:spTree>
    <p:extLst>
      <p:ext uri="{BB962C8B-B14F-4D97-AF65-F5344CB8AC3E}">
        <p14:creationId xmlns:p14="http://schemas.microsoft.com/office/powerpoint/2010/main" val="412272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4-01-14 08.52.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018326"/>
          </a:xfrm>
          <a:prstGeom prst="rect">
            <a:avLst/>
          </a:prstGeom>
        </p:spPr>
      </p:pic>
      <p:pic>
        <p:nvPicPr>
          <p:cNvPr id="5" name="Picture 4" descr="Screenshot 2014-01-14 08.52.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1434" y="2018326"/>
            <a:ext cx="6335655" cy="4839674"/>
          </a:xfrm>
          <a:prstGeom prst="rect">
            <a:avLst/>
          </a:prstGeom>
        </p:spPr>
      </p:pic>
    </p:spTree>
    <p:extLst>
      <p:ext uri="{BB962C8B-B14F-4D97-AF65-F5344CB8AC3E}">
        <p14:creationId xmlns:p14="http://schemas.microsoft.com/office/powerpoint/2010/main" val="2742435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paid posts – will they be read?</a:t>
            </a:r>
            <a:endParaRPr lang="en-US" dirty="0"/>
          </a:p>
        </p:txBody>
      </p:sp>
      <p:pic>
        <p:nvPicPr>
          <p:cNvPr id="3" name="Picture 2" descr="Screenshot 2014-01-14 08.54.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9144000" cy="5462231"/>
          </a:xfrm>
          <a:prstGeom prst="rect">
            <a:avLst/>
          </a:prstGeom>
        </p:spPr>
      </p:pic>
    </p:spTree>
    <p:extLst>
      <p:ext uri="{BB962C8B-B14F-4D97-AF65-F5344CB8AC3E}">
        <p14:creationId xmlns:p14="http://schemas.microsoft.com/office/powerpoint/2010/main" val="400342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Ads – confusing content? </a:t>
            </a:r>
            <a:endParaRPr lang="en-US" dirty="0"/>
          </a:p>
        </p:txBody>
      </p:sp>
      <p:sp>
        <p:nvSpPr>
          <p:cNvPr id="3" name="Subtitle 2"/>
          <p:cNvSpPr>
            <a:spLocks noGrp="1"/>
          </p:cNvSpPr>
          <p:nvPr>
            <p:ph idx="1"/>
          </p:nvPr>
        </p:nvSpPr>
        <p:spPr>
          <a:xfrm>
            <a:off x="457200" y="1600200"/>
            <a:ext cx="8229600" cy="4827935"/>
          </a:xfrm>
        </p:spPr>
        <p:txBody>
          <a:bodyPr>
            <a:normAutofit fontScale="92500"/>
          </a:bodyPr>
          <a:lstStyle/>
          <a:p>
            <a:r>
              <a:rPr lang="en-US" dirty="0" smtClean="0"/>
              <a:t>Consider the different perspectives</a:t>
            </a:r>
          </a:p>
          <a:p>
            <a:pPr lvl="1"/>
            <a:r>
              <a:rPr lang="en-US" dirty="0" smtClean="0"/>
              <a:t>Audience</a:t>
            </a:r>
          </a:p>
          <a:p>
            <a:pPr lvl="1"/>
            <a:r>
              <a:rPr lang="en-US" dirty="0" smtClean="0"/>
              <a:t>Media organizations</a:t>
            </a:r>
          </a:p>
          <a:p>
            <a:pPr lvl="1"/>
            <a:r>
              <a:rPr lang="en-US" dirty="0" smtClean="0"/>
              <a:t>Companies (advertising brands)</a:t>
            </a:r>
          </a:p>
          <a:p>
            <a:r>
              <a:rPr lang="en-US" dirty="0" smtClean="0"/>
              <a:t>What are the issues?</a:t>
            </a:r>
          </a:p>
          <a:p>
            <a:r>
              <a:rPr lang="en-US" dirty="0" smtClean="0"/>
              <a:t>Why is this a dynamic, rapidly changing area?</a:t>
            </a:r>
          </a:p>
          <a:p>
            <a:r>
              <a:rPr lang="en-US" dirty="0" smtClean="0"/>
              <a:t>What do you think should happen? Will happen?</a:t>
            </a:r>
          </a:p>
          <a:p>
            <a:r>
              <a:rPr lang="en-US" dirty="0" smtClean="0"/>
              <a:t>What are the implications for you professionally?</a:t>
            </a:r>
          </a:p>
        </p:txBody>
      </p:sp>
    </p:spTree>
    <p:extLst>
      <p:ext uri="{BB962C8B-B14F-4D97-AF65-F5344CB8AC3E}">
        <p14:creationId xmlns:p14="http://schemas.microsoft.com/office/powerpoint/2010/main" val="3471952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10168</TotalTime>
  <Words>987</Words>
  <Application>Microsoft Macintosh PowerPoint</Application>
  <PresentationFormat>On-screen Show (4:3)</PresentationFormat>
  <Paragraphs>48</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Native Ads – confusing content? </vt:lpstr>
      <vt:lpstr>PowerPoint Presentation</vt:lpstr>
      <vt:lpstr>PowerPoint Presentation</vt:lpstr>
      <vt:lpstr>PowerPoint Presentation</vt:lpstr>
      <vt:lpstr>Coca Cola’s view: Jan 7-2014 Huffington Post</vt:lpstr>
      <vt:lpstr>PowerPoint Presentation</vt:lpstr>
      <vt:lpstr>PowerPoint Presentation</vt:lpstr>
      <vt:lpstr>And paid posts – will they be read?</vt:lpstr>
      <vt:lpstr>Native Ads – confusing content?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Ads – confusing content? </dc:title>
  <dc:creator>Microsoft Office User</dc:creator>
  <cp:lastModifiedBy>Microsoft Office User</cp:lastModifiedBy>
  <cp:revision>3</cp:revision>
  <dcterms:created xsi:type="dcterms:W3CDTF">2014-01-07T15:26:49Z</dcterms:created>
  <dcterms:modified xsi:type="dcterms:W3CDTF">2014-01-14T16:55:03Z</dcterms:modified>
</cp:coreProperties>
</file>