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42"/>
  </p:notesMasterIdLst>
  <p:sldIdLst>
    <p:sldId id="256" r:id="rId2"/>
    <p:sldId id="352" r:id="rId3"/>
    <p:sldId id="377" r:id="rId4"/>
    <p:sldId id="380" r:id="rId5"/>
    <p:sldId id="379" r:id="rId6"/>
    <p:sldId id="328" r:id="rId7"/>
    <p:sldId id="329" r:id="rId8"/>
    <p:sldId id="354" r:id="rId9"/>
    <p:sldId id="360" r:id="rId10"/>
    <p:sldId id="357" r:id="rId11"/>
    <p:sldId id="356" r:id="rId12"/>
    <p:sldId id="358" r:id="rId13"/>
    <p:sldId id="359" r:id="rId14"/>
    <p:sldId id="361" r:id="rId15"/>
    <p:sldId id="348" r:id="rId16"/>
    <p:sldId id="304" r:id="rId17"/>
    <p:sldId id="362" r:id="rId18"/>
    <p:sldId id="325" r:id="rId19"/>
    <p:sldId id="324" r:id="rId20"/>
    <p:sldId id="334" r:id="rId21"/>
    <p:sldId id="335" r:id="rId22"/>
    <p:sldId id="347" r:id="rId23"/>
    <p:sldId id="336" r:id="rId24"/>
    <p:sldId id="363" r:id="rId25"/>
    <p:sldId id="364" r:id="rId26"/>
    <p:sldId id="339" r:id="rId27"/>
    <p:sldId id="350" r:id="rId28"/>
    <p:sldId id="365" r:id="rId29"/>
    <p:sldId id="366" r:id="rId30"/>
    <p:sldId id="367" r:id="rId31"/>
    <p:sldId id="368" r:id="rId32"/>
    <p:sldId id="369" r:id="rId33"/>
    <p:sldId id="370" r:id="rId34"/>
    <p:sldId id="371" r:id="rId35"/>
    <p:sldId id="372" r:id="rId36"/>
    <p:sldId id="373" r:id="rId37"/>
    <p:sldId id="374" r:id="rId38"/>
    <p:sldId id="375" r:id="rId39"/>
    <p:sldId id="332" r:id="rId40"/>
    <p:sldId id="376" r:id="rId4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2" autoAdjust="0"/>
    <p:restoredTop sz="89213" autoAdjust="0"/>
  </p:normalViewPr>
  <p:slideViewPr>
    <p:cSldViewPr snapToGrid="0" snapToObjects="1">
      <p:cViewPr>
        <p:scale>
          <a:sx n="100" d="100"/>
          <a:sy n="100" d="100"/>
        </p:scale>
        <p:origin x="-1360" y="-84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81B77A9-F91C-F84E-80E3-1D3C410BF489}" type="datetimeFigureOut">
              <a:rPr lang="en-US" smtClean="0"/>
              <a:t>04/03/2014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D65E87D-117E-6945-9A73-DF643788C66B}" type="slidenum">
              <a:rPr lang="en-US" smtClean="0"/>
              <a:t>‹#›</a:t>
            </a:fld>
            <a:endParaRPr lang="en-US"/>
          </a:p>
        </p:txBody>
      </p:sp>
    </p:spTree>
    <p:extLst>
      <p:ext uri="{BB962C8B-B14F-4D97-AF65-F5344CB8AC3E}">
        <p14:creationId xmlns:p14="http://schemas.microsoft.com/office/powerpoint/2010/main" val="35042877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edelman.com/insights/intellectual-property/trust-2013/"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edelman.com/insights/intellectual-property/trust-2013/"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edelman.com/insights/intellectual-property/trust-2013/"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edelman.com/insights/intellectual-property/trust-201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twitter.com</a:t>
            </a:r>
            <a:r>
              <a:rPr lang="en-US" dirty="0" smtClean="0"/>
              <a:t>/</a:t>
            </a:r>
            <a:r>
              <a:rPr lang="en-US" dirty="0" err="1" smtClean="0"/>
              <a:t>TheEllenShow</a:t>
            </a:r>
            <a:r>
              <a:rPr lang="en-US" smtClean="0"/>
              <a:t>/status/440322224407314432</a:t>
            </a:r>
            <a:endParaRPr lang="en-US"/>
          </a:p>
        </p:txBody>
      </p:sp>
      <p:sp>
        <p:nvSpPr>
          <p:cNvPr id="4" name="Slide Number Placeholder 3"/>
          <p:cNvSpPr>
            <a:spLocks noGrp="1"/>
          </p:cNvSpPr>
          <p:nvPr>
            <p:ph type="sldNum" sz="quarter" idx="10"/>
          </p:nvPr>
        </p:nvSpPr>
        <p:spPr/>
        <p:txBody>
          <a:bodyPr/>
          <a:lstStyle/>
          <a:p>
            <a:fld id="{1D65E87D-117E-6945-9A73-DF643788C66B}" type="slidenum">
              <a:rPr lang="en-US" smtClean="0"/>
              <a:t>3</a:t>
            </a:fld>
            <a:endParaRPr lang="en-US"/>
          </a:p>
        </p:txBody>
      </p:sp>
    </p:spTree>
    <p:extLst>
      <p:ext uri="{BB962C8B-B14F-4D97-AF65-F5344CB8AC3E}">
        <p14:creationId xmlns:p14="http://schemas.microsoft.com/office/powerpoint/2010/main" val="1334302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3"/>
              </a:rPr>
              <a:t>http://www.edelman.com/insights/intellectual-property/trust-2013/</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13</a:t>
            </a:fld>
            <a:endParaRPr lang="en-US"/>
          </a:p>
        </p:txBody>
      </p:sp>
    </p:spTree>
    <p:extLst>
      <p:ext uri="{BB962C8B-B14F-4D97-AF65-F5344CB8AC3E}">
        <p14:creationId xmlns:p14="http://schemas.microsoft.com/office/powerpoint/2010/main" val="128640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www.edelman.com</a:t>
            </a:r>
            <a:r>
              <a:rPr lang="en-US" dirty="0" smtClean="0"/>
              <a:t>/insights/intellectual-property/2014-edelman-trust-barometer/</a:t>
            </a:r>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14</a:t>
            </a:fld>
            <a:endParaRPr lang="en-US"/>
          </a:p>
        </p:txBody>
      </p:sp>
    </p:spTree>
    <p:extLst>
      <p:ext uri="{BB962C8B-B14F-4D97-AF65-F5344CB8AC3E}">
        <p14:creationId xmlns:p14="http://schemas.microsoft.com/office/powerpoint/2010/main" val="2110504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clairewardle.com</a:t>
            </a:r>
            <a:r>
              <a:rPr lang="en-US" dirty="0" smtClean="0"/>
              <a:t>/2011/09/21/journalism-ethics-in-a-social-media-world/</a:t>
            </a:r>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15</a:t>
            </a:fld>
            <a:endParaRPr lang="en-US"/>
          </a:p>
        </p:txBody>
      </p:sp>
    </p:spTree>
    <p:extLst>
      <p:ext uri="{BB962C8B-B14F-4D97-AF65-F5344CB8AC3E}">
        <p14:creationId xmlns:p14="http://schemas.microsoft.com/office/powerpoint/2010/main" val="3731893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eprints.qut.edu.au</a:t>
            </a:r>
            <a:r>
              <a:rPr lang="en-US" dirty="0" smtClean="0"/>
              <a:t>/66324/</a:t>
            </a:r>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17</a:t>
            </a:fld>
            <a:endParaRPr lang="en-US"/>
          </a:p>
        </p:txBody>
      </p:sp>
    </p:spTree>
    <p:extLst>
      <p:ext uri="{BB962C8B-B14F-4D97-AF65-F5344CB8AC3E}">
        <p14:creationId xmlns:p14="http://schemas.microsoft.com/office/powerpoint/2010/main" val="1925125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23</a:t>
            </a:fld>
            <a:endParaRPr lang="en-US"/>
          </a:p>
        </p:txBody>
      </p:sp>
    </p:spTree>
    <p:extLst>
      <p:ext uri="{BB962C8B-B14F-4D97-AF65-F5344CB8AC3E}">
        <p14:creationId xmlns:p14="http://schemas.microsoft.com/office/powerpoint/2010/main" val="226644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www.bbc.co.uk</a:t>
            </a:r>
            <a:r>
              <a:rPr lang="en-US" dirty="0" smtClean="0"/>
              <a:t>/</a:t>
            </a:r>
            <a:r>
              <a:rPr lang="en-US" dirty="0" err="1" smtClean="0"/>
              <a:t>editorialguidelines</a:t>
            </a:r>
            <a:r>
              <a:rPr lang="en-US" dirty="0" smtClean="0"/>
              <a:t>/page/guidance-blogs-</a:t>
            </a:r>
            <a:r>
              <a:rPr lang="en-US" dirty="0" err="1" smtClean="0"/>
              <a:t>bbc</a:t>
            </a:r>
            <a:r>
              <a:rPr lang="en-US" dirty="0" smtClean="0"/>
              <a:t>-full</a:t>
            </a:r>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25</a:t>
            </a:fld>
            <a:endParaRPr lang="en-US"/>
          </a:p>
        </p:txBody>
      </p:sp>
    </p:spTree>
    <p:extLst>
      <p:ext uri="{BB962C8B-B14F-4D97-AF65-F5344CB8AC3E}">
        <p14:creationId xmlns:p14="http://schemas.microsoft.com/office/powerpoint/2010/main" val="3431502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hbr.org</a:t>
            </a:r>
            <a:r>
              <a:rPr lang="en-US" dirty="0" smtClean="0"/>
              <a:t>/2010/11/managing-yourself-</a:t>
            </a:r>
            <a:r>
              <a:rPr lang="en-US" dirty="0" err="1" smtClean="0"/>
              <a:t>whats</a:t>
            </a:r>
            <a:r>
              <a:rPr lang="en-US" dirty="0" smtClean="0"/>
              <a:t>-your-personal-social-media-strategy/</a:t>
            </a:r>
            <a:r>
              <a:rPr lang="en-US" dirty="0" err="1" smtClean="0"/>
              <a:t>ar</a:t>
            </a:r>
            <a:r>
              <a:rPr lang="en-US" dirty="0" smtClean="0"/>
              <a:t>/1</a:t>
            </a:r>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26</a:t>
            </a:fld>
            <a:endParaRPr lang="en-US"/>
          </a:p>
        </p:txBody>
      </p:sp>
    </p:spTree>
    <p:extLst>
      <p:ext uri="{BB962C8B-B14F-4D97-AF65-F5344CB8AC3E}">
        <p14:creationId xmlns:p14="http://schemas.microsoft.com/office/powerpoint/2010/main" val="65596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mashable.com</a:t>
            </a:r>
            <a:r>
              <a:rPr lang="en-US" dirty="0" smtClean="0"/>
              <a:t>/2014/03/03/</a:t>
            </a:r>
            <a:r>
              <a:rPr lang="en-US" dirty="0" err="1" smtClean="0"/>
              <a:t>ellen</a:t>
            </a:r>
            <a:r>
              <a:rPr lang="en-US" dirty="0" smtClean="0"/>
              <a:t>-</a:t>
            </a:r>
            <a:r>
              <a:rPr lang="en-US" dirty="0" err="1" smtClean="0"/>
              <a:t>oscar</a:t>
            </a:r>
            <a:r>
              <a:rPr lang="en-US" dirty="0" smtClean="0"/>
              <a:t>-</a:t>
            </a:r>
            <a:r>
              <a:rPr lang="en-US" dirty="0" err="1" smtClean="0"/>
              <a:t>selfie</a:t>
            </a:r>
            <a:r>
              <a:rPr lang="en-US" dirty="0" smtClean="0"/>
              <a:t>-parody/</a:t>
            </a:r>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4</a:t>
            </a:fld>
            <a:endParaRPr lang="en-US"/>
          </a:p>
        </p:txBody>
      </p:sp>
    </p:spTree>
    <p:extLst>
      <p:ext uri="{BB962C8B-B14F-4D97-AF65-F5344CB8AC3E}">
        <p14:creationId xmlns:p14="http://schemas.microsoft.com/office/powerpoint/2010/main" val="255733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twitter.com</a:t>
            </a:r>
            <a:r>
              <a:rPr lang="en-US" dirty="0" smtClean="0"/>
              <a:t>/</a:t>
            </a:r>
            <a:r>
              <a:rPr lang="en-US" dirty="0" err="1" smtClean="0"/>
              <a:t>YahooTV</a:t>
            </a:r>
            <a:r>
              <a:rPr lang="en-US" dirty="0" smtClean="0"/>
              <a:t>/status/440650747676327936</a:t>
            </a:r>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5</a:t>
            </a:fld>
            <a:endParaRPr lang="en-US"/>
          </a:p>
        </p:txBody>
      </p:sp>
    </p:spTree>
    <p:extLst>
      <p:ext uri="{BB962C8B-B14F-4D97-AF65-F5344CB8AC3E}">
        <p14:creationId xmlns:p14="http://schemas.microsoft.com/office/powerpoint/2010/main" val="133430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www.poynter.org</a:t>
            </a:r>
            <a:r>
              <a:rPr lang="en-US" dirty="0" smtClean="0"/>
              <a:t>/latest-news/everyday-ethics/93592/poynter-newsrooms-develop-social-networking-policies-for-journalists-on-facebook-myspace-twitter/</a:t>
            </a:r>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6</a:t>
            </a:fld>
            <a:endParaRPr lang="en-US"/>
          </a:p>
        </p:txBody>
      </p:sp>
    </p:spTree>
    <p:extLst>
      <p:ext uri="{BB962C8B-B14F-4D97-AF65-F5344CB8AC3E}">
        <p14:creationId xmlns:p14="http://schemas.microsoft.com/office/powerpoint/2010/main" val="2521979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www.edelman.com</a:t>
            </a:r>
            <a:r>
              <a:rPr lang="en-US" dirty="0" smtClean="0"/>
              <a:t>/insights/intellectual-property/2014-edelman-trust-barometer/</a:t>
            </a:r>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8</a:t>
            </a:fld>
            <a:endParaRPr lang="en-US"/>
          </a:p>
        </p:txBody>
      </p:sp>
    </p:spTree>
    <p:extLst>
      <p:ext uri="{BB962C8B-B14F-4D97-AF65-F5344CB8AC3E}">
        <p14:creationId xmlns:p14="http://schemas.microsoft.com/office/powerpoint/2010/main" val="12063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www.edelman.com</a:t>
            </a:r>
            <a:r>
              <a:rPr lang="en-US" dirty="0" smtClean="0"/>
              <a:t>/insights/intellectual-property/2014-edelman-trust-barometer/</a:t>
            </a:r>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9</a:t>
            </a:fld>
            <a:endParaRPr lang="en-US"/>
          </a:p>
        </p:txBody>
      </p:sp>
    </p:spTree>
    <p:extLst>
      <p:ext uri="{BB962C8B-B14F-4D97-AF65-F5344CB8AC3E}">
        <p14:creationId xmlns:p14="http://schemas.microsoft.com/office/powerpoint/2010/main" val="2110504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smtClean="0">
                <a:solidFill>
                  <a:schemeClr val="tx1"/>
                </a:solidFill>
                <a:effectLst/>
                <a:latin typeface="+mn-lt"/>
                <a:ea typeface="+mn-ea"/>
                <a:cs typeface="+mn-cs"/>
                <a:hlinkClick r:id="rId3"/>
              </a:rPr>
              <a:t>http://www.edelman.com/insights/intellectual-property/trust-2013/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65E87D-117E-6945-9A73-DF643788C66B}" type="slidenum">
              <a:rPr lang="en-US" smtClean="0"/>
              <a:t>10</a:t>
            </a:fld>
            <a:endParaRPr lang="en-US"/>
          </a:p>
        </p:txBody>
      </p:sp>
    </p:spTree>
    <p:extLst>
      <p:ext uri="{BB962C8B-B14F-4D97-AF65-F5344CB8AC3E}">
        <p14:creationId xmlns:p14="http://schemas.microsoft.com/office/powerpoint/2010/main" val="3451230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smtClean="0">
                <a:solidFill>
                  <a:schemeClr val="tx1"/>
                </a:solidFill>
                <a:effectLst/>
                <a:latin typeface="+mn-lt"/>
                <a:ea typeface="+mn-ea"/>
                <a:cs typeface="+mn-cs"/>
                <a:hlinkClick r:id="rId3"/>
              </a:rPr>
              <a:t>http://www.edelman.com/insights/intellectual-property/trust-2013/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65E87D-117E-6945-9A73-DF643788C66B}" type="slidenum">
              <a:rPr lang="en-US" smtClean="0"/>
              <a:t>11</a:t>
            </a:fld>
            <a:endParaRPr lang="en-US"/>
          </a:p>
        </p:txBody>
      </p:sp>
    </p:spTree>
    <p:extLst>
      <p:ext uri="{BB962C8B-B14F-4D97-AF65-F5344CB8AC3E}">
        <p14:creationId xmlns:p14="http://schemas.microsoft.com/office/powerpoint/2010/main" val="1169025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3"/>
              </a:rPr>
              <a:t>http://www.edelman.com/insights/intellectual-property/trust-2013/</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65E87D-117E-6945-9A73-DF643788C66B}" type="slidenum">
              <a:rPr lang="en-US" smtClean="0"/>
              <a:t>12</a:t>
            </a:fld>
            <a:endParaRPr lang="en-US"/>
          </a:p>
        </p:txBody>
      </p:sp>
    </p:spTree>
    <p:extLst>
      <p:ext uri="{BB962C8B-B14F-4D97-AF65-F5344CB8AC3E}">
        <p14:creationId xmlns:p14="http://schemas.microsoft.com/office/powerpoint/2010/main" val="947130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2"/>
            <a:ext cx="7543800" cy="1945481"/>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04/03/2014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04/03/2014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752600" cy="4388644"/>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04/03/2014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with Picture">
    <p:spTree>
      <p:nvGrpSpPr>
        <p:cNvPr id="1" name=""/>
        <p:cNvGrpSpPr/>
        <p:nvPr/>
      </p:nvGrpSpPr>
      <p:grpSpPr>
        <a:xfrm>
          <a:off x="0" y="0"/>
          <a:ext cx="0" cy="0"/>
          <a:chOff x="0" y="0"/>
          <a:chExt cx="0" cy="0"/>
        </a:xfrm>
      </p:grpSpPr>
      <p:sp>
        <p:nvSpPr>
          <p:cNvPr id="7" name="Rectangle 6"/>
          <p:cNvSpPr/>
          <p:nvPr/>
        </p:nvSpPr>
        <p:spPr>
          <a:xfrm>
            <a:off x="269875" y="3580279"/>
            <a:ext cx="2971800" cy="1383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2571751"/>
            <a:ext cx="4966446" cy="1048871"/>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3618311"/>
            <a:ext cx="4966446" cy="9906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4578724"/>
            <a:ext cx="506506" cy="273844"/>
          </a:xfrm>
        </p:spPr>
        <p:txBody>
          <a:bodyPr/>
          <a:lstStyle/>
          <a:p>
            <a:fld id="{D48294DE-5573-F74F-BB71-1BE8023F1519}" type="slidenum">
              <a:rPr lang="en-US" smtClean="0"/>
              <a:t>‹#›</a:t>
            </a:fld>
            <a:endParaRPr lang="en-US"/>
          </a:p>
        </p:txBody>
      </p:sp>
      <p:sp>
        <p:nvSpPr>
          <p:cNvPr id="9" name="Picture Placeholder 8"/>
          <p:cNvSpPr>
            <a:spLocks noGrp="1"/>
          </p:cNvSpPr>
          <p:nvPr>
            <p:ph type="pic" sz="quarter" idx="13"/>
          </p:nvPr>
        </p:nvSpPr>
        <p:spPr>
          <a:xfrm>
            <a:off x="269874" y="201216"/>
            <a:ext cx="2971800" cy="3328988"/>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3794060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Content, and Picture">
    <p:spTree>
      <p:nvGrpSpPr>
        <p:cNvPr id="1" name=""/>
        <p:cNvGrpSpPr/>
        <p:nvPr/>
      </p:nvGrpSpPr>
      <p:grpSpPr>
        <a:xfrm>
          <a:off x="0" y="0"/>
          <a:ext cx="0" cy="0"/>
          <a:chOff x="0" y="0"/>
          <a:chExt cx="0" cy="0"/>
        </a:xfrm>
      </p:grpSpPr>
      <p:sp>
        <p:nvSpPr>
          <p:cNvPr id="7" name="Rectangle 6"/>
          <p:cNvSpPr/>
          <p:nvPr/>
        </p:nvSpPr>
        <p:spPr>
          <a:xfrm>
            <a:off x="269875" y="201216"/>
            <a:ext cx="1645920" cy="123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5" y="685800"/>
            <a:ext cx="6508377" cy="857250"/>
          </a:xfrm>
        </p:spPr>
        <p:txBody>
          <a:bodyPr/>
          <a:lstStyle/>
          <a:p>
            <a:r>
              <a:rPr lang="en-US" smtClean="0"/>
              <a:t>Click to edit Master title style</a:t>
            </a:r>
            <a:endParaRPr/>
          </a:p>
        </p:txBody>
      </p:sp>
      <p:sp>
        <p:nvSpPr>
          <p:cNvPr id="3" name="Content Placeholder 2"/>
          <p:cNvSpPr>
            <a:spLocks noGrp="1"/>
          </p:cNvSpPr>
          <p:nvPr>
            <p:ph idx="1"/>
          </p:nvPr>
        </p:nvSpPr>
        <p:spPr>
          <a:xfrm>
            <a:off x="2178425" y="1657350"/>
            <a:ext cx="6508377" cy="293727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4767264"/>
            <a:ext cx="1752600" cy="273844"/>
          </a:xfrm>
        </p:spPr>
        <p:txBody>
          <a:bodyPr/>
          <a:lstStyle/>
          <a:p>
            <a:fld id="{7E040772-5465-4F42-9C73-58DB21FCDF3C}" type="datetimeFigureOut">
              <a:rPr lang="en-US" smtClean="0"/>
              <a:t>04/03/2014</a:t>
            </a:fld>
            <a:endParaRPr lang="en-US"/>
          </a:p>
        </p:txBody>
      </p:sp>
      <p:sp>
        <p:nvSpPr>
          <p:cNvPr id="5" name="Footer Placeholder 4"/>
          <p:cNvSpPr>
            <a:spLocks noGrp="1"/>
          </p:cNvSpPr>
          <p:nvPr>
            <p:ph type="ftr" sz="quarter" idx="11"/>
          </p:nvPr>
        </p:nvSpPr>
        <p:spPr>
          <a:xfrm>
            <a:off x="2178423" y="4767264"/>
            <a:ext cx="4926852" cy="273844"/>
          </a:xfrm>
        </p:spPr>
        <p:txBody>
          <a:bodyPr/>
          <a:lstStyle/>
          <a:p>
            <a:endParaRPr lang="en-US"/>
          </a:p>
        </p:txBody>
      </p:sp>
      <p:sp>
        <p:nvSpPr>
          <p:cNvPr id="6" name="Slide Number Placeholder 5"/>
          <p:cNvSpPr>
            <a:spLocks noGrp="1"/>
          </p:cNvSpPr>
          <p:nvPr>
            <p:ph type="sldNum" sz="quarter" idx="12"/>
          </p:nvPr>
        </p:nvSpPr>
        <p:spPr>
          <a:xfrm>
            <a:off x="331694" y="270763"/>
            <a:ext cx="506506" cy="273844"/>
          </a:xfrm>
        </p:spPr>
        <p:txBody>
          <a:bodyPr/>
          <a:lstStyle/>
          <a:p>
            <a:fld id="{D48294DE-5573-F74F-BB71-1BE8023F1519}" type="slidenum">
              <a:rPr lang="en-US" smtClean="0"/>
              <a:t>‹#›</a:t>
            </a:fld>
            <a:endParaRPr lang="en-US"/>
          </a:p>
        </p:txBody>
      </p:sp>
      <p:sp>
        <p:nvSpPr>
          <p:cNvPr id="9" name="Picture Placeholder 8"/>
          <p:cNvSpPr>
            <a:spLocks noGrp="1"/>
          </p:cNvSpPr>
          <p:nvPr>
            <p:ph type="pic" sz="quarter" idx="13"/>
          </p:nvPr>
        </p:nvSpPr>
        <p:spPr>
          <a:xfrm>
            <a:off x="269875" y="1482539"/>
            <a:ext cx="1645920" cy="3469341"/>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233262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04/03/2014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1" y="4114802"/>
            <a:ext cx="7659687" cy="8763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21" y="2889649"/>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04/03/2014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04/03/2014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04/03/2014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04/03/2014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04/03/2014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04/03/2014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285750"/>
            <a:ext cx="7772400" cy="37071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04/03/2014</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882826" y="2990850"/>
            <a:ext cx="177546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856159" y="1188720"/>
            <a:ext cx="18287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04/03/2014</a:t>
            </a:fld>
            <a:endParaRPr lang="en-US" dirty="0"/>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2" y="313267"/>
            <a:ext cx="7708851" cy="1828279"/>
          </a:xfrm>
        </p:spPr>
        <p:txBody>
          <a:bodyPr/>
          <a:lstStyle/>
          <a:p>
            <a:r>
              <a:rPr lang="en-US" dirty="0" smtClean="0"/>
              <a:t>Ethics and</a:t>
            </a:r>
            <a:r>
              <a:rPr lang="en-US" dirty="0"/>
              <a:t> </a:t>
            </a:r>
            <a:r>
              <a:rPr lang="en-US" dirty="0" smtClean="0"/>
              <a:t/>
            </a:r>
            <a:br>
              <a:rPr lang="en-US" dirty="0" smtClean="0"/>
            </a:br>
            <a:r>
              <a:rPr lang="en-US" dirty="0" smtClean="0"/>
              <a:t>social media </a:t>
            </a:r>
            <a:endParaRPr lang="en-US" dirty="0"/>
          </a:p>
        </p:txBody>
      </p:sp>
      <p:sp>
        <p:nvSpPr>
          <p:cNvPr id="3" name="Subtitle 2"/>
          <p:cNvSpPr>
            <a:spLocks noGrp="1"/>
          </p:cNvSpPr>
          <p:nvPr>
            <p:ph type="subTitle" idx="1"/>
          </p:nvPr>
        </p:nvSpPr>
        <p:spPr>
          <a:xfrm>
            <a:off x="685802" y="2308711"/>
            <a:ext cx="6868447" cy="2058914"/>
          </a:xfrm>
        </p:spPr>
        <p:txBody>
          <a:bodyPr>
            <a:noAutofit/>
          </a:bodyPr>
          <a:lstStyle/>
          <a:p>
            <a:endParaRPr lang="en-GB" sz="3200" dirty="0" smtClean="0"/>
          </a:p>
          <a:p>
            <a:r>
              <a:rPr lang="en-GB" sz="3200" dirty="0" smtClean="0"/>
              <a:t>Decoding Social Media</a:t>
            </a:r>
            <a:endParaRPr lang="en-GB" sz="3200" dirty="0"/>
          </a:p>
          <a:p>
            <a:endParaRPr lang="en-GB" sz="2400" dirty="0" smtClean="0"/>
          </a:p>
          <a:p>
            <a:r>
              <a:rPr lang="en-GB" sz="2400" dirty="0" smtClean="0"/>
              <a:t>March 4 2014</a:t>
            </a:r>
            <a:endParaRPr lang="en-US" sz="2400" dirty="0"/>
          </a:p>
        </p:txBody>
      </p:sp>
      <p:pic>
        <p:nvPicPr>
          <p:cNvPr id="4" name="Picture 3" descr="ubcblue_fu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906" y="4426502"/>
            <a:ext cx="3569762" cy="553281"/>
          </a:xfrm>
          <a:prstGeom prst="rect">
            <a:avLst/>
          </a:prstGeom>
        </p:spPr>
      </p:pic>
    </p:spTree>
    <p:extLst>
      <p:ext uri="{BB962C8B-B14F-4D97-AF65-F5344CB8AC3E}">
        <p14:creationId xmlns:p14="http://schemas.microsoft.com/office/powerpoint/2010/main" val="9027449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itle 3"/>
          <p:cNvSpPr>
            <a:spLocks noGrp="1"/>
          </p:cNvSpPr>
          <p:nvPr>
            <p:ph type="title" orient="vert"/>
          </p:nvPr>
        </p:nvSpPr>
        <p:spPr>
          <a:xfrm>
            <a:off x="7315200" y="205980"/>
            <a:ext cx="1066800" cy="4937520"/>
          </a:xfrm>
        </p:spPr>
        <p:txBody>
          <a:bodyPr/>
          <a:lstStyle/>
          <a:p>
            <a:r>
              <a:rPr lang="en-US" dirty="0" smtClean="0"/>
              <a:t>Trust in 2013</a:t>
            </a:r>
            <a:endParaRPr lang="en-US" dirty="0"/>
          </a:p>
        </p:txBody>
      </p:sp>
      <p:sp>
        <p:nvSpPr>
          <p:cNvPr id="5" name="Vertical Text Placeholder 4"/>
          <p:cNvSpPr>
            <a:spLocks noGrp="1"/>
          </p:cNvSpPr>
          <p:nvPr>
            <p:ph type="body" orient="vert" idx="1"/>
          </p:nvPr>
        </p:nvSpPr>
        <p:spPr/>
        <p:txBody>
          <a:bodyPr/>
          <a:lstStyle/>
          <a:p>
            <a:endParaRPr lang="en-US" dirty="0"/>
          </a:p>
        </p:txBody>
      </p:sp>
      <p:pic>
        <p:nvPicPr>
          <p:cNvPr id="7" name="Picture 6" descr="2013edelmantrustbarometerglobaldeckfinal-130120160838-phpapp02 (dragg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19753766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3edelmantrustbarometerglobaldeckfinal-130120160838-phpapp02 (dragg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11960152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3edelmantrustbarometerglobaldeckfinal-130120160838-phpapp02 (dragg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20977305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3edelmantrustbarometerglobaldeckfinal-130120160838-phpapp02 (dragg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20558752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itle 3"/>
          <p:cNvSpPr>
            <a:spLocks noGrp="1"/>
          </p:cNvSpPr>
          <p:nvPr>
            <p:ph type="title" orient="vert"/>
          </p:nvPr>
        </p:nvSpPr>
        <p:spPr>
          <a:xfrm>
            <a:off x="7315200" y="205980"/>
            <a:ext cx="1066800" cy="4937520"/>
          </a:xfrm>
        </p:spPr>
        <p:txBody>
          <a:bodyPr/>
          <a:lstStyle/>
          <a:p>
            <a:r>
              <a:rPr lang="en-US" dirty="0" smtClean="0"/>
              <a:t>Building trust</a:t>
            </a:r>
            <a:endParaRPr lang="en-US" dirty="0"/>
          </a:p>
        </p:txBody>
      </p:sp>
      <p:sp>
        <p:nvSpPr>
          <p:cNvPr id="5" name="Vertical Text Placeholder 4"/>
          <p:cNvSpPr>
            <a:spLocks noGrp="1"/>
          </p:cNvSpPr>
          <p:nvPr>
            <p:ph type="body" orient="vert" idx="1"/>
          </p:nvPr>
        </p:nvSpPr>
        <p:spPr/>
        <p:txBody>
          <a:bodyPr/>
          <a:lstStyle/>
          <a:p>
            <a:endParaRPr lang="en-US" dirty="0"/>
          </a:p>
        </p:txBody>
      </p:sp>
      <p:pic>
        <p:nvPicPr>
          <p:cNvPr id="2" name="Picture 1" descr="2014trustbarometerbrochure-140117140017-phpapp02 (dragg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856353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scenario #1</a:t>
            </a:r>
            <a:endParaRPr lang="en-US" dirty="0"/>
          </a:p>
        </p:txBody>
      </p:sp>
      <p:sp>
        <p:nvSpPr>
          <p:cNvPr id="3" name="Content Placeholder 2"/>
          <p:cNvSpPr>
            <a:spLocks noGrp="1"/>
          </p:cNvSpPr>
          <p:nvPr>
            <p:ph idx="1"/>
          </p:nvPr>
        </p:nvSpPr>
        <p:spPr/>
        <p:txBody>
          <a:bodyPr>
            <a:normAutofit/>
          </a:bodyPr>
          <a:lstStyle/>
          <a:p>
            <a:r>
              <a:rPr lang="en-GB" sz="2800" dirty="0"/>
              <a:t>Someone posts to a public </a:t>
            </a:r>
            <a:r>
              <a:rPr lang="en-GB" sz="2800" dirty="0" smtClean="0"/>
              <a:t>Facebook </a:t>
            </a:r>
            <a:r>
              <a:rPr lang="en-GB" sz="2800" dirty="0"/>
              <a:t>page that is campaigning to keep a local hospital open. You work at a local radio station and read the post out on air. The person complains saying they didn’t agree to their words being shared on a broadcast </a:t>
            </a:r>
            <a:r>
              <a:rPr lang="en-GB" sz="2800" dirty="0" smtClean="0"/>
              <a:t>medium.</a:t>
            </a:r>
          </a:p>
          <a:p>
            <a:r>
              <a:rPr lang="en-GB" sz="2800" dirty="0" smtClean="0"/>
              <a:t>What do you do? What are the ethical issues? </a:t>
            </a:r>
            <a:endParaRPr lang="en-GB" sz="2800" dirty="0"/>
          </a:p>
        </p:txBody>
      </p:sp>
    </p:spTree>
    <p:extLst>
      <p:ext uri="{BB962C8B-B14F-4D97-AF65-F5344CB8AC3E}">
        <p14:creationId xmlns:p14="http://schemas.microsoft.com/office/powerpoint/2010/main" val="24437986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759574" cy="857250"/>
          </a:xfrm>
        </p:spPr>
        <p:txBody>
          <a:bodyPr/>
          <a:lstStyle/>
          <a:p>
            <a:r>
              <a:rPr lang="en-US" dirty="0" smtClean="0"/>
              <a:t>Dynamics of networked publics</a:t>
            </a:r>
            <a:endParaRPr lang="en-US" dirty="0"/>
          </a:p>
        </p:txBody>
      </p:sp>
      <p:sp>
        <p:nvSpPr>
          <p:cNvPr id="3" name="Content Placeholder 2"/>
          <p:cNvSpPr>
            <a:spLocks noGrp="1"/>
          </p:cNvSpPr>
          <p:nvPr>
            <p:ph idx="1"/>
          </p:nvPr>
        </p:nvSpPr>
        <p:spPr/>
        <p:txBody>
          <a:bodyPr>
            <a:normAutofit/>
          </a:bodyPr>
          <a:lstStyle/>
          <a:p>
            <a:r>
              <a:rPr lang="en-US" sz="4000" dirty="0" smtClean="0"/>
              <a:t>Invisible audiences</a:t>
            </a:r>
          </a:p>
          <a:p>
            <a:r>
              <a:rPr lang="en-US" sz="4000" dirty="0" smtClean="0"/>
              <a:t>Collapsed contexts</a:t>
            </a:r>
          </a:p>
          <a:p>
            <a:r>
              <a:rPr lang="en-US" sz="4000" dirty="0" smtClean="0"/>
              <a:t>Blurring of private/professional</a:t>
            </a:r>
            <a:endParaRPr lang="en-US" sz="4000" dirty="0"/>
          </a:p>
          <a:p>
            <a:pPr lvl="2"/>
            <a:r>
              <a:rPr lang="en-US" sz="2400" dirty="0" err="1" smtClean="0"/>
              <a:t>boyd</a:t>
            </a:r>
            <a:r>
              <a:rPr lang="en-US" sz="2400" dirty="0" smtClean="0"/>
              <a:t>, (2010) Social </a:t>
            </a:r>
            <a:r>
              <a:rPr lang="en-US" sz="2400" dirty="0"/>
              <a:t>Network Sites as Networked Publics: Affordances, Dynamics, and </a:t>
            </a:r>
            <a:r>
              <a:rPr lang="en-US" sz="2400" dirty="0" smtClean="0"/>
              <a:t>Implications </a:t>
            </a:r>
            <a:endParaRPr lang="en-US" sz="2400" dirty="0"/>
          </a:p>
        </p:txBody>
      </p:sp>
    </p:spTree>
    <p:extLst>
      <p:ext uri="{BB962C8B-B14F-4D97-AF65-F5344CB8AC3E}">
        <p14:creationId xmlns:p14="http://schemas.microsoft.com/office/powerpoint/2010/main" val="23976527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Twitter: Navigating </a:t>
            </a:r>
            <a:r>
              <a:rPr lang="en-US" dirty="0" err="1" smtClean="0"/>
              <a:t>publicness</a:t>
            </a:r>
            <a:endParaRPr lang="en-US" dirty="0"/>
          </a:p>
        </p:txBody>
      </p:sp>
      <p:sp>
        <p:nvSpPr>
          <p:cNvPr id="3" name="Content Placeholder 2"/>
          <p:cNvSpPr>
            <a:spLocks noGrp="1"/>
          </p:cNvSpPr>
          <p:nvPr>
            <p:ph idx="1"/>
          </p:nvPr>
        </p:nvSpPr>
        <p:spPr>
          <a:xfrm>
            <a:off x="5681133" y="1200150"/>
            <a:ext cx="2760134" cy="3600450"/>
          </a:xfrm>
        </p:spPr>
        <p:txBody>
          <a:bodyPr>
            <a:normAutofit/>
          </a:bodyPr>
          <a:lstStyle/>
          <a:p>
            <a:pPr marL="411480" lvl="1" indent="0">
              <a:buNone/>
            </a:pPr>
            <a:endParaRPr lang="en-GB" dirty="0" smtClean="0"/>
          </a:p>
          <a:p>
            <a:pPr marL="411480" lvl="1" indent="0">
              <a:buNone/>
            </a:pPr>
            <a:endParaRPr lang="en-GB" dirty="0"/>
          </a:p>
          <a:p>
            <a:pPr marL="411480" lvl="1" indent="0">
              <a:buNone/>
            </a:pPr>
            <a:endParaRPr lang="en-GB" dirty="0" smtClean="0"/>
          </a:p>
          <a:p>
            <a:pPr marL="411480" lvl="1" indent="0">
              <a:buNone/>
            </a:pPr>
            <a:endParaRPr lang="en-GB" dirty="0"/>
          </a:p>
          <a:p>
            <a:pPr marL="411480" lvl="1" indent="0">
              <a:buNone/>
            </a:pPr>
            <a:r>
              <a:rPr lang="en-GB" sz="1800" dirty="0" err="1" smtClean="0"/>
              <a:t>Bruns</a:t>
            </a:r>
            <a:r>
              <a:rPr lang="en-GB" sz="1800" dirty="0"/>
              <a:t>, Axel &amp; Moe, </a:t>
            </a:r>
            <a:r>
              <a:rPr lang="en-GB" sz="1800" dirty="0" err="1"/>
              <a:t>Hallvard</a:t>
            </a:r>
            <a:r>
              <a:rPr lang="en-GB" sz="1800" dirty="0"/>
              <a:t> (2013) Structural layers of communication on Twitter. In </a:t>
            </a:r>
            <a:r>
              <a:rPr lang="en-GB" sz="1800" i="1" dirty="0" smtClean="0"/>
              <a:t>Twitter </a:t>
            </a:r>
            <a:r>
              <a:rPr lang="en-GB" sz="1800" i="1" dirty="0"/>
              <a:t>and Society</a:t>
            </a:r>
            <a:r>
              <a:rPr lang="en-GB" sz="1800" dirty="0"/>
              <a:t>. Peter </a:t>
            </a:r>
            <a:r>
              <a:rPr lang="en-GB" sz="1800" dirty="0" smtClean="0"/>
              <a:t>Lang</a:t>
            </a:r>
            <a:r>
              <a:rPr lang="en-GB" sz="1800" dirty="0"/>
              <a:t>.</a:t>
            </a:r>
            <a:endParaRPr lang="en-US" sz="1800" dirty="0"/>
          </a:p>
        </p:txBody>
      </p:sp>
      <p:pic>
        <p:nvPicPr>
          <p:cNvPr id="4" name="Picture 3" descr="Screen Shot 2014-03-02 at 14.32.5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68" y="999196"/>
            <a:ext cx="5410200" cy="4144304"/>
          </a:xfrm>
          <a:prstGeom prst="rect">
            <a:avLst/>
          </a:prstGeom>
        </p:spPr>
      </p:pic>
    </p:spTree>
    <p:extLst>
      <p:ext uri="{BB962C8B-B14F-4D97-AF65-F5344CB8AC3E}">
        <p14:creationId xmlns:p14="http://schemas.microsoft.com/office/powerpoint/2010/main" val="15615781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Tweet out loud</a:t>
            </a:r>
          </a:p>
        </p:txBody>
      </p:sp>
      <p:pic>
        <p:nvPicPr>
          <p:cNvPr id="5" name="Picture Placeholder 4"/>
          <p:cNvPicPr>
            <a:picLocks noGrp="1" noChangeAspect="1"/>
          </p:cNvPicPr>
          <p:nvPr>
            <p:ph type="pic" idx="1"/>
          </p:nvPr>
        </p:nvPicPr>
        <p:blipFill>
          <a:blip r:embed="rId2"/>
          <a:srcRect t="-18404" b="-18404"/>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9743274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Tweet out loud</a:t>
            </a:r>
            <a:endParaRPr lang="en-US" dirty="0"/>
          </a:p>
        </p:txBody>
      </p:sp>
      <p:pic>
        <p:nvPicPr>
          <p:cNvPr id="5" name="Picture Placeholder 4"/>
          <p:cNvPicPr>
            <a:picLocks noGrp="1" noChangeAspect="1"/>
          </p:cNvPicPr>
          <p:nvPr>
            <p:ph type="pic" idx="1"/>
          </p:nvPr>
        </p:nvPicPr>
        <p:blipFill>
          <a:blip r:embed="rId2"/>
          <a:srcRect t="-29780" b="-29780"/>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1755268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class</a:t>
            </a:r>
            <a:endParaRPr lang="en-US" dirty="0"/>
          </a:p>
        </p:txBody>
      </p:sp>
      <p:sp>
        <p:nvSpPr>
          <p:cNvPr id="3" name="Content Placeholder 2"/>
          <p:cNvSpPr>
            <a:spLocks noGrp="1"/>
          </p:cNvSpPr>
          <p:nvPr>
            <p:ph idx="1"/>
          </p:nvPr>
        </p:nvSpPr>
        <p:spPr/>
        <p:txBody>
          <a:bodyPr>
            <a:noAutofit/>
          </a:bodyPr>
          <a:lstStyle/>
          <a:p>
            <a:r>
              <a:rPr lang="en-US" sz="3600" dirty="0" smtClean="0"/>
              <a:t>In the news</a:t>
            </a:r>
          </a:p>
          <a:p>
            <a:r>
              <a:rPr lang="en-US" sz="3600" dirty="0" smtClean="0"/>
              <a:t>Ethics and social media: Issues and best practice</a:t>
            </a:r>
          </a:p>
          <a:p>
            <a:r>
              <a:rPr lang="en-US" sz="3600" dirty="0"/>
              <a:t>Verification and social media</a:t>
            </a:r>
          </a:p>
          <a:p>
            <a:r>
              <a:rPr lang="en-US" sz="3600" dirty="0" smtClean="0"/>
              <a:t>Student presentation</a:t>
            </a:r>
            <a:endParaRPr lang="en-US" sz="3600" dirty="0" smtClean="0"/>
          </a:p>
        </p:txBody>
      </p:sp>
    </p:spTree>
    <p:extLst>
      <p:ext uri="{BB962C8B-B14F-4D97-AF65-F5344CB8AC3E}">
        <p14:creationId xmlns:p14="http://schemas.microsoft.com/office/powerpoint/2010/main" val="36230537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through obscurity</a:t>
            </a:r>
            <a:endParaRPr lang="en-US" dirty="0"/>
          </a:p>
        </p:txBody>
      </p:sp>
      <p:pic>
        <p:nvPicPr>
          <p:cNvPr id="4" name="Content Placeholder 3" descr="3211180411_743bc0236d_o.jpg"/>
          <p:cNvPicPr>
            <a:picLocks noGrp="1" noChangeAspect="1"/>
          </p:cNvPicPr>
          <p:nvPr>
            <p:ph idx="1"/>
          </p:nvPr>
        </p:nvPicPr>
        <p:blipFill>
          <a:blip r:embed="rId2">
            <a:extLst>
              <a:ext uri="{28A0092B-C50C-407E-A947-70E740481C1C}">
                <a14:useLocalDpi xmlns:a14="http://schemas.microsoft.com/office/drawing/2010/main" val="0"/>
              </a:ext>
            </a:extLst>
          </a:blip>
          <a:srcRect t="14488" b="14488"/>
          <a:stretch>
            <a:fillRect/>
          </a:stretch>
        </p:blipFill>
        <p:spPr>
          <a:xfrm>
            <a:off x="457200" y="1200150"/>
            <a:ext cx="7620000" cy="3829050"/>
          </a:xfrm>
        </p:spPr>
      </p:pic>
    </p:spTree>
    <p:extLst>
      <p:ext uri="{BB962C8B-B14F-4D97-AF65-F5344CB8AC3E}">
        <p14:creationId xmlns:p14="http://schemas.microsoft.com/office/powerpoint/2010/main" val="17259170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Privacy</a:t>
            </a:r>
            <a:endParaRPr lang="en-US" dirty="0"/>
          </a:p>
        </p:txBody>
      </p:sp>
      <p:sp>
        <p:nvSpPr>
          <p:cNvPr id="3" name="Content Placeholder 2"/>
          <p:cNvSpPr>
            <a:spLocks noGrp="1"/>
          </p:cNvSpPr>
          <p:nvPr>
            <p:ph idx="1"/>
          </p:nvPr>
        </p:nvSpPr>
        <p:spPr/>
        <p:txBody>
          <a:bodyPr>
            <a:noAutofit/>
          </a:bodyPr>
          <a:lstStyle/>
          <a:p>
            <a:r>
              <a:rPr lang="en-US" sz="2800" dirty="0" smtClean="0"/>
              <a:t>What are the </a:t>
            </a:r>
            <a:r>
              <a:rPr lang="en-US" sz="2800" dirty="0"/>
              <a:t>sensitivities in using </a:t>
            </a:r>
            <a:r>
              <a:rPr lang="en-US" sz="2800" dirty="0" smtClean="0"/>
              <a:t>the content?</a:t>
            </a:r>
          </a:p>
          <a:p>
            <a:r>
              <a:rPr lang="en-US" sz="2800" dirty="0" smtClean="0"/>
              <a:t>What was the original </a:t>
            </a:r>
            <a:r>
              <a:rPr lang="en-US" sz="2800" dirty="0"/>
              <a:t>intention in </a:t>
            </a:r>
            <a:r>
              <a:rPr lang="en-US" sz="2800" dirty="0" smtClean="0"/>
              <a:t>publication?</a:t>
            </a:r>
            <a:endParaRPr lang="en-US" sz="2800" dirty="0"/>
          </a:p>
          <a:p>
            <a:r>
              <a:rPr lang="en-US" sz="2800" dirty="0" smtClean="0"/>
              <a:t>What is the impact of exposing content to </a:t>
            </a:r>
            <a:r>
              <a:rPr lang="en-US" sz="2800" dirty="0"/>
              <a:t>a much wider </a:t>
            </a:r>
            <a:r>
              <a:rPr lang="en-US" sz="2800" dirty="0" smtClean="0"/>
              <a:t>audience?</a:t>
            </a:r>
          </a:p>
          <a:p>
            <a:pPr lvl="0"/>
            <a:r>
              <a:rPr lang="en-GB" sz="2800" dirty="0" smtClean="0"/>
              <a:t>What are the legal </a:t>
            </a:r>
            <a:r>
              <a:rPr lang="en-GB" sz="2800" dirty="0"/>
              <a:t>issues of privacy and </a:t>
            </a:r>
            <a:r>
              <a:rPr lang="en-GB" sz="2800" dirty="0" smtClean="0"/>
              <a:t>copyright?</a:t>
            </a:r>
            <a:endParaRPr lang="en-US" sz="2800" dirty="0"/>
          </a:p>
        </p:txBody>
      </p:sp>
    </p:spTree>
    <p:extLst>
      <p:ext uri="{BB962C8B-B14F-4D97-AF65-F5344CB8AC3E}">
        <p14:creationId xmlns:p14="http://schemas.microsoft.com/office/powerpoint/2010/main" val="1088139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scenario: #2</a:t>
            </a:r>
            <a:endParaRPr lang="en-US" dirty="0"/>
          </a:p>
        </p:txBody>
      </p:sp>
      <p:sp>
        <p:nvSpPr>
          <p:cNvPr id="3" name="Content Placeholder 2"/>
          <p:cNvSpPr>
            <a:spLocks noGrp="1"/>
          </p:cNvSpPr>
          <p:nvPr>
            <p:ph idx="1"/>
          </p:nvPr>
        </p:nvSpPr>
        <p:spPr/>
        <p:txBody>
          <a:bodyPr>
            <a:noAutofit/>
          </a:bodyPr>
          <a:lstStyle/>
          <a:p>
            <a:r>
              <a:rPr lang="en-GB" sz="2400" dirty="0"/>
              <a:t>As a student</a:t>
            </a:r>
            <a:r>
              <a:rPr lang="en-GB" sz="2400" dirty="0" smtClean="0"/>
              <a:t>, </a:t>
            </a:r>
            <a:r>
              <a:rPr lang="en-GB" sz="2400" dirty="0"/>
              <a:t>you campaigned </a:t>
            </a:r>
            <a:r>
              <a:rPr lang="en-GB" sz="2400" dirty="0" smtClean="0"/>
              <a:t>as an environmental advocate, with strong </a:t>
            </a:r>
            <a:r>
              <a:rPr lang="en-GB" sz="2400" dirty="0"/>
              <a:t>views on the tar sands development in Alberta.  You regularly posted on Facebook pages about the issue and engage in discussions with others. A year later, you are working for a news </a:t>
            </a:r>
            <a:r>
              <a:rPr lang="en-GB" sz="2400" dirty="0" smtClean="0"/>
              <a:t>organization that has </a:t>
            </a:r>
            <a:r>
              <a:rPr lang="en-GB" sz="2400" dirty="0"/>
              <a:t>asked you to do an in-depth report on the tar sands, based on your knowledge and interest in the topic. </a:t>
            </a:r>
            <a:endParaRPr lang="en-GB" sz="2400" dirty="0" smtClean="0"/>
          </a:p>
          <a:p>
            <a:r>
              <a:rPr lang="en-GB" sz="2400" dirty="0" smtClean="0"/>
              <a:t>What do you do</a:t>
            </a:r>
            <a:r>
              <a:rPr lang="en-GB" sz="2400" dirty="0"/>
              <a:t>? What are the ethical issues? </a:t>
            </a:r>
          </a:p>
        </p:txBody>
      </p:sp>
    </p:spTree>
    <p:extLst>
      <p:ext uri="{BB962C8B-B14F-4D97-AF65-F5344CB8AC3E}">
        <p14:creationId xmlns:p14="http://schemas.microsoft.com/office/powerpoint/2010/main" val="109151733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a:t>Act </a:t>
            </a:r>
            <a:r>
              <a:rPr lang="en-US" dirty="0" smtClean="0"/>
              <a:t>independently</a:t>
            </a:r>
            <a:endParaRPr lang="en-US" dirty="0"/>
          </a:p>
        </p:txBody>
      </p:sp>
      <p:sp>
        <p:nvSpPr>
          <p:cNvPr id="3" name="Vertical Text Placeholder 2"/>
          <p:cNvSpPr>
            <a:spLocks noGrp="1"/>
          </p:cNvSpPr>
          <p:nvPr>
            <p:ph type="body" orient="vert" idx="1"/>
          </p:nvPr>
        </p:nvSpPr>
        <p:spPr/>
        <p:txBody>
          <a:bodyPr/>
          <a:lstStyle/>
          <a:p>
            <a:r>
              <a:rPr lang="en-US" dirty="0"/>
              <a:t>Blurring of private/professional</a:t>
            </a:r>
          </a:p>
        </p:txBody>
      </p:sp>
      <p:sp>
        <p:nvSpPr>
          <p:cNvPr id="6" name="TextBox 5"/>
          <p:cNvSpPr txBox="1"/>
          <p:nvPr/>
        </p:nvSpPr>
        <p:spPr>
          <a:xfrm>
            <a:off x="447043" y="4611211"/>
            <a:ext cx="4892983" cy="307777"/>
          </a:xfrm>
          <a:prstGeom prst="rect">
            <a:avLst/>
          </a:prstGeom>
          <a:noFill/>
        </p:spPr>
        <p:txBody>
          <a:bodyPr wrap="square" rtlCol="0">
            <a:spAutoFit/>
          </a:bodyPr>
          <a:lstStyle/>
          <a:p>
            <a:r>
              <a:rPr lang="en-US" sz="1400" dirty="0" smtClean="0"/>
              <a:t>Photo http</a:t>
            </a:r>
            <a:r>
              <a:rPr lang="en-US" sz="1400" dirty="0"/>
              <a:t>://</a:t>
            </a:r>
            <a:r>
              <a:rPr lang="en-US" sz="1400" dirty="0" err="1"/>
              <a:t>www.flickr.com</a:t>
            </a:r>
            <a:r>
              <a:rPr lang="en-US" sz="1400" dirty="0"/>
              <a:t>/photos/betsyjean79/</a:t>
            </a:r>
          </a:p>
        </p:txBody>
      </p:sp>
      <p:pic>
        <p:nvPicPr>
          <p:cNvPr id="8" name="Picture 7" descr="1353696799_4c363f0bcf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43" y="205980"/>
            <a:ext cx="5411890" cy="4397161"/>
          </a:xfrm>
          <a:prstGeom prst="rect">
            <a:avLst/>
          </a:prstGeom>
        </p:spPr>
      </p:pic>
      <p:sp>
        <p:nvSpPr>
          <p:cNvPr id="5" name="Vertical Text Placeholder 4"/>
          <p:cNvSpPr>
            <a:spLocks noGrp="1"/>
          </p:cNvSpPr>
          <p:nvPr>
            <p:ph type="body" orient="vert" idx="1"/>
          </p:nvPr>
        </p:nvSpPr>
        <p:spPr/>
        <p:txBody>
          <a:bodyPr/>
          <a:lstStyle/>
          <a:p>
            <a:endParaRPr lang="en-US" dirty="0"/>
          </a:p>
        </p:txBody>
      </p:sp>
    </p:spTree>
    <p:extLst>
      <p:ext uri="{BB962C8B-B14F-4D97-AF65-F5344CB8AC3E}">
        <p14:creationId xmlns:p14="http://schemas.microsoft.com/office/powerpoint/2010/main" val="196366223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BBC social media guidelines</a:t>
            </a:r>
          </a:p>
        </p:txBody>
      </p:sp>
      <p:sp>
        <p:nvSpPr>
          <p:cNvPr id="3" name="Content Placeholder 2"/>
          <p:cNvSpPr>
            <a:spLocks noGrp="1"/>
          </p:cNvSpPr>
          <p:nvPr>
            <p:ph idx="1"/>
          </p:nvPr>
        </p:nvSpPr>
        <p:spPr/>
        <p:txBody>
          <a:bodyPr>
            <a:noAutofit/>
          </a:bodyPr>
          <a:lstStyle/>
          <a:p>
            <a:r>
              <a:rPr lang="en-US" sz="3200" dirty="0"/>
              <a:t>C</a:t>
            </a:r>
            <a:r>
              <a:rPr lang="en-US" sz="3200" dirty="0" smtClean="0"/>
              <a:t>onsider </a:t>
            </a:r>
            <a:r>
              <a:rPr lang="en-US" sz="3200" dirty="0"/>
              <a:t>adding your own comment to the ‘tweet’ you have selected, making it clear why you are forwarding it and where you are speaking in your own voice and where you are quoting someone </a:t>
            </a:r>
            <a:r>
              <a:rPr lang="en-US" sz="3200" dirty="0" smtClean="0"/>
              <a:t>else’s.</a:t>
            </a:r>
          </a:p>
        </p:txBody>
      </p:sp>
    </p:spTree>
    <p:extLst>
      <p:ext uri="{BB962C8B-B14F-4D97-AF65-F5344CB8AC3E}">
        <p14:creationId xmlns:p14="http://schemas.microsoft.com/office/powerpoint/2010/main" val="34211601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BBC social media guidelines</a:t>
            </a:r>
          </a:p>
        </p:txBody>
      </p:sp>
      <p:sp>
        <p:nvSpPr>
          <p:cNvPr id="3" name="Content Placeholder 2"/>
          <p:cNvSpPr>
            <a:spLocks noGrp="1"/>
          </p:cNvSpPr>
          <p:nvPr>
            <p:ph idx="1"/>
          </p:nvPr>
        </p:nvSpPr>
        <p:spPr/>
        <p:txBody>
          <a:bodyPr>
            <a:noAutofit/>
          </a:bodyPr>
          <a:lstStyle/>
          <a:p>
            <a:r>
              <a:rPr lang="en-GB" sz="3200" dirty="0"/>
              <a:t> </a:t>
            </a:r>
            <a:r>
              <a:rPr lang="en-GB" sz="3200" dirty="0" smtClean="0"/>
              <a:t>You </a:t>
            </a:r>
            <a:r>
              <a:rPr lang="en-GB" sz="3200" dirty="0"/>
              <a:t>may wish to make "friends" on a third party web page. But remember that approving a "friend" may make other users of a site think they are more </a:t>
            </a:r>
            <a:r>
              <a:rPr lang="en-GB" sz="3200" dirty="0" smtClean="0"/>
              <a:t>trustworthy. Check </a:t>
            </a:r>
            <a:r>
              <a:rPr lang="en-GB" sz="3200" dirty="0"/>
              <a:t>all friends carefully before you approve them. Look at their profiles </a:t>
            </a:r>
            <a:r>
              <a:rPr lang="en-GB" sz="3200" dirty="0" smtClean="0"/>
              <a:t>first.</a:t>
            </a:r>
            <a:endParaRPr lang="en-US" sz="3200" dirty="0" smtClean="0"/>
          </a:p>
        </p:txBody>
      </p:sp>
    </p:spTree>
    <p:extLst>
      <p:ext uri="{BB962C8B-B14F-4D97-AF65-F5344CB8AC3E}">
        <p14:creationId xmlns:p14="http://schemas.microsoft.com/office/powerpoint/2010/main" val="28478406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What’s Your Personal Social Media Strategy? </a:t>
            </a:r>
          </a:p>
        </p:txBody>
      </p:sp>
      <p:sp>
        <p:nvSpPr>
          <p:cNvPr id="8" name="Text Placeholder 7"/>
          <p:cNvSpPr>
            <a:spLocks noGrp="1"/>
          </p:cNvSpPr>
          <p:nvPr>
            <p:ph type="body" sz="half" idx="2"/>
          </p:nvPr>
        </p:nvSpPr>
        <p:spPr/>
        <p:txBody>
          <a:bodyPr/>
          <a:lstStyle/>
          <a:p>
            <a:r>
              <a:rPr lang="en-US" dirty="0" smtClean="0"/>
              <a:t>Harvard Business Review, November 2010</a:t>
            </a:r>
            <a:endParaRPr lang="en-US" dirty="0"/>
          </a:p>
        </p:txBody>
      </p:sp>
      <p:pic>
        <p:nvPicPr>
          <p:cNvPr id="6" name="Content Placeholder 5" descr="Screen Shot 2013-02-21 at 12.58.41.png"/>
          <p:cNvPicPr>
            <a:picLocks noGrp="1" noChangeAspect="1"/>
          </p:cNvPicPr>
          <p:nvPr>
            <p:ph sz="quarter" idx="13"/>
          </p:nvPr>
        </p:nvPicPr>
        <p:blipFill>
          <a:blip r:embed="rId3">
            <a:extLst>
              <a:ext uri="{28A0092B-C50C-407E-A947-70E740481C1C}">
                <a14:useLocalDpi xmlns:a14="http://schemas.microsoft.com/office/drawing/2010/main" val="0"/>
              </a:ext>
            </a:extLst>
          </a:blip>
          <a:srcRect t="-4225" b="-4225"/>
          <a:stretch>
            <a:fillRect/>
          </a:stretch>
        </p:blipFill>
        <p:spPr>
          <a:xfrm>
            <a:off x="304800" y="285750"/>
            <a:ext cx="7772400" cy="3706813"/>
          </a:xfrm>
        </p:spPr>
      </p:pic>
    </p:spTree>
    <p:extLst>
      <p:ext uri="{BB962C8B-B14F-4D97-AF65-F5344CB8AC3E}">
        <p14:creationId xmlns:p14="http://schemas.microsoft.com/office/powerpoint/2010/main" val="141365684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Break</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96779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095" y="491853"/>
            <a:ext cx="4698705" cy="3047214"/>
          </a:xfrm>
        </p:spPr>
        <p:txBody>
          <a:bodyPr>
            <a:noAutofit/>
          </a:bodyPr>
          <a:lstStyle/>
          <a:p>
            <a:r>
              <a:rPr lang="en-US" sz="4000" dirty="0" smtClean="0"/>
              <a:t>Verifying information on social media</a:t>
            </a:r>
            <a:endParaRPr lang="en-US" sz="4000" dirty="0"/>
          </a:p>
        </p:txBody>
      </p:sp>
      <p:pic>
        <p:nvPicPr>
          <p:cNvPr id="9" name="Picture Placeholder 8" descr="557971148_32ba6514a3_o.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33" b="-1033"/>
          <a:stretch>
            <a:fillRect/>
          </a:stretch>
        </p:blipFill>
        <p:spPr>
          <a:xfrm>
            <a:off x="269873" y="401215"/>
            <a:ext cx="3210221" cy="4611025"/>
          </a:xfrm>
        </p:spPr>
      </p:pic>
      <p:sp>
        <p:nvSpPr>
          <p:cNvPr id="10" name="TextBox 9"/>
          <p:cNvSpPr txBox="1"/>
          <p:nvPr/>
        </p:nvSpPr>
        <p:spPr>
          <a:xfrm>
            <a:off x="269875" y="4558111"/>
            <a:ext cx="2900212" cy="400110"/>
          </a:xfrm>
          <a:prstGeom prst="rect">
            <a:avLst/>
          </a:prstGeom>
          <a:noFill/>
        </p:spPr>
        <p:txBody>
          <a:bodyPr wrap="square" rtlCol="0">
            <a:spAutoFit/>
          </a:bodyPr>
          <a:lstStyle/>
          <a:p>
            <a:r>
              <a:rPr lang="en-US" sz="1000" dirty="0" smtClean="0">
                <a:solidFill>
                  <a:schemeClr val="bg1"/>
                </a:solidFill>
              </a:rPr>
              <a:t>Photo: Robert </a:t>
            </a:r>
            <a:r>
              <a:rPr lang="en-US" sz="1000" dirty="0" err="1" smtClean="0">
                <a:solidFill>
                  <a:schemeClr val="bg1"/>
                </a:solidFill>
              </a:rPr>
              <a:t>Croma</a:t>
            </a:r>
            <a:endParaRPr lang="en-US" sz="1000" dirty="0" smtClean="0">
              <a:solidFill>
                <a:schemeClr val="bg1"/>
              </a:solidFill>
            </a:endParaRPr>
          </a:p>
          <a:p>
            <a:r>
              <a:rPr lang="en-US" sz="1000" dirty="0" smtClean="0">
                <a:solidFill>
                  <a:schemeClr val="bg1"/>
                </a:solidFill>
              </a:rPr>
              <a:t>http</a:t>
            </a:r>
            <a:r>
              <a:rPr lang="en-US" sz="1000" dirty="0">
                <a:solidFill>
                  <a:schemeClr val="bg1"/>
                </a:solidFill>
              </a:rPr>
              <a:t>://</a:t>
            </a:r>
            <a:r>
              <a:rPr lang="en-US" sz="1000" dirty="0" err="1">
                <a:solidFill>
                  <a:schemeClr val="bg1"/>
                </a:solidFill>
              </a:rPr>
              <a:t>www.flickr.com</a:t>
            </a:r>
            <a:r>
              <a:rPr lang="en-US" sz="1000" dirty="0">
                <a:solidFill>
                  <a:schemeClr val="bg1"/>
                </a:solidFill>
              </a:rPr>
              <a:t>/photos/</a:t>
            </a:r>
            <a:r>
              <a:rPr lang="en-US" sz="1000" dirty="0" err="1">
                <a:solidFill>
                  <a:schemeClr val="bg1"/>
                </a:solidFill>
              </a:rPr>
              <a:t>croma</a:t>
            </a:r>
            <a:r>
              <a:rPr lang="en-US" sz="1000" dirty="0">
                <a:solidFill>
                  <a:schemeClr val="bg1"/>
                </a:solidFill>
              </a:rPr>
              <a:t>/</a:t>
            </a:r>
          </a:p>
        </p:txBody>
      </p:sp>
    </p:spTree>
    <p:extLst>
      <p:ext uri="{BB962C8B-B14F-4D97-AF65-F5344CB8AC3E}">
        <p14:creationId xmlns:p14="http://schemas.microsoft.com/office/powerpoint/2010/main" val="359055989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Systemic verification</a:t>
            </a:r>
            <a:endParaRPr lang="en-US" sz="4400" dirty="0"/>
          </a:p>
        </p:txBody>
      </p:sp>
      <p:sp>
        <p:nvSpPr>
          <p:cNvPr id="3" name="Content Placeholder 2"/>
          <p:cNvSpPr>
            <a:spLocks noGrp="1"/>
          </p:cNvSpPr>
          <p:nvPr>
            <p:ph idx="1"/>
          </p:nvPr>
        </p:nvSpPr>
        <p:spPr/>
        <p:txBody>
          <a:bodyPr>
            <a:normAutofit/>
          </a:bodyPr>
          <a:lstStyle/>
          <a:p>
            <a:r>
              <a:rPr lang="en-US" sz="3200" dirty="0" smtClean="0"/>
              <a:t>Message-based analysis</a:t>
            </a:r>
          </a:p>
          <a:p>
            <a:r>
              <a:rPr lang="en-US" sz="3200" dirty="0" smtClean="0"/>
              <a:t>User-based analysis</a:t>
            </a:r>
          </a:p>
          <a:p>
            <a:r>
              <a:rPr lang="en-US" sz="3200" dirty="0" smtClean="0"/>
              <a:t>Topic-based analysis</a:t>
            </a:r>
          </a:p>
          <a:p>
            <a:r>
              <a:rPr lang="en-US" sz="3200" dirty="0" smtClean="0"/>
              <a:t>Propagation-based analysis</a:t>
            </a:r>
            <a:endParaRPr lang="en-US" sz="3200" dirty="0"/>
          </a:p>
        </p:txBody>
      </p:sp>
      <p:pic>
        <p:nvPicPr>
          <p:cNvPr id="5" name="Picture Placeholder 4" descr="557971148_32ba6514a3_o.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605" r="16605"/>
          <a:stretch>
            <a:fillRect/>
          </a:stretch>
        </p:blipFill>
        <p:spPr>
          <a:xfrm>
            <a:off x="269875" y="187139"/>
            <a:ext cx="1645920" cy="3469341"/>
          </a:xfrm>
        </p:spPr>
      </p:pic>
    </p:spTree>
    <p:extLst>
      <p:ext uri="{BB962C8B-B14F-4D97-AF65-F5344CB8AC3E}">
        <p14:creationId xmlns:p14="http://schemas.microsoft.com/office/powerpoint/2010/main" val="30794865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len Oscars selfi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148970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Systemic verification</a:t>
            </a:r>
            <a:endParaRPr lang="en-US" sz="4400" dirty="0"/>
          </a:p>
        </p:txBody>
      </p:sp>
      <p:sp>
        <p:nvSpPr>
          <p:cNvPr id="3" name="Content Placeholder 2"/>
          <p:cNvSpPr>
            <a:spLocks noGrp="1"/>
          </p:cNvSpPr>
          <p:nvPr>
            <p:ph idx="1"/>
          </p:nvPr>
        </p:nvSpPr>
        <p:spPr/>
        <p:txBody>
          <a:bodyPr>
            <a:normAutofit/>
          </a:bodyPr>
          <a:lstStyle/>
          <a:p>
            <a:r>
              <a:rPr lang="en-US" sz="3200" dirty="0" smtClean="0"/>
              <a:t>Message-based analysis</a:t>
            </a:r>
          </a:p>
          <a:p>
            <a:r>
              <a:rPr lang="en-US" sz="3200" dirty="0" smtClean="0">
                <a:solidFill>
                  <a:schemeClr val="bg2"/>
                </a:solidFill>
              </a:rPr>
              <a:t>User-based analysis</a:t>
            </a:r>
          </a:p>
          <a:p>
            <a:r>
              <a:rPr lang="en-US" sz="3200" dirty="0" smtClean="0">
                <a:solidFill>
                  <a:schemeClr val="bg2"/>
                </a:solidFill>
              </a:rPr>
              <a:t>Topic-based analysis</a:t>
            </a:r>
          </a:p>
          <a:p>
            <a:r>
              <a:rPr lang="en-US" sz="3200" dirty="0" smtClean="0">
                <a:solidFill>
                  <a:schemeClr val="bg2"/>
                </a:solidFill>
              </a:rPr>
              <a:t>Propagation-based analysis</a:t>
            </a:r>
            <a:endParaRPr lang="en-US" sz="3200" dirty="0">
              <a:solidFill>
                <a:schemeClr val="bg2"/>
              </a:solidFill>
            </a:endParaRPr>
          </a:p>
        </p:txBody>
      </p:sp>
      <p:pic>
        <p:nvPicPr>
          <p:cNvPr id="5" name="Picture Placeholder 4" descr="557971148_32ba6514a3_o.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605" r="16605"/>
          <a:stretch>
            <a:fillRect/>
          </a:stretch>
        </p:blipFill>
        <p:spPr>
          <a:xfrm>
            <a:off x="269875" y="187138"/>
            <a:ext cx="1645920" cy="3469341"/>
          </a:xfrm>
        </p:spPr>
      </p:pic>
    </p:spTree>
    <p:extLst>
      <p:ext uri="{BB962C8B-B14F-4D97-AF65-F5344CB8AC3E}">
        <p14:creationId xmlns:p14="http://schemas.microsoft.com/office/powerpoint/2010/main" val="263838504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1 at 10.06.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00"/>
            <a:ext cx="8040220" cy="4811714"/>
          </a:xfrm>
          <a:prstGeom prst="rect">
            <a:avLst/>
          </a:prstGeom>
        </p:spPr>
      </p:pic>
    </p:spTree>
    <p:extLst>
      <p:ext uri="{BB962C8B-B14F-4D97-AF65-F5344CB8AC3E}">
        <p14:creationId xmlns:p14="http://schemas.microsoft.com/office/powerpoint/2010/main" val="6139269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2-01 at 10.19.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090221" cy="4481568"/>
          </a:xfrm>
          <a:prstGeom prst="rect">
            <a:avLst/>
          </a:prstGeom>
        </p:spPr>
      </p:pic>
    </p:spTree>
    <p:extLst>
      <p:ext uri="{BB962C8B-B14F-4D97-AF65-F5344CB8AC3E}">
        <p14:creationId xmlns:p14="http://schemas.microsoft.com/office/powerpoint/2010/main" val="7597787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d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29375" cy="5143500"/>
          </a:xfrm>
          <a:prstGeom prst="rect">
            <a:avLst/>
          </a:prstGeom>
        </p:spPr>
      </p:pic>
      <p:sp>
        <p:nvSpPr>
          <p:cNvPr id="3" name="Rectangle 2"/>
          <p:cNvSpPr/>
          <p:nvPr/>
        </p:nvSpPr>
        <p:spPr>
          <a:xfrm>
            <a:off x="6612467" y="511657"/>
            <a:ext cx="1600200" cy="830997"/>
          </a:xfrm>
          <a:prstGeom prst="rect">
            <a:avLst/>
          </a:prstGeom>
        </p:spPr>
        <p:txBody>
          <a:bodyPr wrap="square">
            <a:spAutoFit/>
          </a:bodyPr>
          <a:lstStyle/>
          <a:p>
            <a:r>
              <a:rPr lang="en-US" sz="4800" dirty="0" smtClean="0">
                <a:solidFill>
                  <a:schemeClr val="accent1"/>
                </a:solidFill>
              </a:rPr>
              <a:t>Fake!</a:t>
            </a:r>
            <a:endParaRPr lang="en-US" sz="4800" dirty="0">
              <a:solidFill>
                <a:schemeClr val="accent1"/>
              </a:solidFill>
            </a:endParaRPr>
          </a:p>
        </p:txBody>
      </p:sp>
    </p:spTree>
    <p:extLst>
      <p:ext uri="{BB962C8B-B14F-4D97-AF65-F5344CB8AC3E}">
        <p14:creationId xmlns:p14="http://schemas.microsoft.com/office/powerpoint/2010/main" val="193245205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Systemic verification</a:t>
            </a:r>
            <a:endParaRPr lang="en-US" sz="4400" dirty="0"/>
          </a:p>
        </p:txBody>
      </p:sp>
      <p:sp>
        <p:nvSpPr>
          <p:cNvPr id="3" name="Content Placeholder 2"/>
          <p:cNvSpPr>
            <a:spLocks noGrp="1"/>
          </p:cNvSpPr>
          <p:nvPr>
            <p:ph idx="1"/>
          </p:nvPr>
        </p:nvSpPr>
        <p:spPr/>
        <p:txBody>
          <a:bodyPr>
            <a:normAutofit/>
          </a:bodyPr>
          <a:lstStyle/>
          <a:p>
            <a:r>
              <a:rPr lang="en-US" sz="3200" dirty="0" smtClean="0">
                <a:solidFill>
                  <a:schemeClr val="bg2"/>
                </a:solidFill>
              </a:rPr>
              <a:t>Message-based analysis</a:t>
            </a:r>
          </a:p>
          <a:p>
            <a:r>
              <a:rPr lang="en-US" sz="3200" dirty="0" smtClean="0"/>
              <a:t>User-based analysis</a:t>
            </a:r>
          </a:p>
          <a:p>
            <a:r>
              <a:rPr lang="en-US" sz="3200" dirty="0" smtClean="0">
                <a:solidFill>
                  <a:schemeClr val="bg2"/>
                </a:solidFill>
              </a:rPr>
              <a:t>Topic-based analysis</a:t>
            </a:r>
          </a:p>
          <a:p>
            <a:r>
              <a:rPr lang="en-US" sz="3200" dirty="0" smtClean="0">
                <a:solidFill>
                  <a:schemeClr val="bg2"/>
                </a:solidFill>
              </a:rPr>
              <a:t>Propagation-based analysis</a:t>
            </a:r>
            <a:endParaRPr lang="en-US" sz="3200" dirty="0">
              <a:solidFill>
                <a:schemeClr val="bg2"/>
              </a:solidFill>
            </a:endParaRPr>
          </a:p>
        </p:txBody>
      </p:sp>
      <p:pic>
        <p:nvPicPr>
          <p:cNvPr id="5" name="Picture Placeholder 4" descr="557971148_32ba6514a3_o.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605" r="16605"/>
          <a:stretch>
            <a:fillRect/>
          </a:stretch>
        </p:blipFill>
        <p:spPr>
          <a:xfrm>
            <a:off x="269875" y="187140"/>
            <a:ext cx="1645920" cy="3469341"/>
          </a:xfrm>
        </p:spPr>
      </p:pic>
    </p:spTree>
    <p:extLst>
      <p:ext uri="{BB962C8B-B14F-4D97-AF65-F5344CB8AC3E}">
        <p14:creationId xmlns:p14="http://schemas.microsoft.com/office/powerpoint/2010/main" val="7638859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46312"/>
            <a:ext cx="3310468" cy="1143596"/>
          </a:xfrm>
        </p:spPr>
        <p:txBody>
          <a:bodyPr/>
          <a:lstStyle/>
          <a:p>
            <a:r>
              <a:rPr lang="en-US" sz="3600" dirty="0"/>
              <a:t>BBC golden </a:t>
            </a:r>
            <a:r>
              <a:rPr lang="en-US" sz="3600" dirty="0" smtClean="0"/>
              <a:t>rule </a:t>
            </a:r>
            <a:endParaRPr lang="en-US" sz="3600" dirty="0"/>
          </a:p>
        </p:txBody>
      </p:sp>
      <p:sp>
        <p:nvSpPr>
          <p:cNvPr id="3" name="Text Placeholder 2"/>
          <p:cNvSpPr>
            <a:spLocks noGrp="1"/>
          </p:cNvSpPr>
          <p:nvPr>
            <p:ph type="body" sz="half" idx="2"/>
          </p:nvPr>
        </p:nvSpPr>
        <p:spPr>
          <a:xfrm>
            <a:off x="457199" y="2103022"/>
            <a:ext cx="3692914" cy="2743201"/>
          </a:xfrm>
        </p:spPr>
        <p:txBody>
          <a:bodyPr>
            <a:normAutofit/>
          </a:bodyPr>
          <a:lstStyle/>
          <a:p>
            <a:r>
              <a:rPr lang="en-US" sz="2800" dirty="0" smtClean="0"/>
              <a:t>Contact the source</a:t>
            </a:r>
            <a:endParaRPr lang="en-US" sz="2800" dirty="0"/>
          </a:p>
        </p:txBody>
      </p:sp>
      <p:pic>
        <p:nvPicPr>
          <p:cNvPr id="5" name="Picture Placeholder 4" descr="1040796_10151723699687905_1571560084_o.jpg"/>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11468" b="11468"/>
          <a:stretch>
            <a:fillRect/>
          </a:stretch>
        </p:blipFill>
        <p:spPr>
          <a:xfrm>
            <a:off x="4227513" y="378883"/>
            <a:ext cx="4095750" cy="4208463"/>
          </a:xfrm>
          <a:prstGeom prst="rect">
            <a:avLst/>
          </a:prstGeom>
        </p:spPr>
      </p:pic>
    </p:spTree>
    <p:extLst>
      <p:ext uri="{BB962C8B-B14F-4D97-AF65-F5344CB8AC3E}">
        <p14:creationId xmlns:p14="http://schemas.microsoft.com/office/powerpoint/2010/main" val="169727495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655740862_1b4a8148f8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033" y="0"/>
            <a:ext cx="9144000" cy="5143500"/>
          </a:xfrm>
          <a:prstGeom prst="rect">
            <a:avLst/>
          </a:prstGeom>
        </p:spPr>
      </p:pic>
      <p:sp>
        <p:nvSpPr>
          <p:cNvPr id="4" name="TextBox 3"/>
          <p:cNvSpPr txBox="1"/>
          <p:nvPr/>
        </p:nvSpPr>
        <p:spPr>
          <a:xfrm>
            <a:off x="-90003" y="4839490"/>
            <a:ext cx="5650155" cy="276999"/>
          </a:xfrm>
          <a:prstGeom prst="rect">
            <a:avLst/>
          </a:prstGeom>
          <a:noFill/>
        </p:spPr>
        <p:txBody>
          <a:bodyPr wrap="square" rtlCol="0">
            <a:spAutoFit/>
          </a:bodyPr>
          <a:lstStyle/>
          <a:p>
            <a:r>
              <a:rPr lang="en-US" sz="1200" dirty="0" smtClean="0">
                <a:solidFill>
                  <a:schemeClr val="bg1"/>
                </a:solidFill>
              </a:rPr>
              <a:t>Photo: Rebecca </a:t>
            </a:r>
            <a:r>
              <a:rPr lang="en-US" sz="1200" dirty="0" err="1" smtClean="0">
                <a:solidFill>
                  <a:schemeClr val="bg1"/>
                </a:solidFill>
              </a:rPr>
              <a:t>Hildreth</a:t>
            </a:r>
            <a:r>
              <a:rPr lang="en-US" sz="1200" dirty="0" smtClean="0">
                <a:solidFill>
                  <a:schemeClr val="bg1"/>
                </a:solidFill>
              </a:rPr>
              <a:t> http</a:t>
            </a:r>
            <a:r>
              <a:rPr lang="en-US" sz="1200" dirty="0">
                <a:solidFill>
                  <a:schemeClr val="bg1"/>
                </a:solidFill>
              </a:rPr>
              <a:t>://</a:t>
            </a:r>
            <a:r>
              <a:rPr lang="en-US" sz="1200" dirty="0" err="1">
                <a:solidFill>
                  <a:schemeClr val="bg1"/>
                </a:solidFill>
              </a:rPr>
              <a:t>www.flickr.com</a:t>
            </a:r>
            <a:r>
              <a:rPr lang="en-US" sz="1200" dirty="0">
                <a:solidFill>
                  <a:schemeClr val="bg1"/>
                </a:solidFill>
              </a:rPr>
              <a:t>/photos/</a:t>
            </a:r>
            <a:r>
              <a:rPr lang="en-US" sz="1200" dirty="0" err="1">
                <a:solidFill>
                  <a:schemeClr val="bg1"/>
                </a:solidFill>
              </a:rPr>
              <a:t>rebeccahildreth</a:t>
            </a:r>
            <a:r>
              <a:rPr lang="en-US" sz="1200" dirty="0">
                <a:solidFill>
                  <a:schemeClr val="bg1"/>
                </a:solidFill>
              </a:rPr>
              <a:t>/</a:t>
            </a:r>
          </a:p>
        </p:txBody>
      </p:sp>
      <p:sp>
        <p:nvSpPr>
          <p:cNvPr id="2" name="TextBox 1"/>
          <p:cNvSpPr txBox="1"/>
          <p:nvPr/>
        </p:nvSpPr>
        <p:spPr>
          <a:xfrm>
            <a:off x="250004" y="0"/>
            <a:ext cx="3960109" cy="1200329"/>
          </a:xfrm>
          <a:prstGeom prst="rect">
            <a:avLst/>
          </a:prstGeom>
          <a:noFill/>
        </p:spPr>
        <p:txBody>
          <a:bodyPr wrap="square" rtlCol="0">
            <a:spAutoFit/>
          </a:bodyPr>
          <a:lstStyle/>
          <a:p>
            <a:r>
              <a:rPr lang="en-US" sz="3600" dirty="0" smtClean="0">
                <a:solidFill>
                  <a:schemeClr val="bg1"/>
                </a:solidFill>
              </a:rPr>
              <a:t>Surge of new Twitter accounts</a:t>
            </a:r>
            <a:endParaRPr lang="en-US" sz="3600" dirty="0">
              <a:solidFill>
                <a:schemeClr val="bg1"/>
              </a:solidFill>
            </a:endParaRPr>
          </a:p>
        </p:txBody>
      </p:sp>
    </p:spTree>
    <p:extLst>
      <p:ext uri="{BB962C8B-B14F-4D97-AF65-F5344CB8AC3E}">
        <p14:creationId xmlns:p14="http://schemas.microsoft.com/office/powerpoint/2010/main" val="91513304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1 at 10.54.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2" y="219987"/>
            <a:ext cx="7874000" cy="3848100"/>
          </a:xfrm>
          <a:prstGeom prst="rect">
            <a:avLst/>
          </a:prstGeom>
        </p:spPr>
      </p:pic>
    </p:spTree>
    <p:extLst>
      <p:ext uri="{BB962C8B-B14F-4D97-AF65-F5344CB8AC3E}">
        <p14:creationId xmlns:p14="http://schemas.microsoft.com/office/powerpoint/2010/main" val="385146328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2-01 at 11.04.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033405" cy="5143500"/>
          </a:xfrm>
          <a:prstGeom prst="rect">
            <a:avLst/>
          </a:prstGeom>
        </p:spPr>
      </p:pic>
    </p:spTree>
    <p:extLst>
      <p:ext uri="{BB962C8B-B14F-4D97-AF65-F5344CB8AC3E}">
        <p14:creationId xmlns:p14="http://schemas.microsoft.com/office/powerpoint/2010/main" val="162750246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tips</a:t>
            </a:r>
            <a:endParaRPr lang="en-US" dirty="0"/>
          </a:p>
        </p:txBody>
      </p:sp>
      <p:sp>
        <p:nvSpPr>
          <p:cNvPr id="3" name="Content Placeholder 2"/>
          <p:cNvSpPr>
            <a:spLocks noGrp="1"/>
          </p:cNvSpPr>
          <p:nvPr>
            <p:ph sz="half" idx="1"/>
          </p:nvPr>
        </p:nvSpPr>
        <p:spPr/>
        <p:txBody>
          <a:bodyPr/>
          <a:lstStyle/>
          <a:p>
            <a:r>
              <a:rPr lang="en-US" dirty="0" smtClean="0"/>
              <a:t>Apply critical thinking</a:t>
            </a:r>
            <a:endParaRPr lang="en-US" dirty="0"/>
          </a:p>
          <a:p>
            <a:r>
              <a:rPr lang="en-GB" dirty="0" smtClean="0"/>
              <a:t>Show restraint</a:t>
            </a:r>
            <a:endParaRPr lang="en-US" dirty="0"/>
          </a:p>
          <a:p>
            <a:r>
              <a:rPr lang="en-GB" dirty="0" smtClean="0"/>
              <a:t>Provide context</a:t>
            </a:r>
            <a:endParaRPr lang="en-US" dirty="0"/>
          </a:p>
          <a:p>
            <a:endParaRPr lang="en-US" dirty="0"/>
          </a:p>
        </p:txBody>
      </p:sp>
      <p:pic>
        <p:nvPicPr>
          <p:cNvPr id="6" name="Content Placeholder 5" descr="catstatue.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798" t="11" r="17836" b="-11"/>
          <a:stretch/>
        </p:blipFill>
        <p:spPr>
          <a:xfrm>
            <a:off x="4259263" y="1152525"/>
            <a:ext cx="4097337" cy="3441700"/>
          </a:xfrm>
        </p:spPr>
      </p:pic>
    </p:spTree>
    <p:extLst>
      <p:ext uri="{BB962C8B-B14F-4D97-AF65-F5344CB8AC3E}">
        <p14:creationId xmlns:p14="http://schemas.microsoft.com/office/powerpoint/2010/main" val="871482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umblr_n1ufdevhzu1saji26o1_12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304" cy="5143500"/>
          </a:xfrm>
          <a:prstGeom prst="rect">
            <a:avLst/>
          </a:prstGeom>
        </p:spPr>
      </p:pic>
    </p:spTree>
    <p:extLst>
      <p:ext uri="{BB962C8B-B14F-4D97-AF65-F5344CB8AC3E}">
        <p14:creationId xmlns:p14="http://schemas.microsoft.com/office/powerpoint/2010/main" val="28460950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exercise</a:t>
            </a:r>
            <a:endParaRPr lang="en-US" dirty="0"/>
          </a:p>
        </p:txBody>
      </p:sp>
      <p:sp>
        <p:nvSpPr>
          <p:cNvPr id="3" name="Content Placeholder 2"/>
          <p:cNvSpPr>
            <a:spLocks noGrp="1"/>
          </p:cNvSpPr>
          <p:nvPr>
            <p:ph idx="1"/>
          </p:nvPr>
        </p:nvSpPr>
        <p:spPr/>
        <p:txBody>
          <a:bodyPr>
            <a:normAutofit/>
          </a:bodyPr>
          <a:lstStyle/>
          <a:p>
            <a:r>
              <a:rPr lang="en-US" sz="4000" dirty="0" smtClean="0"/>
              <a:t>Look for some reports, photos to video from #Ukraine on Twitter. Assess the veracity of the material and the source (10mins)</a:t>
            </a:r>
          </a:p>
          <a:p>
            <a:r>
              <a:rPr lang="en-US" sz="4000" smtClean="0"/>
              <a:t>Report </a:t>
            </a:r>
            <a:r>
              <a:rPr lang="en-US" sz="4000" dirty="0" smtClean="0"/>
              <a:t>back to class. </a:t>
            </a:r>
            <a:endParaRPr lang="en-US" sz="4000" dirty="0"/>
          </a:p>
        </p:txBody>
      </p:sp>
    </p:spTree>
    <p:extLst>
      <p:ext uri="{BB962C8B-B14F-4D97-AF65-F5344CB8AC3E}">
        <p14:creationId xmlns:p14="http://schemas.microsoft.com/office/powerpoint/2010/main" val="16741796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hx7IrHCUAE2j2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1" y="0"/>
            <a:ext cx="9310861" cy="5143500"/>
          </a:xfrm>
          <a:prstGeom prst="rect">
            <a:avLst/>
          </a:prstGeom>
        </p:spPr>
      </p:pic>
    </p:spTree>
    <p:extLst>
      <p:ext uri="{BB962C8B-B14F-4D97-AF65-F5344CB8AC3E}">
        <p14:creationId xmlns:p14="http://schemas.microsoft.com/office/powerpoint/2010/main" val="10054689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guidelines</a:t>
            </a:r>
            <a:endParaRPr lang="en-US" dirty="0"/>
          </a:p>
        </p:txBody>
      </p:sp>
      <p:sp>
        <p:nvSpPr>
          <p:cNvPr id="5" name="Text Placeholder 4"/>
          <p:cNvSpPr>
            <a:spLocks noGrp="1"/>
          </p:cNvSpPr>
          <p:nvPr>
            <p:ph type="body" idx="1"/>
          </p:nvPr>
        </p:nvSpPr>
        <p:spPr/>
        <p:txBody>
          <a:bodyPr/>
          <a:lstStyle/>
          <a:p>
            <a:r>
              <a:rPr lang="en-US" sz="1800" smtClean="0"/>
              <a:t>Society for Professional Journalists</a:t>
            </a:r>
            <a:endParaRPr lang="en-US" sz="1800" dirty="0"/>
          </a:p>
        </p:txBody>
      </p:sp>
      <p:sp>
        <p:nvSpPr>
          <p:cNvPr id="6" name="Content Placeholder 5"/>
          <p:cNvSpPr>
            <a:spLocks noGrp="1"/>
          </p:cNvSpPr>
          <p:nvPr>
            <p:ph sz="half" idx="2"/>
          </p:nvPr>
        </p:nvSpPr>
        <p:spPr/>
        <p:txBody>
          <a:bodyPr/>
          <a:lstStyle/>
          <a:p>
            <a:r>
              <a:rPr lang="en-US" dirty="0" smtClean="0"/>
              <a:t>Seek truth &amp; report it</a:t>
            </a:r>
          </a:p>
          <a:p>
            <a:r>
              <a:rPr lang="en-US" dirty="0" err="1" smtClean="0"/>
              <a:t>Minimise</a:t>
            </a:r>
            <a:r>
              <a:rPr lang="en-US" dirty="0" smtClean="0"/>
              <a:t> harm</a:t>
            </a:r>
          </a:p>
          <a:p>
            <a:r>
              <a:rPr lang="en-US" dirty="0" smtClean="0"/>
              <a:t>Act independently</a:t>
            </a:r>
          </a:p>
          <a:p>
            <a:r>
              <a:rPr lang="en-US" dirty="0" smtClean="0"/>
              <a:t>Be accountable</a:t>
            </a:r>
            <a:endParaRPr lang="en-US" dirty="0"/>
          </a:p>
        </p:txBody>
      </p:sp>
      <p:sp>
        <p:nvSpPr>
          <p:cNvPr id="7" name="Text Placeholder 6"/>
          <p:cNvSpPr>
            <a:spLocks noGrp="1"/>
          </p:cNvSpPr>
          <p:nvPr>
            <p:ph type="body" sz="quarter" idx="3"/>
          </p:nvPr>
        </p:nvSpPr>
        <p:spPr/>
        <p:txBody>
          <a:bodyPr/>
          <a:lstStyle/>
          <a:p>
            <a:r>
              <a:rPr lang="en-US" sz="1800" dirty="0" smtClean="0"/>
              <a:t>Public Relations Society of America</a:t>
            </a:r>
            <a:endParaRPr lang="en-US" sz="1800" dirty="0"/>
          </a:p>
        </p:txBody>
      </p:sp>
      <p:sp>
        <p:nvSpPr>
          <p:cNvPr id="8" name="Content Placeholder 7"/>
          <p:cNvSpPr>
            <a:spLocks noGrp="1"/>
          </p:cNvSpPr>
          <p:nvPr>
            <p:ph sz="quarter" idx="4"/>
          </p:nvPr>
        </p:nvSpPr>
        <p:spPr/>
        <p:txBody>
          <a:bodyPr>
            <a:normAutofit/>
          </a:bodyPr>
          <a:lstStyle/>
          <a:p>
            <a:r>
              <a:rPr lang="en-US" dirty="0" smtClean="0"/>
              <a:t>Advocacy</a:t>
            </a:r>
          </a:p>
          <a:p>
            <a:r>
              <a:rPr lang="en-US" dirty="0" smtClean="0"/>
              <a:t>Honesty</a:t>
            </a:r>
          </a:p>
          <a:p>
            <a:r>
              <a:rPr lang="en-US" dirty="0" smtClean="0"/>
              <a:t>Fairness</a:t>
            </a:r>
            <a:endParaRPr lang="en-US" dirty="0"/>
          </a:p>
          <a:p>
            <a:r>
              <a:rPr lang="en-US" dirty="0" smtClean="0"/>
              <a:t>Independence</a:t>
            </a:r>
          </a:p>
          <a:p>
            <a:r>
              <a:rPr lang="en-US" dirty="0" smtClean="0"/>
              <a:t>Expertise </a:t>
            </a:r>
          </a:p>
          <a:p>
            <a:r>
              <a:rPr lang="en-US" dirty="0" smtClean="0"/>
              <a:t>Loyalty</a:t>
            </a:r>
            <a:endParaRPr lang="en-US" dirty="0"/>
          </a:p>
        </p:txBody>
      </p:sp>
    </p:spTree>
    <p:extLst>
      <p:ext uri="{BB962C8B-B14F-4D97-AF65-F5344CB8AC3E}">
        <p14:creationId xmlns:p14="http://schemas.microsoft.com/office/powerpoint/2010/main" val="21197065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ethics matter</a:t>
            </a:r>
            <a:endParaRPr lang="en-US" dirty="0"/>
          </a:p>
        </p:txBody>
      </p:sp>
      <p:sp>
        <p:nvSpPr>
          <p:cNvPr id="3" name="Content Placeholder 2"/>
          <p:cNvSpPr>
            <a:spLocks noGrp="1"/>
          </p:cNvSpPr>
          <p:nvPr>
            <p:ph idx="1"/>
          </p:nvPr>
        </p:nvSpPr>
        <p:spPr/>
        <p:txBody>
          <a:bodyPr/>
          <a:lstStyle/>
          <a:p>
            <a:r>
              <a:rPr lang="en-US" sz="4400" dirty="0"/>
              <a:t>Trust is like the air we breathe. When it’s present, nobody really notices. But when it’s absent, everybody </a:t>
            </a:r>
            <a:r>
              <a:rPr lang="en-US" sz="4400" dirty="0" smtClean="0"/>
              <a:t>notices.</a:t>
            </a:r>
          </a:p>
          <a:p>
            <a:pPr lvl="1"/>
            <a:r>
              <a:rPr lang="en-US" sz="2800" dirty="0" smtClean="0"/>
              <a:t>Warren Buffett</a:t>
            </a:r>
            <a:endParaRPr lang="en-US" sz="2800" dirty="0"/>
          </a:p>
        </p:txBody>
      </p:sp>
    </p:spTree>
    <p:extLst>
      <p:ext uri="{BB962C8B-B14F-4D97-AF65-F5344CB8AC3E}">
        <p14:creationId xmlns:p14="http://schemas.microsoft.com/office/powerpoint/2010/main" val="40770589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trustbarometerbrochure-140117140017-phpapp02 (dragg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16283997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itle 3"/>
          <p:cNvSpPr>
            <a:spLocks noGrp="1"/>
          </p:cNvSpPr>
          <p:nvPr>
            <p:ph type="title" orient="vert"/>
          </p:nvPr>
        </p:nvSpPr>
        <p:spPr>
          <a:xfrm>
            <a:off x="7315200" y="205980"/>
            <a:ext cx="1066800" cy="4937520"/>
          </a:xfrm>
        </p:spPr>
        <p:txBody>
          <a:bodyPr/>
          <a:lstStyle/>
          <a:p>
            <a:r>
              <a:rPr lang="en-US" dirty="0" smtClean="0"/>
              <a:t>Who do you trust?</a:t>
            </a:r>
            <a:endParaRPr lang="en-US" dirty="0"/>
          </a:p>
        </p:txBody>
      </p:sp>
      <p:sp>
        <p:nvSpPr>
          <p:cNvPr id="5" name="Vertical Text Placeholder 4"/>
          <p:cNvSpPr>
            <a:spLocks noGrp="1"/>
          </p:cNvSpPr>
          <p:nvPr>
            <p:ph type="body" orient="vert" idx="1"/>
          </p:nvPr>
        </p:nvSpPr>
        <p:spPr/>
        <p:txBody>
          <a:bodyPr/>
          <a:lstStyle/>
          <a:p>
            <a:endParaRPr lang="en-US" dirty="0"/>
          </a:p>
        </p:txBody>
      </p:sp>
      <p:pic>
        <p:nvPicPr>
          <p:cNvPr id="6" name="Picture 5" descr="2014trustbarometerbrochure-140117140017-phpapp02 (dragg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188728308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BC082011">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2562</TotalTime>
  <Words>823</Words>
  <Application>Microsoft Macintosh PowerPoint</Application>
  <PresentationFormat>On-screen Show (16:9)</PresentationFormat>
  <Paragraphs>125</Paragraphs>
  <Slides>40</Slides>
  <Notes>16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UBC082011</vt:lpstr>
      <vt:lpstr>Ethics and  social media </vt:lpstr>
      <vt:lpstr>Today’s class</vt:lpstr>
      <vt:lpstr>PowerPoint Presentation</vt:lpstr>
      <vt:lpstr>PowerPoint Presentation</vt:lpstr>
      <vt:lpstr>PowerPoint Presentation</vt:lpstr>
      <vt:lpstr>Ethical guidelines</vt:lpstr>
      <vt:lpstr>Why ethics matter</vt:lpstr>
      <vt:lpstr>PowerPoint Presentation</vt:lpstr>
      <vt:lpstr>Who do you trust?</vt:lpstr>
      <vt:lpstr>Trust in 2013</vt:lpstr>
      <vt:lpstr>PowerPoint Presentation</vt:lpstr>
      <vt:lpstr>PowerPoint Presentation</vt:lpstr>
      <vt:lpstr>PowerPoint Presentation</vt:lpstr>
      <vt:lpstr>Building trust</vt:lpstr>
      <vt:lpstr>Ethical scenario #1</vt:lpstr>
      <vt:lpstr>Dynamics of networked publics</vt:lpstr>
      <vt:lpstr>Twitter: Navigating publicness</vt:lpstr>
      <vt:lpstr>Tweet out loud</vt:lpstr>
      <vt:lpstr>Tweet out loud</vt:lpstr>
      <vt:lpstr>Privacy through obscurity</vt:lpstr>
      <vt:lpstr>Best practice: Privacy</vt:lpstr>
      <vt:lpstr>Ethical scenario: #2</vt:lpstr>
      <vt:lpstr>Act independently</vt:lpstr>
      <vt:lpstr>BBC social media guidelines</vt:lpstr>
      <vt:lpstr>BBC social media guidelines</vt:lpstr>
      <vt:lpstr>What’s Your Personal Social Media Strategy? </vt:lpstr>
      <vt:lpstr>Break</vt:lpstr>
      <vt:lpstr>Verifying information on social media</vt:lpstr>
      <vt:lpstr>Systemic verification</vt:lpstr>
      <vt:lpstr>Systemic verification</vt:lpstr>
      <vt:lpstr>PowerPoint Presentation</vt:lpstr>
      <vt:lpstr>PowerPoint Presentation</vt:lpstr>
      <vt:lpstr>PowerPoint Presentation</vt:lpstr>
      <vt:lpstr>Systemic verification</vt:lpstr>
      <vt:lpstr>BBC golden rule </vt:lpstr>
      <vt:lpstr>PowerPoint Presentation</vt:lpstr>
      <vt:lpstr>PowerPoint Presentation</vt:lpstr>
      <vt:lpstr>PowerPoint Presentation</vt:lpstr>
      <vt:lpstr>Best practice tips</vt:lpstr>
      <vt:lpstr>Verification exercise</vt:lpstr>
    </vt:vector>
  </TitlesOfParts>
  <Company>University of 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Friend as Editor</dc:title>
  <dc:creator>Alfred Hermida</dc:creator>
  <cp:lastModifiedBy>Alfred Hermida</cp:lastModifiedBy>
  <cp:revision>185</cp:revision>
  <dcterms:created xsi:type="dcterms:W3CDTF">2011-08-29T17:11:13Z</dcterms:created>
  <dcterms:modified xsi:type="dcterms:W3CDTF">2014-03-04T16:56:33Z</dcterms:modified>
</cp:coreProperties>
</file>