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49"/>
  </p:notesMasterIdLst>
  <p:sldIdLst>
    <p:sldId id="256" r:id="rId2"/>
    <p:sldId id="346" r:id="rId3"/>
    <p:sldId id="367" r:id="rId4"/>
    <p:sldId id="368" r:id="rId5"/>
    <p:sldId id="380" r:id="rId6"/>
    <p:sldId id="369" r:id="rId7"/>
    <p:sldId id="370" r:id="rId8"/>
    <p:sldId id="371" r:id="rId9"/>
    <p:sldId id="372" r:id="rId10"/>
    <p:sldId id="366" r:id="rId11"/>
    <p:sldId id="376" r:id="rId12"/>
    <p:sldId id="378" r:id="rId13"/>
    <p:sldId id="416" r:id="rId14"/>
    <p:sldId id="418" r:id="rId15"/>
    <p:sldId id="419" r:id="rId16"/>
    <p:sldId id="426" r:id="rId17"/>
    <p:sldId id="421" r:id="rId18"/>
    <p:sldId id="422" r:id="rId19"/>
    <p:sldId id="427" r:id="rId20"/>
    <p:sldId id="424" r:id="rId21"/>
    <p:sldId id="425" r:id="rId22"/>
    <p:sldId id="375" r:id="rId23"/>
    <p:sldId id="338"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14" r:id="rId47"/>
    <p:sldId id="415" r:id="rId4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88050" autoAdjust="0"/>
  </p:normalViewPr>
  <p:slideViewPr>
    <p:cSldViewPr snapToGrid="0" snapToObjects="1">
      <p:cViewPr>
        <p:scale>
          <a:sx n="75" d="100"/>
          <a:sy n="75" d="100"/>
        </p:scale>
        <p:origin x="-2952" y="-274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06" d="100"/>
          <a:sy n="106" d="100"/>
        </p:scale>
        <p:origin x="-2808" y="-11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1A51877-5EA3-1D45-887B-969C2EC84A5B}" type="datetimeFigureOut">
              <a:rPr lang="en-US" smtClean="0"/>
              <a:t>26/02/15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B44BA0F-20A2-414B-B7B2-1F8838EA4437}" type="slidenum">
              <a:rPr lang="en-US" smtClean="0"/>
              <a:t>‹#›</a:t>
            </a:fld>
            <a:endParaRPr lang="en-US"/>
          </a:p>
        </p:txBody>
      </p:sp>
    </p:spTree>
    <p:extLst>
      <p:ext uri="{BB962C8B-B14F-4D97-AF65-F5344CB8AC3E}">
        <p14:creationId xmlns:p14="http://schemas.microsoft.com/office/powerpoint/2010/main" val="10149794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4BA0F-20A2-414B-B7B2-1F8838EA4437}" type="slidenum">
              <a:rPr lang="en-US" smtClean="0"/>
              <a:t>1</a:t>
            </a:fld>
            <a:endParaRPr lang="en-US"/>
          </a:p>
        </p:txBody>
      </p:sp>
    </p:spTree>
    <p:extLst>
      <p:ext uri="{BB962C8B-B14F-4D97-AF65-F5344CB8AC3E}">
        <p14:creationId xmlns:p14="http://schemas.microsoft.com/office/powerpoint/2010/main" val="416242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3373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1795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22302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3778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79797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29879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Your social media presence has a vital part to play in your personal employment brand and your interactions with potential employers.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Think of it like your digital footprint that presents to potential employers what you’re about and why they might want to employ you.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But much like a real footprint your personal, and social, employment brand is an ever moving thing. </a:t>
            </a:r>
          </a:p>
        </p:txBody>
      </p:sp>
      <p:sp>
        <p:nvSpPr>
          <p:cNvPr id="88" name="Shape 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356399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More recruiters and employers are using social tools to search for job candidates. To the point where they can search sites like Facebook and LinkedIn for people in particular areas, which particular interests who like particular brands.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Its important that you have a presence on the platforms that potential employers are using. Remember your digital </a:t>
            </a:r>
          </a:p>
        </p:txBody>
      </p:sp>
      <p:sp>
        <p:nvSpPr>
          <p:cNvPr id="139" name="Shape 1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08682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Asynchronous communication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Individualistic knowledge sharing.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Share detailed advice and experience (4000 characters).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Time delay.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More time to read and reflect on discussions.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Might only check discussions once a day/week/month.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Restriction/discernment for connections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Discussion focused on particular groups or contacts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39244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421265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www.slideshare.net</a:t>
            </a:r>
            <a:r>
              <a:rPr lang="en-US" dirty="0" smtClean="0"/>
              <a:t>/</a:t>
            </a:r>
            <a:r>
              <a:rPr lang="en-US" dirty="0" err="1" smtClean="0"/>
              <a:t>RobinJPhillips</a:t>
            </a:r>
            <a:r>
              <a:rPr lang="en-US" dirty="0" smtClean="0"/>
              <a:t>/personal-branding-for-journalist</a:t>
            </a:r>
            <a:endParaRPr lang="en-US" dirty="0"/>
          </a:p>
        </p:txBody>
      </p:sp>
      <p:sp>
        <p:nvSpPr>
          <p:cNvPr id="4" name="Slide Number Placeholder 3"/>
          <p:cNvSpPr>
            <a:spLocks noGrp="1"/>
          </p:cNvSpPr>
          <p:nvPr>
            <p:ph type="sldNum" sz="quarter" idx="10"/>
          </p:nvPr>
        </p:nvSpPr>
        <p:spPr/>
        <p:txBody>
          <a:bodyPr/>
          <a:lstStyle/>
          <a:p>
            <a:fld id="{6B44BA0F-20A2-414B-B7B2-1F8838EA4437}" type="slidenum">
              <a:rPr lang="en-US" smtClean="0"/>
              <a:t>3</a:t>
            </a:fld>
            <a:endParaRPr lang="en-US"/>
          </a:p>
        </p:txBody>
      </p:sp>
    </p:spTree>
    <p:extLst>
      <p:ext uri="{BB962C8B-B14F-4D97-AF65-F5344CB8AC3E}">
        <p14:creationId xmlns:p14="http://schemas.microsoft.com/office/powerpoint/2010/main" val="1832578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Content – what kind of material will you post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Context – where will you post it – what are the most appropriate platforms.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Connect – who will you connect with</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An easy way to find this out is to search for people in the industry you are looking to work with and see what they are posting, where they are posting it.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564838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And not forgetting face book.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Check your privacy settings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170456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11024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www.slideshare.net</a:t>
            </a:r>
            <a:r>
              <a:rPr lang="en-US" dirty="0" smtClean="0"/>
              <a:t>/</a:t>
            </a:r>
            <a:r>
              <a:rPr lang="en-US" dirty="0" err="1" smtClean="0"/>
              <a:t>RobinJPhillips</a:t>
            </a:r>
            <a:r>
              <a:rPr lang="en-US" dirty="0" smtClean="0"/>
              <a:t>/personal-branding-for-journalist</a:t>
            </a:r>
            <a:endParaRPr lang="en-US" dirty="0"/>
          </a:p>
        </p:txBody>
      </p:sp>
      <p:sp>
        <p:nvSpPr>
          <p:cNvPr id="4" name="Slide Number Placeholder 3"/>
          <p:cNvSpPr>
            <a:spLocks noGrp="1"/>
          </p:cNvSpPr>
          <p:nvPr>
            <p:ph type="sldNum" sz="quarter" idx="10"/>
          </p:nvPr>
        </p:nvSpPr>
        <p:spPr/>
        <p:txBody>
          <a:bodyPr/>
          <a:lstStyle/>
          <a:p>
            <a:fld id="{6B44BA0F-20A2-414B-B7B2-1F8838EA4437}" type="slidenum">
              <a:rPr lang="en-US" smtClean="0"/>
              <a:t>4</a:t>
            </a:fld>
            <a:endParaRPr lang="en-US"/>
          </a:p>
        </p:txBody>
      </p:sp>
    </p:spTree>
    <p:extLst>
      <p:ext uri="{BB962C8B-B14F-4D97-AF65-F5344CB8AC3E}">
        <p14:creationId xmlns:p14="http://schemas.microsoft.com/office/powerpoint/2010/main" val="183257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namechk.com</a:t>
            </a:r>
            <a:r>
              <a:rPr lang="en-US" dirty="0" smtClean="0"/>
              <a:t>/</a:t>
            </a:r>
            <a:endParaRPr lang="en-US" dirty="0"/>
          </a:p>
        </p:txBody>
      </p:sp>
      <p:sp>
        <p:nvSpPr>
          <p:cNvPr id="4" name="Slide Number Placeholder 3"/>
          <p:cNvSpPr>
            <a:spLocks noGrp="1"/>
          </p:cNvSpPr>
          <p:nvPr>
            <p:ph type="sldNum" sz="quarter" idx="10"/>
          </p:nvPr>
        </p:nvSpPr>
        <p:spPr/>
        <p:txBody>
          <a:bodyPr/>
          <a:lstStyle/>
          <a:p>
            <a:fld id="{6B44BA0F-20A2-414B-B7B2-1F8838EA4437}" type="slidenum">
              <a:rPr lang="en-US" smtClean="0"/>
              <a:t>6</a:t>
            </a:fld>
            <a:endParaRPr lang="en-US"/>
          </a:p>
        </p:txBody>
      </p:sp>
    </p:spTree>
    <p:extLst>
      <p:ext uri="{BB962C8B-B14F-4D97-AF65-F5344CB8AC3E}">
        <p14:creationId xmlns:p14="http://schemas.microsoft.com/office/powerpoint/2010/main" val="285354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www.mthomps.com</a:t>
            </a:r>
            <a:r>
              <a:rPr lang="en-US" dirty="0" smtClean="0"/>
              <a:t>/</a:t>
            </a:r>
            <a:endParaRPr lang="en-US" dirty="0"/>
          </a:p>
        </p:txBody>
      </p:sp>
      <p:sp>
        <p:nvSpPr>
          <p:cNvPr id="4" name="Slide Number Placeholder 3"/>
          <p:cNvSpPr>
            <a:spLocks noGrp="1"/>
          </p:cNvSpPr>
          <p:nvPr>
            <p:ph type="sldNum" sz="quarter" idx="10"/>
          </p:nvPr>
        </p:nvSpPr>
        <p:spPr/>
        <p:txBody>
          <a:bodyPr/>
          <a:lstStyle/>
          <a:p>
            <a:fld id="{6B44BA0F-20A2-414B-B7B2-1F8838EA4437}" type="slidenum">
              <a:rPr lang="en-US" smtClean="0"/>
              <a:t>7</a:t>
            </a:fld>
            <a:endParaRPr lang="en-US"/>
          </a:p>
        </p:txBody>
      </p:sp>
    </p:spTree>
    <p:extLst>
      <p:ext uri="{BB962C8B-B14F-4D97-AF65-F5344CB8AC3E}">
        <p14:creationId xmlns:p14="http://schemas.microsoft.com/office/powerpoint/2010/main" val="285354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blog.webjournalist.org</a:t>
            </a:r>
            <a:r>
              <a:rPr lang="en-US" dirty="0" smtClean="0"/>
              <a:t>/about/</a:t>
            </a:r>
            <a:endParaRPr lang="en-US" dirty="0"/>
          </a:p>
        </p:txBody>
      </p:sp>
      <p:sp>
        <p:nvSpPr>
          <p:cNvPr id="4" name="Slide Number Placeholder 3"/>
          <p:cNvSpPr>
            <a:spLocks noGrp="1"/>
          </p:cNvSpPr>
          <p:nvPr>
            <p:ph type="sldNum" sz="quarter" idx="10"/>
          </p:nvPr>
        </p:nvSpPr>
        <p:spPr/>
        <p:txBody>
          <a:bodyPr/>
          <a:lstStyle/>
          <a:p>
            <a:fld id="{6B44BA0F-20A2-414B-B7B2-1F8838EA4437}" type="slidenum">
              <a:rPr lang="en-US" smtClean="0"/>
              <a:t>8</a:t>
            </a:fld>
            <a:endParaRPr lang="en-US"/>
          </a:p>
        </p:txBody>
      </p:sp>
    </p:spTree>
    <p:extLst>
      <p:ext uri="{BB962C8B-B14F-4D97-AF65-F5344CB8AC3E}">
        <p14:creationId xmlns:p14="http://schemas.microsoft.com/office/powerpoint/2010/main" val="285354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www.rleonardi.com</a:t>
            </a:r>
            <a:r>
              <a:rPr lang="en-US" dirty="0" smtClean="0"/>
              <a:t>/interactive-resume/</a:t>
            </a:r>
            <a:endParaRPr lang="en-US" dirty="0"/>
          </a:p>
        </p:txBody>
      </p:sp>
      <p:sp>
        <p:nvSpPr>
          <p:cNvPr id="4" name="Slide Number Placeholder 3"/>
          <p:cNvSpPr>
            <a:spLocks noGrp="1"/>
          </p:cNvSpPr>
          <p:nvPr>
            <p:ph type="sldNum" sz="quarter" idx="10"/>
          </p:nvPr>
        </p:nvSpPr>
        <p:spPr/>
        <p:txBody>
          <a:bodyPr/>
          <a:lstStyle/>
          <a:p>
            <a:fld id="{6B44BA0F-20A2-414B-B7B2-1F8838EA4437}" type="slidenum">
              <a:rPr lang="en-US" smtClean="0"/>
              <a:t>9</a:t>
            </a:fld>
            <a:endParaRPr lang="en-US"/>
          </a:p>
        </p:txBody>
      </p:sp>
    </p:spTree>
    <p:extLst>
      <p:ext uri="{BB962C8B-B14F-4D97-AF65-F5344CB8AC3E}">
        <p14:creationId xmlns:p14="http://schemas.microsoft.com/office/powerpoint/2010/main" val="285354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twitter.com</a:t>
            </a:r>
            <a:r>
              <a:rPr lang="en-US" dirty="0" smtClean="0"/>
              <a:t>/</a:t>
            </a:r>
            <a:r>
              <a:rPr lang="en-US" dirty="0" err="1" smtClean="0"/>
              <a:t>jayrosen_nyu</a:t>
            </a:r>
            <a:endParaRPr lang="en-US" dirty="0"/>
          </a:p>
        </p:txBody>
      </p:sp>
      <p:sp>
        <p:nvSpPr>
          <p:cNvPr id="4" name="Slide Number Placeholder 3"/>
          <p:cNvSpPr>
            <a:spLocks noGrp="1"/>
          </p:cNvSpPr>
          <p:nvPr>
            <p:ph type="sldNum" sz="quarter" idx="10"/>
          </p:nvPr>
        </p:nvSpPr>
        <p:spPr/>
        <p:txBody>
          <a:bodyPr/>
          <a:lstStyle/>
          <a:p>
            <a:fld id="{6B44BA0F-20A2-414B-B7B2-1F8838EA4437}" type="slidenum">
              <a:rPr lang="en-US" smtClean="0"/>
              <a:t>10</a:t>
            </a:fld>
            <a:endParaRPr lang="en-US"/>
          </a:p>
        </p:txBody>
      </p:sp>
    </p:spTree>
    <p:extLst>
      <p:ext uri="{BB962C8B-B14F-4D97-AF65-F5344CB8AC3E}">
        <p14:creationId xmlns:p14="http://schemas.microsoft.com/office/powerpoint/2010/main" val="660514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7610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2"/>
            <a:ext cx="754380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26/02/15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26/02/15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75260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26/02/15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085660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278643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045532"/>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26/02/15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114800"/>
            <a:ext cx="7659687"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6" y="2889648"/>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26/02/15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26/02/15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26/02/15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26/02/15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26/02/15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26/02/15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26/02/15</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882823"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856154"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26/02/15</a:t>
            </a:fld>
            <a:endParaRPr 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jayrosen_nyu" TargetMode="External"/><Relationship Id="rId4"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png"/><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rleonardi.com/interactive-resume/" TargetMode="External"/><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9303"/>
            <a:ext cx="7777186" cy="1602241"/>
          </a:xfrm>
        </p:spPr>
        <p:txBody>
          <a:bodyPr/>
          <a:lstStyle/>
          <a:p>
            <a:r>
              <a:rPr lang="en-US" sz="5400" b="1" dirty="0" smtClean="0"/>
              <a:t>Developing your social media profile</a:t>
            </a:r>
            <a:endParaRPr lang="en-US" sz="2400" dirty="0"/>
          </a:p>
        </p:txBody>
      </p:sp>
      <p:sp>
        <p:nvSpPr>
          <p:cNvPr id="3" name="Subtitle 2"/>
          <p:cNvSpPr>
            <a:spLocks noGrp="1"/>
          </p:cNvSpPr>
          <p:nvPr>
            <p:ph type="subTitle" idx="1"/>
          </p:nvPr>
        </p:nvSpPr>
        <p:spPr>
          <a:xfrm>
            <a:off x="685799" y="2083856"/>
            <a:ext cx="7554222" cy="2209545"/>
          </a:xfrm>
        </p:spPr>
        <p:txBody>
          <a:bodyPr>
            <a:normAutofit lnSpcReduction="10000"/>
          </a:bodyPr>
          <a:lstStyle/>
          <a:p>
            <a:endParaRPr lang="en-GB" dirty="0" smtClean="0"/>
          </a:p>
          <a:p>
            <a:endParaRPr lang="en-GB" dirty="0" smtClean="0"/>
          </a:p>
          <a:p>
            <a:endParaRPr lang="en-GB" dirty="0"/>
          </a:p>
          <a:p>
            <a:endParaRPr lang="en-GB" dirty="0" smtClean="0"/>
          </a:p>
          <a:p>
            <a:r>
              <a:rPr lang="en-GB" dirty="0" smtClean="0"/>
              <a:t>Decoding Social Media</a:t>
            </a:r>
          </a:p>
          <a:p>
            <a:r>
              <a:rPr lang="en-GB" dirty="0" smtClean="0"/>
              <a:t>February 10 2015</a:t>
            </a:r>
            <a:endParaRPr lang="en-US" dirty="0"/>
          </a:p>
        </p:txBody>
      </p:sp>
      <p:pic>
        <p:nvPicPr>
          <p:cNvPr id="4" name="Picture 3" descr="ubcblue_full.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3" y="4489663"/>
            <a:ext cx="3916677" cy="553281"/>
          </a:xfrm>
          <a:prstGeom prst="rect">
            <a:avLst/>
          </a:prstGeom>
        </p:spPr>
      </p:pic>
    </p:spTree>
    <p:extLst>
      <p:ext uri="{BB962C8B-B14F-4D97-AF65-F5344CB8AC3E}">
        <p14:creationId xmlns:p14="http://schemas.microsoft.com/office/powerpoint/2010/main" val="902744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 are what you tweet</a:t>
            </a:r>
            <a:endParaRPr lang="en-US" dirty="0"/>
          </a:p>
        </p:txBody>
      </p:sp>
      <p:sp>
        <p:nvSpPr>
          <p:cNvPr id="5" name="Vertical Text Placeholder 4"/>
          <p:cNvSpPr>
            <a:spLocks noGrp="1"/>
          </p:cNvSpPr>
          <p:nvPr>
            <p:ph type="body" orient="vert" idx="1"/>
          </p:nvPr>
        </p:nvSpPr>
        <p:spPr/>
        <p:txBody>
          <a:bodyPr/>
          <a:lstStyle/>
          <a:p>
            <a:endParaRPr lang="en-US" dirty="0"/>
          </a:p>
        </p:txBody>
      </p:sp>
      <p:pic>
        <p:nvPicPr>
          <p:cNvPr id="6" name="Picture 5" descr="Screen Shot 2014-02-06 at 15.41.38.png">
            <a:hlinkClick r:id="rId3"/>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 y="1063229"/>
            <a:ext cx="7850270" cy="3943349"/>
          </a:xfrm>
          <a:prstGeom prst="rect">
            <a:avLst/>
          </a:prstGeom>
        </p:spPr>
      </p:pic>
    </p:spTree>
    <p:extLst>
      <p:ext uri="{BB962C8B-B14F-4D97-AF65-F5344CB8AC3E}">
        <p14:creationId xmlns:p14="http://schemas.microsoft.com/office/powerpoint/2010/main" val="29178444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what you tweet</a:t>
            </a:r>
          </a:p>
        </p:txBody>
      </p:sp>
      <p:sp>
        <p:nvSpPr>
          <p:cNvPr id="3" name="Content Placeholder 2"/>
          <p:cNvSpPr>
            <a:spLocks noGrp="1"/>
          </p:cNvSpPr>
          <p:nvPr>
            <p:ph sz="half" idx="1"/>
          </p:nvPr>
        </p:nvSpPr>
        <p:spPr/>
        <p:txBody>
          <a:bodyPr>
            <a:normAutofit/>
          </a:bodyPr>
          <a:lstStyle/>
          <a:p>
            <a:r>
              <a:rPr lang="en-US" sz="4400" dirty="0" smtClean="0"/>
              <a:t>Expertise</a:t>
            </a:r>
          </a:p>
          <a:p>
            <a:r>
              <a:rPr lang="en-US" sz="4400" dirty="0" smtClean="0"/>
              <a:t>Passions</a:t>
            </a:r>
          </a:p>
          <a:p>
            <a:r>
              <a:rPr lang="en-US" sz="4400" dirty="0" smtClean="0"/>
              <a:t>Networks</a:t>
            </a:r>
          </a:p>
          <a:p>
            <a:r>
              <a:rPr lang="en-US" sz="4400" dirty="0" smtClean="0"/>
              <a:t>Personality</a:t>
            </a:r>
          </a:p>
        </p:txBody>
      </p:sp>
    </p:spTree>
    <p:extLst>
      <p:ext uri="{BB962C8B-B14F-4D97-AF65-F5344CB8AC3E}">
        <p14:creationId xmlns:p14="http://schemas.microsoft.com/office/powerpoint/2010/main" val="24026585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what you tweet</a:t>
            </a:r>
          </a:p>
        </p:txBody>
      </p:sp>
      <p:sp>
        <p:nvSpPr>
          <p:cNvPr id="3" name="Content Placeholder 2"/>
          <p:cNvSpPr>
            <a:spLocks noGrp="1"/>
          </p:cNvSpPr>
          <p:nvPr>
            <p:ph sz="half" idx="1"/>
          </p:nvPr>
        </p:nvSpPr>
        <p:spPr/>
        <p:txBody>
          <a:bodyPr>
            <a:normAutofit/>
          </a:bodyPr>
          <a:lstStyle/>
          <a:p>
            <a:r>
              <a:rPr lang="en-US" sz="4400" dirty="0" smtClean="0"/>
              <a:t>Expertise</a:t>
            </a:r>
          </a:p>
          <a:p>
            <a:r>
              <a:rPr lang="en-US" sz="4400" dirty="0" smtClean="0"/>
              <a:t>Passions</a:t>
            </a:r>
          </a:p>
          <a:p>
            <a:r>
              <a:rPr lang="en-US" sz="4400" dirty="0" smtClean="0"/>
              <a:t>Networks</a:t>
            </a:r>
          </a:p>
          <a:p>
            <a:r>
              <a:rPr lang="en-US" sz="4400" dirty="0" smtClean="0"/>
              <a:t>Personality</a:t>
            </a:r>
          </a:p>
        </p:txBody>
      </p:sp>
      <p:pic>
        <p:nvPicPr>
          <p:cNvPr id="5" name="Content Placeholder 4" descr="Screen Shot 2014-02-06 at 16.40.22.pn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4757" r="-4757"/>
          <a:stretch>
            <a:fillRect/>
          </a:stretch>
        </p:blipFill>
        <p:spPr>
          <a:xfrm>
            <a:off x="4419600" y="995363"/>
            <a:ext cx="3657600" cy="4064000"/>
          </a:xfrm>
        </p:spPr>
      </p:pic>
    </p:spTree>
    <p:extLst>
      <p:ext uri="{BB962C8B-B14F-4D97-AF65-F5344CB8AC3E}">
        <p14:creationId xmlns:p14="http://schemas.microsoft.com/office/powerpoint/2010/main" val="33247737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583342"/>
            <a:ext cx="7772400" cy="1159856"/>
          </a:xfrm>
          <a:prstGeom prst="rect">
            <a:avLst/>
          </a:prstGeom>
        </p:spPr>
        <p:txBody>
          <a:bodyPr lIns="91425" tIns="91425" rIns="91425" bIns="91425" anchor="b" anchorCtr="0">
            <a:noAutofit/>
          </a:bodyPr>
          <a:lstStyle/>
          <a:p>
            <a:pPr>
              <a:spcBef>
                <a:spcPts val="0"/>
              </a:spcBef>
              <a:buNone/>
            </a:pPr>
            <a:r>
              <a:rPr lang="en-CA" dirty="0" smtClean="0"/>
              <a:t>Personal Branding Tools</a:t>
            </a:r>
            <a:endParaRPr dirty="0"/>
          </a:p>
        </p:txBody>
      </p:sp>
    </p:spTree>
    <p:extLst>
      <p:ext uri="{BB962C8B-B14F-4D97-AF65-F5344CB8AC3E}">
        <p14:creationId xmlns:p14="http://schemas.microsoft.com/office/powerpoint/2010/main" val="6343757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106278"/>
            <a:ext cx="8229600" cy="857400"/>
          </a:xfrm>
          <a:prstGeom prst="rect">
            <a:avLst/>
          </a:prstGeom>
        </p:spPr>
        <p:txBody>
          <a:bodyPr lIns="91425" tIns="91425" rIns="91425" bIns="91425" anchor="b" anchorCtr="0">
            <a:noAutofit/>
          </a:bodyPr>
          <a:lstStyle/>
          <a:p>
            <a:pPr>
              <a:spcBef>
                <a:spcPts val="0"/>
              </a:spcBef>
              <a:buNone/>
            </a:pPr>
            <a:r>
              <a:rPr lang="en"/>
              <a:t>About.me</a:t>
            </a:r>
          </a:p>
        </p:txBody>
      </p:sp>
      <p:pic>
        <p:nvPicPr>
          <p:cNvPr id="30" name="Shape 30"/>
          <p:cNvPicPr preferRelativeResize="0"/>
          <p:nvPr/>
        </p:nvPicPr>
        <p:blipFill>
          <a:blip r:embed="rId3">
            <a:alphaModFix/>
          </a:blip>
          <a:stretch>
            <a:fillRect/>
          </a:stretch>
        </p:blipFill>
        <p:spPr>
          <a:xfrm>
            <a:off x="0" y="963672"/>
            <a:ext cx="9143999" cy="4301076"/>
          </a:xfrm>
          <a:prstGeom prst="rect">
            <a:avLst/>
          </a:prstGeom>
          <a:noFill/>
          <a:ln>
            <a:noFill/>
          </a:ln>
        </p:spPr>
      </p:pic>
    </p:spTree>
    <p:extLst>
      <p:ext uri="{BB962C8B-B14F-4D97-AF65-F5344CB8AC3E}">
        <p14:creationId xmlns:p14="http://schemas.microsoft.com/office/powerpoint/2010/main" val="3578002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125128"/>
            <a:ext cx="8229600" cy="857400"/>
          </a:xfrm>
          <a:prstGeom prst="rect">
            <a:avLst/>
          </a:prstGeom>
        </p:spPr>
        <p:txBody>
          <a:bodyPr lIns="91425" tIns="91425" rIns="91425" bIns="91425" anchor="b" anchorCtr="0">
            <a:noAutofit/>
          </a:bodyPr>
          <a:lstStyle/>
          <a:p>
            <a:pPr>
              <a:spcBef>
                <a:spcPts val="0"/>
              </a:spcBef>
              <a:buNone/>
            </a:pPr>
            <a:r>
              <a:rPr lang="en"/>
              <a:t>BrandYourself</a:t>
            </a:r>
          </a:p>
        </p:txBody>
      </p:sp>
      <p:pic>
        <p:nvPicPr>
          <p:cNvPr id="43" name="Shape 43"/>
          <p:cNvPicPr preferRelativeResize="0"/>
          <p:nvPr/>
        </p:nvPicPr>
        <p:blipFill>
          <a:blip r:embed="rId3">
            <a:alphaModFix/>
          </a:blip>
          <a:stretch>
            <a:fillRect/>
          </a:stretch>
        </p:blipFill>
        <p:spPr>
          <a:xfrm>
            <a:off x="0" y="895000"/>
            <a:ext cx="8686799" cy="4783201"/>
          </a:xfrm>
          <a:prstGeom prst="rect">
            <a:avLst/>
          </a:prstGeom>
          <a:noFill/>
          <a:ln>
            <a:noFill/>
          </a:ln>
        </p:spPr>
      </p:pic>
    </p:spTree>
    <p:extLst>
      <p:ext uri="{BB962C8B-B14F-4D97-AF65-F5344CB8AC3E}">
        <p14:creationId xmlns:p14="http://schemas.microsoft.com/office/powerpoint/2010/main" val="42791757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583342"/>
            <a:ext cx="7772400" cy="1159856"/>
          </a:xfrm>
          <a:prstGeom prst="rect">
            <a:avLst/>
          </a:prstGeom>
        </p:spPr>
        <p:txBody>
          <a:bodyPr lIns="91425" tIns="91425" rIns="91425" bIns="91425" anchor="b" anchorCtr="0">
            <a:noAutofit/>
          </a:bodyPr>
          <a:lstStyle/>
          <a:p>
            <a:pPr>
              <a:spcBef>
                <a:spcPts val="0"/>
              </a:spcBef>
              <a:buNone/>
            </a:pPr>
            <a:r>
              <a:rPr lang="en-CA" dirty="0" smtClean="0"/>
              <a:t>Efficiency Tools</a:t>
            </a:r>
            <a:endParaRPr dirty="0"/>
          </a:p>
        </p:txBody>
      </p:sp>
    </p:spTree>
    <p:extLst>
      <p:ext uri="{BB962C8B-B14F-4D97-AF65-F5344CB8AC3E}">
        <p14:creationId xmlns:p14="http://schemas.microsoft.com/office/powerpoint/2010/main" val="36154194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52053"/>
            <a:ext cx="8229600" cy="857400"/>
          </a:xfrm>
          <a:prstGeom prst="rect">
            <a:avLst/>
          </a:prstGeom>
        </p:spPr>
        <p:txBody>
          <a:bodyPr lIns="91425" tIns="91425" rIns="91425" bIns="91425" anchor="b" anchorCtr="0">
            <a:noAutofit/>
          </a:bodyPr>
          <a:lstStyle/>
          <a:p>
            <a:pPr>
              <a:spcBef>
                <a:spcPts val="0"/>
              </a:spcBef>
              <a:buNone/>
            </a:pPr>
            <a:r>
              <a:rPr lang="en"/>
              <a:t>HootSuite</a:t>
            </a:r>
          </a:p>
        </p:txBody>
      </p:sp>
      <p:pic>
        <p:nvPicPr>
          <p:cNvPr id="49" name="Shape 49"/>
          <p:cNvPicPr preferRelativeResize="0"/>
          <p:nvPr/>
        </p:nvPicPr>
        <p:blipFill>
          <a:blip r:embed="rId3">
            <a:alphaModFix/>
          </a:blip>
          <a:stretch>
            <a:fillRect/>
          </a:stretch>
        </p:blipFill>
        <p:spPr>
          <a:xfrm>
            <a:off x="-27850" y="828625"/>
            <a:ext cx="9144001" cy="4314875"/>
          </a:xfrm>
          <a:prstGeom prst="rect">
            <a:avLst/>
          </a:prstGeom>
          <a:noFill/>
          <a:ln>
            <a:noFill/>
          </a:ln>
        </p:spPr>
      </p:pic>
    </p:spTree>
    <p:extLst>
      <p:ext uri="{BB962C8B-B14F-4D97-AF65-F5344CB8AC3E}">
        <p14:creationId xmlns:p14="http://schemas.microsoft.com/office/powerpoint/2010/main" val="179455826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5978"/>
            <a:ext cx="8229600" cy="857250"/>
          </a:xfrm>
        </p:spPr>
        <p:txBody>
          <a:bodyPr/>
          <a:lstStyle/>
          <a:p>
            <a:r>
              <a:rPr lang="en-US" dirty="0" smtClean="0"/>
              <a:t>Buffer</a:t>
            </a:r>
            <a:endParaRPr lang="en-US" dirty="0"/>
          </a:p>
        </p:txBody>
      </p:sp>
      <p:pic>
        <p:nvPicPr>
          <p:cNvPr id="4" name="Picture 3"/>
          <p:cNvPicPr>
            <a:picLocks noChangeAspect="1"/>
          </p:cNvPicPr>
          <p:nvPr/>
        </p:nvPicPr>
        <p:blipFill>
          <a:blip r:embed="rId2"/>
          <a:stretch>
            <a:fillRect/>
          </a:stretch>
        </p:blipFill>
        <p:spPr>
          <a:xfrm>
            <a:off x="2819400" y="-18343"/>
            <a:ext cx="5994400" cy="5161843"/>
          </a:xfrm>
          <a:prstGeom prst="rect">
            <a:avLst/>
          </a:prstGeom>
        </p:spPr>
      </p:pic>
    </p:spTree>
    <p:extLst>
      <p:ext uri="{BB962C8B-B14F-4D97-AF65-F5344CB8AC3E}">
        <p14:creationId xmlns:p14="http://schemas.microsoft.com/office/powerpoint/2010/main" val="329393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583342"/>
            <a:ext cx="7772400" cy="1159856"/>
          </a:xfrm>
          <a:prstGeom prst="rect">
            <a:avLst/>
          </a:prstGeom>
        </p:spPr>
        <p:txBody>
          <a:bodyPr lIns="91425" tIns="91425" rIns="91425" bIns="91425" anchor="b" anchorCtr="0">
            <a:noAutofit/>
          </a:bodyPr>
          <a:lstStyle/>
          <a:p>
            <a:pPr>
              <a:spcBef>
                <a:spcPts val="0"/>
              </a:spcBef>
              <a:buNone/>
            </a:pPr>
            <a:r>
              <a:rPr lang="en-CA" dirty="0" smtClean="0"/>
              <a:t>Influencer Tools</a:t>
            </a:r>
            <a:endParaRPr dirty="0"/>
          </a:p>
        </p:txBody>
      </p:sp>
    </p:spTree>
    <p:extLst>
      <p:ext uri="{BB962C8B-B14F-4D97-AF65-F5344CB8AC3E}">
        <p14:creationId xmlns:p14="http://schemas.microsoft.com/office/powerpoint/2010/main" val="225133813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class</a:t>
            </a:r>
            <a:endParaRPr lang="en-US" dirty="0"/>
          </a:p>
        </p:txBody>
      </p:sp>
      <p:sp>
        <p:nvSpPr>
          <p:cNvPr id="3" name="Content Placeholder 2"/>
          <p:cNvSpPr>
            <a:spLocks noGrp="1"/>
          </p:cNvSpPr>
          <p:nvPr>
            <p:ph idx="1"/>
          </p:nvPr>
        </p:nvSpPr>
        <p:spPr/>
        <p:txBody>
          <a:bodyPr>
            <a:normAutofit/>
          </a:bodyPr>
          <a:lstStyle/>
          <a:p>
            <a:r>
              <a:rPr lang="en-US" sz="3600" dirty="0" smtClean="0"/>
              <a:t>In the news</a:t>
            </a:r>
          </a:p>
          <a:p>
            <a:r>
              <a:rPr lang="en-US" sz="3600" dirty="0" smtClean="0"/>
              <a:t>Developing your social media profile</a:t>
            </a:r>
          </a:p>
          <a:p>
            <a:r>
              <a:rPr lang="en-US" sz="3600" dirty="0" smtClean="0"/>
              <a:t>Break</a:t>
            </a:r>
          </a:p>
          <a:p>
            <a:r>
              <a:rPr lang="en-US" sz="3600" dirty="0" smtClean="0"/>
              <a:t>Branding Workshop</a:t>
            </a:r>
          </a:p>
          <a:p>
            <a:r>
              <a:rPr lang="en-US" sz="3600" dirty="0" smtClean="0"/>
              <a:t>Student presentations</a:t>
            </a:r>
            <a:endParaRPr lang="en-US" sz="3600" dirty="0"/>
          </a:p>
        </p:txBody>
      </p:sp>
    </p:spTree>
    <p:extLst>
      <p:ext uri="{BB962C8B-B14F-4D97-AF65-F5344CB8AC3E}">
        <p14:creationId xmlns:p14="http://schemas.microsoft.com/office/powerpoint/2010/main" val="31877526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err="1" smtClean="0"/>
              <a:t>BuzzSumo</a:t>
            </a:r>
            <a:endParaRPr lang="en-US" dirty="0"/>
          </a:p>
        </p:txBody>
      </p:sp>
      <p:pic>
        <p:nvPicPr>
          <p:cNvPr id="4" name="Picture 3"/>
          <p:cNvPicPr>
            <a:picLocks noChangeAspect="1"/>
          </p:cNvPicPr>
          <p:nvPr/>
        </p:nvPicPr>
        <p:blipFill>
          <a:blip r:embed="rId2"/>
          <a:stretch>
            <a:fillRect/>
          </a:stretch>
        </p:blipFill>
        <p:spPr>
          <a:xfrm>
            <a:off x="0" y="857250"/>
            <a:ext cx="9144000" cy="4462796"/>
          </a:xfrm>
          <a:prstGeom prst="rect">
            <a:avLst/>
          </a:prstGeom>
        </p:spPr>
      </p:pic>
    </p:spTree>
    <p:extLst>
      <p:ext uri="{BB962C8B-B14F-4D97-AF65-F5344CB8AC3E}">
        <p14:creationId xmlns:p14="http://schemas.microsoft.com/office/powerpoint/2010/main" val="42841899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145353"/>
            <a:ext cx="8229600" cy="857400"/>
          </a:xfrm>
          <a:prstGeom prst="rect">
            <a:avLst/>
          </a:prstGeom>
        </p:spPr>
        <p:txBody>
          <a:bodyPr lIns="91425" tIns="91425" rIns="91425" bIns="91425" anchor="b" anchorCtr="0">
            <a:noAutofit/>
          </a:bodyPr>
          <a:lstStyle/>
          <a:p>
            <a:pPr>
              <a:spcBef>
                <a:spcPts val="0"/>
              </a:spcBef>
              <a:buNone/>
            </a:pPr>
            <a:r>
              <a:rPr lang="en"/>
              <a:t>Hashtagify</a:t>
            </a:r>
          </a:p>
        </p:txBody>
      </p:sp>
      <p:pic>
        <p:nvPicPr>
          <p:cNvPr id="36" name="Shape 36"/>
          <p:cNvPicPr preferRelativeResize="0"/>
          <p:nvPr/>
        </p:nvPicPr>
        <p:blipFill>
          <a:blip r:embed="rId3">
            <a:alphaModFix/>
          </a:blip>
          <a:stretch>
            <a:fillRect/>
          </a:stretch>
        </p:blipFill>
        <p:spPr>
          <a:xfrm>
            <a:off x="232425" y="1002750"/>
            <a:ext cx="6695234" cy="4140749"/>
          </a:xfrm>
          <a:prstGeom prst="rect">
            <a:avLst/>
          </a:prstGeom>
          <a:noFill/>
          <a:ln>
            <a:noFill/>
          </a:ln>
        </p:spPr>
      </p:pic>
      <p:pic>
        <p:nvPicPr>
          <p:cNvPr id="37" name="Shape 37"/>
          <p:cNvPicPr preferRelativeResize="0"/>
          <p:nvPr/>
        </p:nvPicPr>
        <p:blipFill>
          <a:blip r:embed="rId4">
            <a:alphaModFix/>
          </a:blip>
          <a:stretch>
            <a:fillRect/>
          </a:stretch>
        </p:blipFill>
        <p:spPr>
          <a:xfrm>
            <a:off x="61450" y="2547325"/>
            <a:ext cx="228600" cy="2095500"/>
          </a:xfrm>
          <a:prstGeom prst="rect">
            <a:avLst/>
          </a:prstGeom>
          <a:noFill/>
          <a:ln>
            <a:noFill/>
          </a:ln>
        </p:spPr>
      </p:pic>
    </p:spTree>
    <p:extLst>
      <p:ext uri="{BB962C8B-B14F-4D97-AF65-F5344CB8AC3E}">
        <p14:creationId xmlns:p14="http://schemas.microsoft.com/office/powerpoint/2010/main" val="11724686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Twitter and you</a:t>
            </a:r>
            <a:endParaRPr lang="en-US" dirty="0"/>
          </a:p>
        </p:txBody>
      </p:sp>
      <p:sp>
        <p:nvSpPr>
          <p:cNvPr id="3" name="Content Placeholder 2"/>
          <p:cNvSpPr>
            <a:spLocks noGrp="1"/>
          </p:cNvSpPr>
          <p:nvPr>
            <p:ph idx="1"/>
          </p:nvPr>
        </p:nvSpPr>
        <p:spPr>
          <a:xfrm>
            <a:off x="457200" y="1200150"/>
            <a:ext cx="7975600" cy="3839210"/>
          </a:xfrm>
        </p:spPr>
        <p:txBody>
          <a:bodyPr>
            <a:normAutofit/>
          </a:bodyPr>
          <a:lstStyle/>
          <a:p>
            <a:r>
              <a:rPr lang="en-US" sz="3600" dirty="0" smtClean="0"/>
              <a:t>In client groups, compare Twitter accounts.</a:t>
            </a:r>
          </a:p>
          <a:p>
            <a:r>
              <a:rPr lang="en-US" sz="3600" dirty="0" err="1" smtClean="0"/>
              <a:t>Analyse</a:t>
            </a:r>
            <a:r>
              <a:rPr lang="en-US" sz="3600" dirty="0" smtClean="0"/>
              <a:t> what do your tweets say about </a:t>
            </a:r>
          </a:p>
          <a:p>
            <a:pPr lvl="1"/>
            <a:r>
              <a:rPr lang="en-US" sz="3400" b="1" dirty="0" smtClean="0"/>
              <a:t>Your </a:t>
            </a:r>
            <a:r>
              <a:rPr lang="en-US" sz="3400" b="1" dirty="0"/>
              <a:t>e</a:t>
            </a:r>
            <a:r>
              <a:rPr lang="en-US" sz="3400" b="1" dirty="0" smtClean="0"/>
              <a:t>xpertise</a:t>
            </a:r>
            <a:r>
              <a:rPr lang="en-US" sz="3400" dirty="0" smtClean="0"/>
              <a:t>, </a:t>
            </a:r>
            <a:r>
              <a:rPr lang="en-US" sz="3400" b="1" dirty="0" smtClean="0"/>
              <a:t>passions</a:t>
            </a:r>
            <a:r>
              <a:rPr lang="en-US" sz="3400" dirty="0" smtClean="0"/>
              <a:t>, </a:t>
            </a:r>
            <a:r>
              <a:rPr lang="en-US" sz="3400" b="1" dirty="0" smtClean="0"/>
              <a:t>networks</a:t>
            </a:r>
            <a:r>
              <a:rPr lang="en-US" sz="3400" dirty="0" smtClean="0"/>
              <a:t>, </a:t>
            </a:r>
            <a:r>
              <a:rPr lang="en-US" sz="3400" b="1" dirty="0" smtClean="0"/>
              <a:t>personality</a:t>
            </a:r>
          </a:p>
          <a:p>
            <a:r>
              <a:rPr lang="en-US" sz="3600" dirty="0" smtClean="0"/>
              <a:t>10 </a:t>
            </a:r>
            <a:r>
              <a:rPr lang="en-US" sz="3600" dirty="0" err="1" smtClean="0"/>
              <a:t>mins</a:t>
            </a:r>
            <a:r>
              <a:rPr lang="en-US" sz="3600" dirty="0"/>
              <a:t> </a:t>
            </a:r>
            <a:r>
              <a:rPr lang="en-US" sz="3600" dirty="0" smtClean="0"/>
              <a:t>in all</a:t>
            </a:r>
          </a:p>
        </p:txBody>
      </p:sp>
    </p:spTree>
    <p:extLst>
      <p:ext uri="{BB962C8B-B14F-4D97-AF65-F5344CB8AC3E}">
        <p14:creationId xmlns:p14="http://schemas.microsoft.com/office/powerpoint/2010/main" val="33582776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Break: 15 minutes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04245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902750" y="767003"/>
            <a:ext cx="7764983" cy="857250"/>
          </a:xfrm>
          <a:prstGeom prst="rect">
            <a:avLst/>
          </a:prstGeom>
          <a:noFill/>
          <a:ln>
            <a:noFill/>
          </a:ln>
        </p:spPr>
        <p:txBody>
          <a:bodyPr lIns="91425" tIns="45700" rIns="91425" bIns="45700" anchor="ctr" anchorCtr="0">
            <a:noAutofit/>
          </a:bodyPr>
          <a:lstStyle/>
          <a:p>
            <a:pPr marL="0" marR="0" lvl="0" indent="0" rtl="0">
              <a:spcBef>
                <a:spcPts val="0"/>
              </a:spcBef>
              <a:buClr>
                <a:srgbClr val="2B8CBE"/>
              </a:buClr>
              <a:buSzPct val="25000"/>
              <a:buFont typeface="Arial"/>
              <a:buNone/>
            </a:pPr>
            <a:r>
              <a:rPr lang="en-US" sz="4000" dirty="0" smtClean="0">
                <a:solidFill>
                  <a:schemeClr val="bg2">
                    <a:lumMod val="75000"/>
                  </a:schemeClr>
                </a:solidFill>
              </a:rPr>
              <a:t>A Crash Course in Social Media for Personal Branding</a:t>
            </a:r>
            <a:endParaRPr lang="en-US" sz="4000" dirty="0">
              <a:solidFill>
                <a:schemeClr val="bg2">
                  <a:lumMod val="75000"/>
                </a:schemeClr>
              </a:solidFill>
            </a:endParaRPr>
          </a:p>
        </p:txBody>
      </p:sp>
      <p:pic>
        <p:nvPicPr>
          <p:cNvPr id="2" name="Picture 1"/>
          <p:cNvPicPr>
            <a:picLocks noChangeAspect="1"/>
          </p:cNvPicPr>
          <p:nvPr/>
        </p:nvPicPr>
        <p:blipFill>
          <a:blip r:embed="rId3"/>
          <a:stretch>
            <a:fillRect/>
          </a:stretch>
        </p:blipFill>
        <p:spPr>
          <a:xfrm>
            <a:off x="2387600" y="2463912"/>
            <a:ext cx="4229100" cy="2110627"/>
          </a:xfrm>
          <a:prstGeom prst="rect">
            <a:avLst/>
          </a:prstGeom>
        </p:spPr>
      </p:pic>
    </p:spTree>
    <p:extLst>
      <p:ext uri="{BB962C8B-B14F-4D97-AF65-F5344CB8AC3E}">
        <p14:creationId xmlns:p14="http://schemas.microsoft.com/office/powerpoint/2010/main" val="324019689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Why social media for personal branding?</a:t>
            </a:r>
          </a:p>
          <a:p>
            <a:r>
              <a:rPr lang="en-US" dirty="0" smtClean="0"/>
              <a:t>Which networks to be on and why?</a:t>
            </a:r>
          </a:p>
          <a:p>
            <a:r>
              <a:rPr lang="en-US" dirty="0" smtClean="0"/>
              <a:t>How to take advantage of these networks?</a:t>
            </a:r>
          </a:p>
          <a:p>
            <a:r>
              <a:rPr lang="en-US" dirty="0" smtClean="0"/>
              <a:t>Which tools can help you build your brand?</a:t>
            </a:r>
            <a:endParaRPr lang="en-US" dirty="0"/>
          </a:p>
        </p:txBody>
      </p:sp>
    </p:spTree>
    <p:extLst>
      <p:ext uri="{BB962C8B-B14F-4D97-AF65-F5344CB8AC3E}">
        <p14:creationId xmlns:p14="http://schemas.microsoft.com/office/powerpoint/2010/main" val="60239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rot="20174442">
            <a:off x="52725" y="464448"/>
            <a:ext cx="1400084" cy="556249"/>
          </a:xfrm>
          <a:prstGeom prst="rect">
            <a:avLst/>
          </a:prstGeom>
        </p:spPr>
      </p:pic>
      <p:pic>
        <p:nvPicPr>
          <p:cNvPr id="4" name="Picture 3"/>
          <p:cNvPicPr>
            <a:picLocks noChangeAspect="1"/>
          </p:cNvPicPr>
          <p:nvPr/>
        </p:nvPicPr>
        <p:blipFill>
          <a:blip r:embed="rId3"/>
          <a:stretch>
            <a:fillRect/>
          </a:stretch>
        </p:blipFill>
        <p:spPr>
          <a:xfrm rot="184324">
            <a:off x="1435099" y="0"/>
            <a:ext cx="6257530" cy="5143500"/>
          </a:xfrm>
          <a:prstGeom prst="rect">
            <a:avLst/>
          </a:prstGeom>
        </p:spPr>
      </p:pic>
    </p:spTree>
    <p:extLst>
      <p:ext uri="{BB962C8B-B14F-4D97-AF65-F5344CB8AC3E}">
        <p14:creationId xmlns:p14="http://schemas.microsoft.com/office/powerpoint/2010/main" val="363802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Personal Branding Success</a:t>
            </a:r>
            <a:endParaRPr lang="en-US" dirty="0"/>
          </a:p>
        </p:txBody>
      </p:sp>
      <p:sp>
        <p:nvSpPr>
          <p:cNvPr id="3" name="Content Placeholder 2"/>
          <p:cNvSpPr>
            <a:spLocks noGrp="1"/>
          </p:cNvSpPr>
          <p:nvPr>
            <p:ph idx="1"/>
          </p:nvPr>
        </p:nvSpPr>
        <p:spPr/>
        <p:txBody>
          <a:bodyPr/>
          <a:lstStyle/>
          <a:p>
            <a:r>
              <a:rPr lang="en-US" dirty="0"/>
              <a:t>• Make sure you’re passionate </a:t>
            </a:r>
          </a:p>
          <a:p>
            <a:r>
              <a:rPr lang="en-US" dirty="0"/>
              <a:t>• Define your personal goals </a:t>
            </a:r>
          </a:p>
          <a:p>
            <a:r>
              <a:rPr lang="en-US" dirty="0"/>
              <a:t>• Create value-added relationships </a:t>
            </a:r>
          </a:p>
          <a:p>
            <a:r>
              <a:rPr lang="en-US" dirty="0"/>
              <a:t>• Create a tribe – Seth Godin </a:t>
            </a:r>
          </a:p>
          <a:p>
            <a:r>
              <a:rPr lang="en-US" dirty="0"/>
              <a:t>• Connect with influencers </a:t>
            </a:r>
          </a:p>
        </p:txBody>
      </p:sp>
    </p:spTree>
    <p:extLst>
      <p:ext uri="{BB962C8B-B14F-4D97-AF65-F5344CB8AC3E}">
        <p14:creationId xmlns:p14="http://schemas.microsoft.com/office/powerpoint/2010/main" val="12443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728"/>
            <a:ext cx="8229600" cy="857250"/>
          </a:xfrm>
        </p:spPr>
        <p:txBody>
          <a:bodyPr/>
          <a:lstStyle/>
          <a:p>
            <a:r>
              <a:rPr lang="en-US" dirty="0" smtClean="0"/>
              <a:t>EXERCISE</a:t>
            </a:r>
            <a:endParaRPr lang="en-US" dirty="0"/>
          </a:p>
        </p:txBody>
      </p:sp>
      <p:sp>
        <p:nvSpPr>
          <p:cNvPr id="3" name="Text Placeholder 2"/>
          <p:cNvSpPr>
            <a:spLocks noGrp="1"/>
          </p:cNvSpPr>
          <p:nvPr>
            <p:ph type="body" idx="1"/>
          </p:nvPr>
        </p:nvSpPr>
        <p:spPr>
          <a:xfrm>
            <a:off x="165100" y="952500"/>
            <a:ext cx="8826500" cy="3973330"/>
          </a:xfrm>
        </p:spPr>
        <p:txBody>
          <a:bodyPr/>
          <a:lstStyle/>
          <a:p>
            <a:pPr marL="514350" indent="-514350">
              <a:buAutoNum type="arabicPeriod"/>
            </a:pPr>
            <a:r>
              <a:rPr lang="en-US" dirty="0" smtClean="0"/>
              <a:t>Write down 1-2 things you’re passionate about.</a:t>
            </a:r>
          </a:p>
          <a:p>
            <a:pPr marL="514350" indent="-514350">
              <a:buAutoNum type="arabicPeriod"/>
            </a:pPr>
            <a:r>
              <a:rPr lang="en-US" dirty="0" smtClean="0"/>
              <a:t>Write down 3-5 keywords that relate to these passions.</a:t>
            </a:r>
          </a:p>
          <a:p>
            <a:pPr marL="514350" indent="-514350">
              <a:buAutoNum type="arabicPeriod"/>
            </a:pPr>
            <a:r>
              <a:rPr lang="en-US" dirty="0" smtClean="0"/>
              <a:t>Find and write down the highest authority in the space you’re passionate about.</a:t>
            </a:r>
          </a:p>
          <a:p>
            <a:pPr marL="514350" indent="-514350">
              <a:buAutoNum type="arabicPeriod"/>
            </a:pPr>
            <a:r>
              <a:rPr lang="en-US" dirty="0" smtClean="0"/>
              <a:t>Find and write down 3 leaders or influencers in the space.</a:t>
            </a:r>
          </a:p>
          <a:p>
            <a:pPr marL="514350" indent="-514350">
              <a:buAutoNum type="arabicPeriod"/>
            </a:pPr>
            <a:r>
              <a:rPr lang="en-US" dirty="0" smtClean="0"/>
              <a:t>Connect or follow them on their social networks.</a:t>
            </a:r>
            <a:endParaRPr lang="en-US" dirty="0"/>
          </a:p>
        </p:txBody>
      </p:sp>
    </p:spTree>
    <p:extLst>
      <p:ext uri="{BB962C8B-B14F-4D97-AF65-F5344CB8AC3E}">
        <p14:creationId xmlns:p14="http://schemas.microsoft.com/office/powerpoint/2010/main" val="18711674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l="8556" t="32500" r="8940" b="42500"/>
          <a:stretch/>
        </p:blipFill>
        <p:spPr>
          <a:xfrm>
            <a:off x="560862" y="4177468"/>
            <a:ext cx="2894692" cy="623005"/>
          </a:xfrm>
          <a:prstGeom prst="rect">
            <a:avLst/>
          </a:prstGeom>
          <a:noFill/>
          <a:ln>
            <a:noFill/>
          </a:ln>
        </p:spPr>
      </p:pic>
      <p:pic>
        <p:nvPicPr>
          <p:cNvPr id="131" name="Shape 131"/>
          <p:cNvPicPr preferRelativeResize="0"/>
          <p:nvPr/>
        </p:nvPicPr>
        <p:blipFill rotWithShape="1">
          <a:blip r:embed="rId4">
            <a:alphaModFix/>
          </a:blip>
          <a:srcRect/>
          <a:stretch/>
        </p:blipFill>
        <p:spPr>
          <a:xfrm>
            <a:off x="2474819" y="3225129"/>
            <a:ext cx="2313674" cy="498451"/>
          </a:xfrm>
          <a:prstGeom prst="rect">
            <a:avLst/>
          </a:prstGeom>
          <a:noFill/>
          <a:ln>
            <a:noFill/>
          </a:ln>
        </p:spPr>
      </p:pic>
      <p:sp>
        <p:nvSpPr>
          <p:cNvPr id="132" name="Shape 132"/>
          <p:cNvSpPr txBox="1"/>
          <p:nvPr/>
        </p:nvSpPr>
        <p:spPr>
          <a:xfrm>
            <a:off x="245950" y="60094"/>
            <a:ext cx="6686400" cy="1426500"/>
          </a:xfrm>
          <a:prstGeom prst="rect">
            <a:avLst/>
          </a:prstGeom>
          <a:noFill/>
          <a:ln>
            <a:noFill/>
          </a:ln>
        </p:spPr>
        <p:txBody>
          <a:bodyPr lIns="91425" tIns="45700" rIns="91425" bIns="45700" anchor="ctr" anchorCtr="0">
            <a:noAutofit/>
          </a:bodyPr>
          <a:lstStyle/>
          <a:p>
            <a:pPr marL="0" marR="0" lvl="0" indent="0" algn="l" rtl="0">
              <a:spcBef>
                <a:spcPts val="0"/>
              </a:spcBef>
              <a:buClr>
                <a:srgbClr val="2B8CBE"/>
              </a:buClr>
              <a:buSzPct val="25000"/>
              <a:buFont typeface="Arial"/>
              <a:buNone/>
            </a:pPr>
            <a:endParaRPr lang="en-US" sz="6000" b="1" dirty="0">
              <a:solidFill>
                <a:srgbClr val="2B8CBE"/>
              </a:solidFill>
            </a:endParaRPr>
          </a:p>
        </p:txBody>
      </p:sp>
      <p:pic>
        <p:nvPicPr>
          <p:cNvPr id="133" name="Shape 133"/>
          <p:cNvPicPr preferRelativeResize="0"/>
          <p:nvPr/>
        </p:nvPicPr>
        <p:blipFill rotWithShape="1">
          <a:blip r:embed="rId5">
            <a:alphaModFix/>
          </a:blip>
          <a:srcRect/>
          <a:stretch/>
        </p:blipFill>
        <p:spPr>
          <a:xfrm>
            <a:off x="6290054" y="903213"/>
            <a:ext cx="2175294" cy="1166762"/>
          </a:xfrm>
          <a:prstGeom prst="rect">
            <a:avLst/>
          </a:prstGeom>
          <a:noFill/>
          <a:ln>
            <a:noFill/>
          </a:ln>
        </p:spPr>
      </p:pic>
      <p:pic>
        <p:nvPicPr>
          <p:cNvPr id="135" name="Shape 135"/>
          <p:cNvPicPr preferRelativeResize="0"/>
          <p:nvPr/>
        </p:nvPicPr>
        <p:blipFill rotWithShape="1">
          <a:blip r:embed="rId6">
            <a:alphaModFix/>
          </a:blip>
          <a:srcRect/>
          <a:stretch/>
        </p:blipFill>
        <p:spPr>
          <a:xfrm>
            <a:off x="4585424" y="2103137"/>
            <a:ext cx="1961108" cy="779081"/>
          </a:xfrm>
          <a:prstGeom prst="rect">
            <a:avLst/>
          </a:prstGeom>
          <a:noFill/>
          <a:ln>
            <a:noFill/>
          </a:ln>
        </p:spPr>
      </p:pic>
      <p:sp>
        <p:nvSpPr>
          <p:cNvPr id="2" name="Title 1"/>
          <p:cNvSpPr>
            <a:spLocks noGrp="1"/>
          </p:cNvSpPr>
          <p:nvPr>
            <p:ph type="title"/>
          </p:nvPr>
        </p:nvSpPr>
        <p:spPr/>
        <p:txBody>
          <a:bodyPr/>
          <a:lstStyle/>
          <a:p>
            <a:r>
              <a:rPr lang="en-US" dirty="0" smtClean="0"/>
              <a:t>4 Key Personal Branding Networks</a:t>
            </a:r>
            <a:endParaRPr lang="en-US" dirty="0"/>
          </a:p>
        </p:txBody>
      </p:sp>
    </p:spTree>
    <p:extLst>
      <p:ext uri="{BB962C8B-B14F-4D97-AF65-F5344CB8AC3E}">
        <p14:creationId xmlns:p14="http://schemas.microsoft.com/office/powerpoint/2010/main" val="193026779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promise?</a:t>
            </a:r>
            <a:endParaRPr lang="en-US" dirty="0"/>
          </a:p>
        </p:txBody>
      </p:sp>
      <p:sp>
        <p:nvSpPr>
          <p:cNvPr id="3" name="Content Placeholder 2"/>
          <p:cNvSpPr>
            <a:spLocks noGrp="1"/>
          </p:cNvSpPr>
          <p:nvPr>
            <p:ph sz="half" idx="1"/>
          </p:nvPr>
        </p:nvSpPr>
        <p:spPr/>
        <p:txBody>
          <a:bodyPr>
            <a:normAutofit/>
          </a:bodyPr>
          <a:lstStyle/>
          <a:p>
            <a:r>
              <a:rPr lang="en-US" dirty="0" smtClean="0"/>
              <a:t>If you:</a:t>
            </a:r>
          </a:p>
          <a:p>
            <a:pPr lvl="1"/>
            <a:r>
              <a:rPr lang="en-US" sz="2800" dirty="0" smtClean="0"/>
              <a:t>Hire me</a:t>
            </a:r>
          </a:p>
          <a:p>
            <a:pPr lvl="1"/>
            <a:r>
              <a:rPr lang="en-US" sz="2800" dirty="0" smtClean="0"/>
              <a:t>Read my story</a:t>
            </a:r>
          </a:p>
          <a:p>
            <a:pPr lvl="1"/>
            <a:r>
              <a:rPr lang="en-US" sz="2800" dirty="0" smtClean="0"/>
              <a:t>Watch my video</a:t>
            </a:r>
          </a:p>
          <a:p>
            <a:pPr lvl="1"/>
            <a:r>
              <a:rPr lang="en-US" sz="2800" dirty="0" smtClean="0"/>
              <a:t>Follow me on Twitter</a:t>
            </a:r>
            <a:endParaRPr lang="en-US" sz="2800" dirty="0"/>
          </a:p>
        </p:txBody>
      </p:sp>
      <p:sp>
        <p:nvSpPr>
          <p:cNvPr id="4" name="Content Placeholder 3"/>
          <p:cNvSpPr>
            <a:spLocks noGrp="1"/>
          </p:cNvSpPr>
          <p:nvPr>
            <p:ph sz="half" idx="2"/>
          </p:nvPr>
        </p:nvSpPr>
        <p:spPr/>
        <p:txBody>
          <a:bodyPr>
            <a:normAutofit/>
          </a:bodyPr>
          <a:lstStyle/>
          <a:p>
            <a:r>
              <a:rPr lang="en-US" dirty="0" smtClean="0"/>
              <a:t>You will get:</a:t>
            </a:r>
          </a:p>
          <a:p>
            <a:pPr lvl="1"/>
            <a:r>
              <a:rPr lang="en-US" sz="2800" dirty="0"/>
              <a:t>?</a:t>
            </a:r>
            <a:endParaRPr lang="en-US" sz="2800" dirty="0" smtClean="0"/>
          </a:p>
          <a:p>
            <a:pPr lvl="1"/>
            <a:r>
              <a:rPr lang="en-US" sz="2800" dirty="0" smtClean="0"/>
              <a:t>?</a:t>
            </a:r>
          </a:p>
          <a:p>
            <a:pPr lvl="1"/>
            <a:r>
              <a:rPr lang="en-US" sz="2800" dirty="0" smtClean="0"/>
              <a:t>?</a:t>
            </a:r>
          </a:p>
          <a:p>
            <a:pPr lvl="1"/>
            <a:r>
              <a:rPr lang="en-US" sz="2800" dirty="0"/>
              <a:t>?</a:t>
            </a:r>
            <a:endParaRPr lang="en-US" sz="2800" dirty="0" smtClean="0"/>
          </a:p>
        </p:txBody>
      </p:sp>
    </p:spTree>
    <p:extLst>
      <p:ext uri="{BB962C8B-B14F-4D97-AF65-F5344CB8AC3E}">
        <p14:creationId xmlns:p14="http://schemas.microsoft.com/office/powerpoint/2010/main" val="27021816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1739900" y="2047779"/>
            <a:ext cx="6197600" cy="1502448"/>
          </a:xfrm>
          <a:prstGeom prst="rect">
            <a:avLst/>
          </a:prstGeom>
        </p:spPr>
      </p:pic>
    </p:spTree>
    <p:extLst>
      <p:ext uri="{BB962C8B-B14F-4D97-AF65-F5344CB8AC3E}">
        <p14:creationId xmlns:p14="http://schemas.microsoft.com/office/powerpoint/2010/main" val="33410929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60400"/>
            <a:ext cx="9144000" cy="3815550"/>
          </a:xfrm>
          <a:prstGeom prst="rect">
            <a:avLst/>
          </a:prstGeom>
        </p:spPr>
      </p:pic>
    </p:spTree>
    <p:extLst>
      <p:ext uri="{BB962C8B-B14F-4D97-AF65-F5344CB8AC3E}">
        <p14:creationId xmlns:p14="http://schemas.microsoft.com/office/powerpoint/2010/main" val="31854970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344853" y="1339716"/>
            <a:ext cx="5576400" cy="48464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rgbClr val="2B8CBE"/>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pic>
        <p:nvPicPr>
          <p:cNvPr id="142" name="Shape 142"/>
          <p:cNvPicPr preferRelativeResize="0"/>
          <p:nvPr/>
        </p:nvPicPr>
        <p:blipFill rotWithShape="1">
          <a:blip r:embed="rId3">
            <a:alphaModFix/>
          </a:blip>
          <a:srcRect/>
          <a:stretch/>
        </p:blipFill>
        <p:spPr>
          <a:xfrm>
            <a:off x="552366" y="471233"/>
            <a:ext cx="3171000" cy="764550"/>
          </a:xfrm>
          <a:prstGeom prst="rect">
            <a:avLst/>
          </a:prstGeom>
          <a:noFill/>
          <a:ln>
            <a:noFill/>
          </a:ln>
        </p:spPr>
      </p:pic>
      <p:sp>
        <p:nvSpPr>
          <p:cNvPr id="143" name="Shape 143"/>
          <p:cNvSpPr/>
          <p:nvPr/>
        </p:nvSpPr>
        <p:spPr>
          <a:xfrm>
            <a:off x="81280" y="1451477"/>
            <a:ext cx="8930640" cy="3277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rgbClr val="FF0000"/>
                </a:solidFill>
              </a:rPr>
              <a:t>B</a:t>
            </a:r>
            <a:r>
              <a:rPr lang="en-US" sz="2400" b="0" i="0" u="none" strike="noStrike" cap="none" baseline="0" dirty="0">
                <a:solidFill>
                  <a:srgbClr val="FF0000"/>
                </a:solidFill>
                <a:sym typeface="Arial"/>
              </a:rPr>
              <a:t>enefits:</a:t>
            </a:r>
          </a:p>
          <a:p>
            <a:pPr marL="514350" marR="0" lvl="0" indent="-514350" algn="l" rtl="0">
              <a:spcBef>
                <a:spcPts val="0"/>
              </a:spcBef>
              <a:buClr>
                <a:srgbClr val="2B8CBE"/>
              </a:buClr>
              <a:buSzPct val="100000"/>
              <a:buFont typeface="Arial"/>
              <a:buChar char="•"/>
            </a:pPr>
            <a:r>
              <a:rPr lang="en-US" sz="2400" b="0" i="0" u="none" strike="noStrike" cap="none" baseline="0" dirty="0">
                <a:solidFill>
                  <a:srgbClr val="2B8CBE"/>
                </a:solidFill>
                <a:sym typeface="Arial"/>
              </a:rPr>
              <a:t>Your online CV</a:t>
            </a:r>
          </a:p>
          <a:p>
            <a:pPr marL="514350" marR="0" lvl="0" indent="-514350" algn="l" rtl="0">
              <a:spcBef>
                <a:spcPts val="0"/>
              </a:spcBef>
              <a:buClr>
                <a:srgbClr val="2B8CBE"/>
              </a:buClr>
              <a:buSzPct val="100000"/>
              <a:buFont typeface="Arial"/>
              <a:buChar char="•"/>
            </a:pPr>
            <a:r>
              <a:rPr lang="en-US" sz="2400" b="0" i="0" u="none" strike="noStrike" cap="none" baseline="0" dirty="0">
                <a:solidFill>
                  <a:srgbClr val="2B8CBE"/>
                </a:solidFill>
                <a:sym typeface="Arial"/>
              </a:rPr>
              <a:t>Find and follow potential employers</a:t>
            </a:r>
          </a:p>
          <a:p>
            <a:pPr marL="514350" marR="0" lvl="0" indent="-355600" algn="l" rtl="0">
              <a:spcBef>
                <a:spcPts val="0"/>
              </a:spcBef>
              <a:buClr>
                <a:schemeClr val="dk1"/>
              </a:buClr>
              <a:buFont typeface="Arial"/>
              <a:buNone/>
            </a:pPr>
            <a:endParaRPr sz="2400" b="0" i="0" u="none" strike="noStrike" cap="none" baseline="0" dirty="0">
              <a:solidFill>
                <a:srgbClr val="FF0000"/>
              </a:solidFill>
              <a:sym typeface="Arial"/>
            </a:endParaRPr>
          </a:p>
          <a:p>
            <a:pPr marL="0" marR="0" lvl="0" indent="0" algn="l" rtl="0">
              <a:spcBef>
                <a:spcPts val="0"/>
              </a:spcBef>
              <a:buSzPct val="25000"/>
              <a:buNone/>
            </a:pPr>
            <a:r>
              <a:rPr lang="en-US" sz="2400" dirty="0">
                <a:solidFill>
                  <a:srgbClr val="FF0000"/>
                </a:solidFill>
              </a:rPr>
              <a:t>How to use i</a:t>
            </a:r>
            <a:r>
              <a:rPr lang="en-US" sz="2400" b="0" i="0" u="none" strike="noStrike" cap="none" baseline="0" dirty="0">
                <a:solidFill>
                  <a:srgbClr val="FF0000"/>
                </a:solidFill>
                <a:sym typeface="Arial"/>
              </a:rPr>
              <a:t>t:</a:t>
            </a:r>
          </a:p>
          <a:p>
            <a:pPr marL="514350" marR="0" lvl="0" indent="-514350" algn="l" rtl="0">
              <a:spcBef>
                <a:spcPts val="0"/>
              </a:spcBef>
              <a:buClr>
                <a:srgbClr val="2B8CBE"/>
              </a:buClr>
              <a:buSzPct val="100000"/>
              <a:buFont typeface="Arial"/>
              <a:buChar char="•"/>
            </a:pPr>
            <a:r>
              <a:rPr lang="en-US" sz="2400" dirty="0">
                <a:solidFill>
                  <a:srgbClr val="2B8CBE"/>
                </a:solidFill>
              </a:rPr>
              <a:t>Be active in groups</a:t>
            </a:r>
          </a:p>
          <a:p>
            <a:pPr marL="514350" marR="0" lvl="0" indent="-514350" algn="l" rtl="0">
              <a:spcBef>
                <a:spcPts val="0"/>
              </a:spcBef>
              <a:buClr>
                <a:srgbClr val="2B8CBE"/>
              </a:buClr>
              <a:buSzPct val="100000"/>
              <a:buFont typeface="Arial"/>
              <a:buChar char="•"/>
            </a:pPr>
            <a:r>
              <a:rPr lang="en-US" sz="2400" b="0" i="0" u="none" strike="noStrike" cap="none" baseline="0" dirty="0">
                <a:solidFill>
                  <a:srgbClr val="2B8CBE"/>
                </a:solidFill>
                <a:sym typeface="Arial"/>
              </a:rPr>
              <a:t>Share articles and blogs – yours and others</a:t>
            </a:r>
          </a:p>
          <a:p>
            <a:pPr marL="514350" marR="0" lvl="0" indent="-514350" algn="l" rtl="0">
              <a:spcBef>
                <a:spcPts val="0"/>
              </a:spcBef>
              <a:buClr>
                <a:srgbClr val="2B8CBE"/>
              </a:buClr>
              <a:buSzPct val="100000"/>
              <a:buFont typeface="Arial"/>
              <a:buChar char="•"/>
            </a:pPr>
            <a:r>
              <a:rPr lang="en-US" sz="2400" b="0" i="0" u="none" strike="noStrike" cap="none" baseline="0" dirty="0" smtClean="0">
                <a:solidFill>
                  <a:srgbClr val="2B8CBE"/>
                </a:solidFill>
                <a:sym typeface="Arial"/>
              </a:rPr>
              <a:t>Personalize </a:t>
            </a:r>
            <a:r>
              <a:rPr lang="en-US" sz="2400" b="0" i="0" u="none" strike="noStrike" cap="none" baseline="0" dirty="0">
                <a:solidFill>
                  <a:srgbClr val="2B8CBE"/>
                </a:solidFill>
                <a:sym typeface="Arial"/>
              </a:rPr>
              <a:t>your connection requests every time you </a:t>
            </a:r>
            <a:r>
              <a:rPr lang="en-US" sz="2400" b="0" i="0" u="none" strike="noStrike" cap="none" baseline="0" dirty="0" smtClean="0">
                <a:solidFill>
                  <a:srgbClr val="2B8CBE"/>
                </a:solidFill>
                <a:sym typeface="Arial"/>
              </a:rPr>
              <a:t>send</a:t>
            </a:r>
          </a:p>
          <a:p>
            <a:pPr marL="514350" marR="0" lvl="0" indent="-514350" algn="l" rtl="0">
              <a:spcBef>
                <a:spcPts val="0"/>
              </a:spcBef>
              <a:buClr>
                <a:srgbClr val="2B8CBE"/>
              </a:buClr>
              <a:buSzPct val="100000"/>
              <a:buFont typeface="Arial"/>
              <a:buChar char="•"/>
            </a:pPr>
            <a:r>
              <a:rPr lang="en-US" sz="2400" dirty="0" smtClean="0">
                <a:solidFill>
                  <a:srgbClr val="2B8CBE"/>
                </a:solidFill>
              </a:rPr>
              <a:t>Connect with recruiters and follow prospective companies</a:t>
            </a:r>
            <a:endParaRPr lang="en-US" sz="2400" b="0" i="0" u="none" strike="noStrike" cap="none" baseline="0" dirty="0">
              <a:solidFill>
                <a:srgbClr val="2B8CBE"/>
              </a:solidFill>
              <a:sym typeface="Arial"/>
            </a:endParaRPr>
          </a:p>
          <a:p>
            <a:pPr marL="514350" marR="0" lvl="0" indent="-336550" algn="l" rtl="0">
              <a:spcBef>
                <a:spcPts val="0"/>
              </a:spcBef>
              <a:buClr>
                <a:schemeClr val="dk1"/>
              </a:buClr>
              <a:buFont typeface="Arial"/>
              <a:buNone/>
            </a:pPr>
            <a:endParaRPr sz="2800" b="0" i="0" u="none" strike="noStrike" cap="none" baseline="0" dirty="0">
              <a:solidFill>
                <a:srgbClr val="2B8CBE"/>
              </a:solidFill>
              <a:latin typeface="Arial"/>
              <a:ea typeface="Arial"/>
              <a:cs typeface="Arial"/>
              <a:sym typeface="Arial"/>
            </a:endParaRPr>
          </a:p>
        </p:txBody>
      </p:sp>
    </p:spTree>
    <p:extLst>
      <p:ext uri="{BB962C8B-B14F-4D97-AF65-F5344CB8AC3E}">
        <p14:creationId xmlns:p14="http://schemas.microsoft.com/office/powerpoint/2010/main" val="40076905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t="2269"/>
          <a:stretch/>
        </p:blipFill>
        <p:spPr>
          <a:xfrm>
            <a:off x="625060" y="-12362"/>
            <a:ext cx="8067875" cy="5638336"/>
          </a:xfrm>
          <a:prstGeom prst="rect">
            <a:avLst/>
          </a:prstGeom>
        </p:spPr>
      </p:pic>
    </p:spTree>
    <p:extLst>
      <p:ext uri="{BB962C8B-B14F-4D97-AF65-F5344CB8AC3E}">
        <p14:creationId xmlns:p14="http://schemas.microsoft.com/office/powerpoint/2010/main" val="30066030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11 at 12.39.05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1" y="1628357"/>
            <a:ext cx="2222013" cy="2141941"/>
          </a:xfrm>
          <a:prstGeom prst="rect">
            <a:avLst/>
          </a:prstGeom>
          <a:ln w="19050" cmpd="sng">
            <a:solidFill>
              <a:schemeClr val="tx1"/>
            </a:solidFill>
          </a:ln>
          <a:effectLst>
            <a:outerShdw blurRad="50800" dist="38100" dir="2700000" algn="tl" rotWithShape="0">
              <a:srgbClr val="000000">
                <a:alpha val="43000"/>
              </a:srgbClr>
            </a:outerShdw>
          </a:effectLst>
        </p:spPr>
      </p:pic>
      <p:pic>
        <p:nvPicPr>
          <p:cNvPr id="6" name="Picture 5" descr="Screen Shot 2013-02-11 at 12.42.40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5481" y="1628354"/>
            <a:ext cx="2399132" cy="2961352"/>
          </a:xfrm>
          <a:prstGeom prst="rect">
            <a:avLst/>
          </a:prstGeom>
          <a:ln w="19050" cmpd="sng">
            <a:solidFill>
              <a:schemeClr val="tx1"/>
            </a:solidFill>
          </a:ln>
          <a:effectLst>
            <a:outerShdw blurRad="50800" dist="38100" dir="2700000" algn="tl" rotWithShape="0">
              <a:srgbClr val="000000">
                <a:alpha val="43000"/>
              </a:srgbClr>
            </a:outerShdw>
          </a:effectLst>
        </p:spPr>
      </p:pic>
      <p:pic>
        <p:nvPicPr>
          <p:cNvPr id="5" name="Picture 4" descr="Screen Shot 2013-02-11 at 12.42.16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9801" y="1636320"/>
            <a:ext cx="2015993" cy="909410"/>
          </a:xfrm>
          <a:prstGeom prst="rect">
            <a:avLst/>
          </a:prstGeom>
          <a:ln w="19050" cmpd="sng">
            <a:solidFill>
              <a:schemeClr val="tx1"/>
            </a:solidFill>
          </a:ln>
          <a:effectLst>
            <a:outerShdw blurRad="50800" dist="38100" dir="2700000" algn="tl" rotWithShape="0">
              <a:srgbClr val="000000">
                <a:alpha val="43000"/>
              </a:srgbClr>
            </a:outerShdw>
          </a:effectLst>
        </p:spPr>
      </p:pic>
      <p:pic>
        <p:nvPicPr>
          <p:cNvPr id="7" name="Picture 6" descr="Screen Shot 2013-02-11 at 12.45.37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31613" y="1628354"/>
            <a:ext cx="2390310" cy="2548704"/>
          </a:xfrm>
          <a:prstGeom prst="rect">
            <a:avLst/>
          </a:prstGeom>
          <a:ln w="19050" cmpd="sng">
            <a:solidFill>
              <a:schemeClr val="tx1"/>
            </a:solidFill>
          </a:ln>
          <a:effectLst>
            <a:outerShdw blurRad="50800" dist="38100" dir="2700000" algn="tl" rotWithShape="0">
              <a:srgbClr val="000000">
                <a:alpha val="43000"/>
              </a:srgbClr>
            </a:outerShdw>
          </a:effectLst>
        </p:spPr>
      </p:pic>
      <p:pic>
        <p:nvPicPr>
          <p:cNvPr id="8" name="Picture 7" descr="License Plate-good.png"/>
          <p:cNvPicPr>
            <a:picLocks noChangeAspect="1"/>
          </p:cNvPicPr>
          <p:nvPr/>
        </p:nvPicPr>
        <p:blipFill rotWithShape="1">
          <a:blip r:embed="rId6" cstate="screen">
            <a:extLst>
              <a:ext uri="{28A0092B-C50C-407E-A947-70E740481C1C}">
                <a14:useLocalDpi xmlns:a14="http://schemas.microsoft.com/office/drawing/2010/main"/>
              </a:ext>
            </a:extLst>
          </a:blip>
          <a:srcRect t="18091"/>
          <a:stretch/>
        </p:blipFill>
        <p:spPr>
          <a:xfrm>
            <a:off x="5873059" y="749300"/>
            <a:ext cx="1301955" cy="5340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License Plate-bad.png"/>
          <p:cNvPicPr>
            <a:picLocks noChangeAspect="1"/>
          </p:cNvPicPr>
          <p:nvPr/>
        </p:nvPicPr>
        <p:blipFill rotWithShape="1">
          <a:blip r:embed="rId7" cstate="screen">
            <a:extLst>
              <a:ext uri="{28A0092B-C50C-407E-A947-70E740481C1C}">
                <a14:useLocalDpi xmlns:a14="http://schemas.microsoft.com/office/drawing/2010/main"/>
              </a:ext>
            </a:extLst>
          </a:blip>
          <a:srcRect t="16696"/>
          <a:stretch/>
        </p:blipFill>
        <p:spPr>
          <a:xfrm>
            <a:off x="920059" y="749300"/>
            <a:ext cx="1301955" cy="543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License Plate-ok.png"/>
          <p:cNvPicPr>
            <a:picLocks noChangeAspect="1"/>
          </p:cNvPicPr>
          <p:nvPr/>
        </p:nvPicPr>
        <p:blipFill rotWithShape="1">
          <a:blip r:embed="rId8" cstate="screen">
            <a:extLst>
              <a:ext uri="{28A0092B-C50C-407E-A947-70E740481C1C}">
                <a14:useLocalDpi xmlns:a14="http://schemas.microsoft.com/office/drawing/2010/main"/>
              </a:ext>
            </a:extLst>
          </a:blip>
          <a:srcRect t="16696"/>
          <a:stretch/>
        </p:blipFill>
        <p:spPr>
          <a:xfrm>
            <a:off x="3358459" y="749300"/>
            <a:ext cx="1301955" cy="543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0524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9"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2014-07-06 01.17.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986" y="35051"/>
            <a:ext cx="3862014" cy="3145735"/>
          </a:xfrm>
          <a:prstGeom prst="rect">
            <a:avLst/>
          </a:prstGeom>
        </p:spPr>
      </p:pic>
      <p:sp>
        <p:nvSpPr>
          <p:cNvPr id="2" name="Rectangle 1"/>
          <p:cNvSpPr/>
          <p:nvPr/>
        </p:nvSpPr>
        <p:spPr>
          <a:xfrm>
            <a:off x="457200" y="997355"/>
            <a:ext cx="8610600" cy="3782150"/>
          </a:xfrm>
          <a:prstGeom prst="rect">
            <a:avLst/>
          </a:prstGeom>
        </p:spPr>
        <p:txBody>
          <a:bodyPr wrap="square">
            <a:spAutoFit/>
          </a:bodyPr>
          <a:lstStyle/>
          <a:p>
            <a:pPr marL="457200" indent="-457200">
              <a:buFont typeface="+mj-lt"/>
              <a:buAutoNum type="arabicPeriod"/>
            </a:pPr>
            <a:r>
              <a:rPr lang="en-US" sz="2400" dirty="0" smtClean="0"/>
              <a:t>Profile </a:t>
            </a:r>
            <a:r>
              <a:rPr lang="en-US" sz="2400" dirty="0"/>
              <a:t>exists, has picture?</a:t>
            </a:r>
          </a:p>
          <a:p>
            <a:pPr marL="457200" indent="-457200">
              <a:buFont typeface="+mj-lt"/>
              <a:buAutoNum type="arabicPeriod"/>
            </a:pPr>
            <a:r>
              <a:rPr lang="en-US" sz="2400" dirty="0" smtClean="0"/>
              <a:t>Updated/improved </a:t>
            </a:r>
            <a:r>
              <a:rPr lang="en-US" sz="2400" dirty="0"/>
              <a:t>headline?</a:t>
            </a:r>
          </a:p>
          <a:p>
            <a:pPr marL="457200" indent="-457200">
              <a:buFont typeface="+mj-lt"/>
              <a:buAutoNum type="arabicPeriod"/>
            </a:pPr>
            <a:r>
              <a:rPr lang="en-US" sz="2400" dirty="0"/>
              <a:t>Summary exists?</a:t>
            </a:r>
          </a:p>
          <a:p>
            <a:pPr marL="457200" indent="-457200">
              <a:buFont typeface="+mj-lt"/>
              <a:buAutoNum type="arabicPeriod"/>
            </a:pPr>
            <a:r>
              <a:rPr lang="en-US" sz="2400" dirty="0"/>
              <a:t>Summary - built out and in 1st person?</a:t>
            </a:r>
          </a:p>
          <a:p>
            <a:pPr marL="457200" indent="-457200">
              <a:buFont typeface="+mj-lt"/>
              <a:buAutoNum type="arabicPeriod"/>
            </a:pPr>
            <a:r>
              <a:rPr lang="en-US" sz="2400" dirty="0"/>
              <a:t>Attached to current employer company page?</a:t>
            </a:r>
          </a:p>
          <a:p>
            <a:pPr marL="457200" indent="-457200">
              <a:buFont typeface="+mj-lt"/>
              <a:buAutoNum type="arabicPeriod"/>
            </a:pPr>
            <a:r>
              <a:rPr lang="en-US" sz="2400" dirty="0"/>
              <a:t>Member of 5 groups or more?</a:t>
            </a:r>
          </a:p>
          <a:p>
            <a:pPr marL="457200" indent="-457200">
              <a:buFont typeface="+mj-lt"/>
              <a:buAutoNum type="arabicPeriod"/>
            </a:pPr>
            <a:r>
              <a:rPr lang="en-US" sz="2400" dirty="0"/>
              <a:t>5 recommendations or more?	</a:t>
            </a:r>
          </a:p>
          <a:p>
            <a:pPr marL="457200" indent="-457200">
              <a:buFont typeface="+mj-lt"/>
              <a:buAutoNum type="arabicPeriod"/>
            </a:pPr>
            <a:r>
              <a:rPr lang="en-US" sz="2400" dirty="0" smtClean="0"/>
              <a:t>Post </a:t>
            </a:r>
            <a:r>
              <a:rPr lang="en-US" sz="2400" dirty="0"/>
              <a:t>at least 1 update in last week?</a:t>
            </a:r>
          </a:p>
          <a:p>
            <a:pPr marL="457200" indent="-457200">
              <a:buFont typeface="+mj-lt"/>
              <a:buAutoNum type="arabicPeriod"/>
            </a:pPr>
            <a:r>
              <a:rPr lang="en-US" sz="2400" dirty="0"/>
              <a:t>500+ connections?</a:t>
            </a:r>
          </a:p>
          <a:p>
            <a:pPr marL="457200" indent="-457200">
              <a:buFont typeface="+mj-lt"/>
              <a:buAutoNum type="arabicPeriod"/>
            </a:pPr>
            <a:r>
              <a:rPr lang="en-US" sz="2400" dirty="0"/>
              <a:t>Contact information - phone, e-mail?</a:t>
            </a:r>
          </a:p>
        </p:txBody>
      </p:sp>
      <p:sp>
        <p:nvSpPr>
          <p:cNvPr id="3" name="TextBox 2"/>
          <p:cNvSpPr txBox="1"/>
          <p:nvPr/>
        </p:nvSpPr>
        <p:spPr>
          <a:xfrm>
            <a:off x="219822" y="-4904"/>
            <a:ext cx="9571432" cy="769441"/>
          </a:xfrm>
          <a:prstGeom prst="rect">
            <a:avLst/>
          </a:prstGeom>
          <a:noFill/>
        </p:spPr>
        <p:txBody>
          <a:bodyPr wrap="square" rtlCol="0">
            <a:spAutoFit/>
          </a:bodyPr>
          <a:lstStyle/>
          <a:p>
            <a:r>
              <a:rPr lang="en-US" sz="4400" b="1" dirty="0" smtClean="0"/>
              <a:t>10-Point Profile Scoring System</a:t>
            </a:r>
            <a:endParaRPr lang="en-US" sz="4400" b="1" dirty="0"/>
          </a:p>
        </p:txBody>
      </p:sp>
      <p:pic>
        <p:nvPicPr>
          <p:cNvPr id="5" name="Picture 4" descr="badGoodGrea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91244" y="973031"/>
            <a:ext cx="1271756" cy="4153816"/>
          </a:xfrm>
          <a:prstGeom prst="rect">
            <a:avLst/>
          </a:prstGeom>
        </p:spPr>
      </p:pic>
    </p:spTree>
    <p:extLst>
      <p:ext uri="{BB962C8B-B14F-4D97-AF65-F5344CB8AC3E}">
        <p14:creationId xmlns:p14="http://schemas.microsoft.com/office/powerpoint/2010/main" val="44271417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93900" y="0"/>
            <a:ext cx="5143500" cy="5143500"/>
          </a:xfrm>
          <a:prstGeom prst="rect">
            <a:avLst/>
          </a:prstGeom>
        </p:spPr>
      </p:pic>
    </p:spTree>
    <p:extLst>
      <p:ext uri="{BB962C8B-B14F-4D97-AF65-F5344CB8AC3E}">
        <p14:creationId xmlns:p14="http://schemas.microsoft.com/office/powerpoint/2010/main" val="231362135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p:nvPr/>
        </p:nvSpPr>
        <p:spPr>
          <a:xfrm>
            <a:off x="344854" y="1339717"/>
            <a:ext cx="5576521" cy="484748"/>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rgbClr val="2B8CBE"/>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pic>
        <p:nvPicPr>
          <p:cNvPr id="150" name="Shape 150"/>
          <p:cNvPicPr preferRelativeResize="0"/>
          <p:nvPr/>
        </p:nvPicPr>
        <p:blipFill rotWithShape="1">
          <a:blip r:embed="rId3">
            <a:alphaModFix/>
          </a:blip>
          <a:srcRect l="8556" t="32500" r="8940" b="42500"/>
          <a:stretch/>
        </p:blipFill>
        <p:spPr>
          <a:xfrm>
            <a:off x="515870" y="410898"/>
            <a:ext cx="2894692" cy="623005"/>
          </a:xfrm>
          <a:prstGeom prst="rect">
            <a:avLst/>
          </a:prstGeom>
          <a:noFill/>
          <a:ln>
            <a:noFill/>
          </a:ln>
        </p:spPr>
      </p:pic>
      <p:sp>
        <p:nvSpPr>
          <p:cNvPr id="151" name="Shape 151"/>
          <p:cNvSpPr/>
          <p:nvPr/>
        </p:nvSpPr>
        <p:spPr>
          <a:xfrm>
            <a:off x="324201" y="1026807"/>
            <a:ext cx="8654887" cy="3379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dirty="0" smtClean="0">
                <a:solidFill>
                  <a:srgbClr val="FF0000"/>
                </a:solidFill>
              </a:rPr>
              <a:t>Why use it</a:t>
            </a:r>
            <a:r>
              <a:rPr lang="en-US" sz="2500" b="0" i="0" u="none" strike="noStrike" cap="none" baseline="0" dirty="0" smtClean="0">
                <a:solidFill>
                  <a:srgbClr val="FF0000"/>
                </a:solidFill>
                <a:latin typeface="Arial"/>
                <a:ea typeface="Arial"/>
                <a:cs typeface="Arial"/>
                <a:sym typeface="Arial"/>
              </a:rPr>
              <a:t>:</a:t>
            </a:r>
            <a:endParaRPr lang="en-US" sz="2500" b="0" i="0" u="none" strike="noStrike" cap="none" baseline="0" dirty="0">
              <a:solidFill>
                <a:srgbClr val="FF0000"/>
              </a:solidFill>
              <a:latin typeface="Arial"/>
              <a:ea typeface="Arial"/>
              <a:cs typeface="Arial"/>
              <a:sym typeface="Arial"/>
            </a:endParaRPr>
          </a:p>
          <a:p>
            <a:pPr marL="514350" marR="0" lvl="0" indent="-514350" algn="l" rtl="0">
              <a:spcBef>
                <a:spcPts val="0"/>
              </a:spcBef>
              <a:buClr>
                <a:srgbClr val="2B8CBE"/>
              </a:buClr>
              <a:buSzPct val="100000"/>
              <a:buFont typeface="Arial"/>
              <a:buChar char="•"/>
            </a:pPr>
            <a:r>
              <a:rPr lang="en-US" sz="2500" b="0" i="0" u="none" strike="noStrike" cap="none" baseline="0" dirty="0" smtClean="0">
                <a:solidFill>
                  <a:srgbClr val="2B8CBE"/>
                </a:solidFill>
                <a:latin typeface="Arial"/>
                <a:ea typeface="Arial"/>
                <a:cs typeface="Arial"/>
                <a:sym typeface="Arial"/>
              </a:rPr>
              <a:t>#1 network for news distribution</a:t>
            </a:r>
            <a:endParaRPr lang="en-US" sz="2500" b="0" i="0" u="none" strike="noStrike" cap="none" baseline="0" dirty="0">
              <a:solidFill>
                <a:srgbClr val="2B8CBE"/>
              </a:solidFill>
              <a:latin typeface="Arial"/>
              <a:ea typeface="Arial"/>
              <a:cs typeface="Arial"/>
              <a:sym typeface="Arial"/>
            </a:endParaRPr>
          </a:p>
          <a:p>
            <a:pPr marL="514350" marR="0" lvl="0" indent="-514350" algn="l" rtl="0">
              <a:spcBef>
                <a:spcPts val="0"/>
              </a:spcBef>
              <a:buClr>
                <a:srgbClr val="2B8CBE"/>
              </a:buClr>
              <a:buSzPct val="100000"/>
              <a:buFont typeface="Arial"/>
              <a:buChar char="•"/>
            </a:pPr>
            <a:r>
              <a:rPr lang="en-US" sz="2500" dirty="0">
                <a:solidFill>
                  <a:srgbClr val="2B8CBE"/>
                </a:solidFill>
              </a:rPr>
              <a:t>Social learning is very </a:t>
            </a:r>
            <a:r>
              <a:rPr lang="en-US" sz="2500" dirty="0" smtClean="0">
                <a:solidFill>
                  <a:srgbClr val="2B8CBE"/>
                </a:solidFill>
              </a:rPr>
              <a:t>easy – create a PLN</a:t>
            </a:r>
            <a:endParaRPr lang="en-US" sz="2500" dirty="0">
              <a:solidFill>
                <a:srgbClr val="2B8CBE"/>
              </a:solidFill>
            </a:endParaRPr>
          </a:p>
          <a:p>
            <a:pPr marL="514350" marR="0" lvl="0" indent="-514350" algn="l" rtl="0">
              <a:spcBef>
                <a:spcPts val="0"/>
              </a:spcBef>
              <a:buClr>
                <a:srgbClr val="2B8CBE"/>
              </a:buClr>
              <a:buSzPct val="100000"/>
              <a:buFont typeface="Arial"/>
              <a:buChar char="•"/>
            </a:pPr>
            <a:r>
              <a:rPr lang="en-US" sz="2500" b="0" i="0" u="none" strike="noStrike" cap="none" baseline="0" dirty="0">
                <a:solidFill>
                  <a:srgbClr val="2B8CBE"/>
                </a:solidFill>
                <a:latin typeface="Arial"/>
                <a:ea typeface="Arial"/>
                <a:cs typeface="Arial"/>
                <a:sym typeface="Arial"/>
              </a:rPr>
              <a:t>Authenticity – mix of work &amp; play</a:t>
            </a:r>
          </a:p>
          <a:p>
            <a:pPr marL="514350" marR="0" lvl="0" indent="-355600" algn="l" rtl="0">
              <a:spcBef>
                <a:spcPts val="0"/>
              </a:spcBef>
              <a:buClr>
                <a:schemeClr val="dk1"/>
              </a:buClr>
              <a:buFont typeface="Arial"/>
              <a:buNone/>
            </a:pPr>
            <a:endParaRPr sz="2500" b="0" i="0" u="none" strike="noStrike" cap="none" baseline="0" dirty="0">
              <a:solidFill>
                <a:srgbClr val="2B8CBE"/>
              </a:solidFill>
              <a:latin typeface="Arial"/>
              <a:ea typeface="Arial"/>
              <a:cs typeface="Arial"/>
              <a:sym typeface="Arial"/>
            </a:endParaRPr>
          </a:p>
          <a:p>
            <a:pPr marL="0" marR="0" lvl="0" indent="0" algn="l" rtl="0">
              <a:spcBef>
                <a:spcPts val="0"/>
              </a:spcBef>
              <a:buSzPct val="25000"/>
              <a:buNone/>
            </a:pPr>
            <a:r>
              <a:rPr lang="en-US" sz="2500" dirty="0">
                <a:solidFill>
                  <a:srgbClr val="FF0000"/>
                </a:solidFill>
              </a:rPr>
              <a:t>What to do</a:t>
            </a:r>
            <a:r>
              <a:rPr lang="en-US" sz="2500" b="0" i="0" u="none" strike="noStrike" cap="none" baseline="0" dirty="0">
                <a:solidFill>
                  <a:srgbClr val="FF0000"/>
                </a:solidFill>
                <a:latin typeface="Arial"/>
                <a:ea typeface="Arial"/>
                <a:cs typeface="Arial"/>
                <a:sym typeface="Arial"/>
              </a:rPr>
              <a:t>:</a:t>
            </a:r>
          </a:p>
          <a:p>
            <a:pPr marL="514350" marR="0" lvl="0" indent="-514350" algn="l" rtl="0">
              <a:spcBef>
                <a:spcPts val="0"/>
              </a:spcBef>
              <a:buClr>
                <a:srgbClr val="2B8CBE"/>
              </a:buClr>
              <a:buSzPct val="100000"/>
              <a:buFont typeface="Arial"/>
              <a:buChar char="•"/>
            </a:pPr>
            <a:r>
              <a:rPr lang="en-US" sz="2500" b="0" i="0" u="none" strike="noStrike" cap="none" baseline="0" dirty="0">
                <a:solidFill>
                  <a:srgbClr val="2B8CBE"/>
                </a:solidFill>
                <a:latin typeface="Arial"/>
                <a:ea typeface="Arial"/>
                <a:cs typeface="Arial"/>
                <a:sym typeface="Arial"/>
              </a:rPr>
              <a:t>Profile - use a professional picture</a:t>
            </a:r>
          </a:p>
          <a:p>
            <a:pPr marL="514350" marR="0" lvl="0" indent="-514350" algn="l" rtl="0">
              <a:spcBef>
                <a:spcPts val="0"/>
              </a:spcBef>
              <a:buClr>
                <a:srgbClr val="2B8CBE"/>
              </a:buClr>
              <a:buSzPct val="100000"/>
              <a:buFont typeface="Arial"/>
              <a:buChar char="•"/>
            </a:pPr>
            <a:r>
              <a:rPr lang="en-US" sz="2500" dirty="0">
                <a:solidFill>
                  <a:srgbClr val="2B8CBE"/>
                </a:solidFill>
              </a:rPr>
              <a:t>SEO</a:t>
            </a:r>
            <a:r>
              <a:rPr lang="en-US" sz="2500" b="0" i="0" u="none" strike="noStrike" cap="none" baseline="0" dirty="0">
                <a:solidFill>
                  <a:srgbClr val="2B8CBE"/>
                </a:solidFill>
                <a:latin typeface="Arial"/>
                <a:ea typeface="Arial"/>
                <a:cs typeface="Arial"/>
                <a:sym typeface="Arial"/>
              </a:rPr>
              <a:t> - </a:t>
            </a:r>
            <a:r>
              <a:rPr lang="en-US" sz="2500" dirty="0">
                <a:solidFill>
                  <a:srgbClr val="2B8CBE"/>
                </a:solidFill>
              </a:rPr>
              <a:t>use </a:t>
            </a:r>
            <a:r>
              <a:rPr lang="en-US" sz="2500" dirty="0" err="1">
                <a:solidFill>
                  <a:srgbClr val="2B8CBE"/>
                </a:solidFill>
              </a:rPr>
              <a:t>hashtags</a:t>
            </a:r>
            <a:r>
              <a:rPr lang="en-US" sz="2500" dirty="0">
                <a:solidFill>
                  <a:srgbClr val="2B8CBE"/>
                </a:solidFill>
              </a:rPr>
              <a:t> &amp; keywords in your profile</a:t>
            </a:r>
          </a:p>
          <a:p>
            <a:pPr marL="514350" marR="0" lvl="0" indent="-514350" algn="l" rtl="0">
              <a:spcBef>
                <a:spcPts val="0"/>
              </a:spcBef>
              <a:buClr>
                <a:srgbClr val="2B8CBE"/>
              </a:buClr>
              <a:buSzPct val="100000"/>
              <a:buFont typeface="Arial"/>
              <a:buChar char="•"/>
            </a:pPr>
            <a:r>
              <a:rPr lang="en-US" sz="2500" dirty="0">
                <a:solidFill>
                  <a:srgbClr val="2B8CBE"/>
                </a:solidFill>
              </a:rPr>
              <a:t>Get involved </a:t>
            </a:r>
            <a:r>
              <a:rPr lang="en-US" sz="2500" dirty="0" smtClean="0">
                <a:solidFill>
                  <a:srgbClr val="2B8CBE"/>
                </a:solidFill>
              </a:rPr>
              <a:t>in your niche’s </a:t>
            </a:r>
            <a:r>
              <a:rPr lang="en-US" sz="2500" dirty="0" err="1">
                <a:solidFill>
                  <a:srgbClr val="2B8CBE"/>
                </a:solidFill>
              </a:rPr>
              <a:t>hashtags</a:t>
            </a:r>
            <a:endParaRPr lang="en-US" sz="2500" dirty="0">
              <a:solidFill>
                <a:srgbClr val="2B8CBE"/>
              </a:solidFill>
            </a:endParaRPr>
          </a:p>
          <a:p>
            <a:pPr marL="514350" marR="0" lvl="0" indent="-514350" algn="l" rtl="0">
              <a:spcBef>
                <a:spcPts val="0"/>
              </a:spcBef>
              <a:buClr>
                <a:srgbClr val="2B8CBE"/>
              </a:buClr>
              <a:buSzPct val="100000"/>
              <a:buFont typeface="Arial"/>
              <a:buChar char="•"/>
            </a:pPr>
            <a:r>
              <a:rPr lang="en-US" sz="2500" dirty="0" smtClean="0">
                <a:solidFill>
                  <a:srgbClr val="2B8CBE"/>
                </a:solidFill>
              </a:rPr>
              <a:t>Connect with influencers and add </a:t>
            </a:r>
            <a:r>
              <a:rPr lang="en-US" sz="2500" dirty="0">
                <a:solidFill>
                  <a:srgbClr val="2B8CBE"/>
                </a:solidFill>
              </a:rPr>
              <a:t>value to conversations</a:t>
            </a:r>
          </a:p>
          <a:p>
            <a:pPr marR="0" lvl="0" algn="l" rtl="0">
              <a:spcBef>
                <a:spcPts val="0"/>
              </a:spcBef>
              <a:buNone/>
            </a:pPr>
            <a:endParaRPr dirty="0"/>
          </a:p>
          <a:p>
            <a:pPr marL="0" marR="0" lvl="0" indent="0" algn="l" rtl="0">
              <a:spcBef>
                <a:spcPts val="0"/>
              </a:spcBef>
              <a:buNone/>
            </a:pPr>
            <a:endParaRPr sz="2500" b="0" i="0" u="none" strike="noStrike" cap="none" baseline="0" dirty="0">
              <a:solidFill>
                <a:srgbClr val="2B8CBE"/>
              </a:solidFill>
              <a:latin typeface="Arial"/>
              <a:ea typeface="Arial"/>
              <a:cs typeface="Arial"/>
              <a:sym typeface="Arial"/>
            </a:endParaRPr>
          </a:p>
          <a:p>
            <a:pPr marL="514350" marR="0" lvl="0" indent="-336550" algn="l" rtl="0">
              <a:spcBef>
                <a:spcPts val="0"/>
              </a:spcBef>
              <a:buClr>
                <a:schemeClr val="dk1"/>
              </a:buClr>
              <a:buFont typeface="Arial"/>
              <a:buNone/>
            </a:pPr>
            <a:endParaRPr sz="2800" b="0" i="0" u="none" strike="noStrike" cap="none" baseline="0" dirty="0">
              <a:solidFill>
                <a:srgbClr val="2B8CBE"/>
              </a:solidFill>
              <a:latin typeface="Arial"/>
              <a:ea typeface="Arial"/>
              <a:cs typeface="Arial"/>
              <a:sym typeface="Arial"/>
            </a:endParaRPr>
          </a:p>
        </p:txBody>
      </p:sp>
    </p:spTree>
    <p:extLst>
      <p:ext uri="{BB962C8B-B14F-4D97-AF65-F5344CB8AC3E}">
        <p14:creationId xmlns:p14="http://schemas.microsoft.com/office/powerpoint/2010/main" val="18945869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856440" y="-1"/>
            <a:ext cx="7424167" cy="5568125"/>
          </a:xfrm>
          <a:prstGeom prst="rect">
            <a:avLst/>
          </a:prstGeom>
        </p:spPr>
      </p:pic>
    </p:spTree>
    <p:extLst>
      <p:ext uri="{BB962C8B-B14F-4D97-AF65-F5344CB8AC3E}">
        <p14:creationId xmlns:p14="http://schemas.microsoft.com/office/powerpoint/2010/main" val="48346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06" y="-59078"/>
            <a:ext cx="8229600" cy="857250"/>
          </a:xfrm>
        </p:spPr>
        <p:txBody>
          <a:bodyPr/>
          <a:lstStyle/>
          <a:p>
            <a:r>
              <a:rPr lang="en-US" dirty="0" smtClean="0"/>
              <a:t>How to get started</a:t>
            </a:r>
            <a:endParaRPr lang="en-US" dirty="0"/>
          </a:p>
        </p:txBody>
      </p:sp>
      <p:sp>
        <p:nvSpPr>
          <p:cNvPr id="3" name="Content Placeholder 2"/>
          <p:cNvSpPr>
            <a:spLocks noGrp="1"/>
          </p:cNvSpPr>
          <p:nvPr>
            <p:ph idx="1"/>
          </p:nvPr>
        </p:nvSpPr>
        <p:spPr>
          <a:xfrm>
            <a:off x="235706" y="960732"/>
            <a:ext cx="8016196" cy="3725680"/>
          </a:xfrm>
        </p:spPr>
        <p:txBody>
          <a:bodyPr/>
          <a:lstStyle/>
          <a:p>
            <a:pPr marL="457200" indent="-457200">
              <a:buFont typeface="Arial"/>
              <a:buChar char="•"/>
            </a:pPr>
            <a:r>
              <a:rPr lang="en-US" sz="2600" dirty="0" smtClean="0"/>
              <a:t>Find, follow and list 10 influencers in your space</a:t>
            </a:r>
          </a:p>
          <a:p>
            <a:pPr marL="457200" indent="-457200">
              <a:buFont typeface="Arial"/>
              <a:buChar char="•"/>
            </a:pPr>
            <a:r>
              <a:rPr lang="en-US" sz="2600" dirty="0" err="1" smtClean="0"/>
              <a:t>Retweet</a:t>
            </a:r>
            <a:r>
              <a:rPr lang="en-US" sz="2600" dirty="0" smtClean="0"/>
              <a:t> one of them once a day.</a:t>
            </a:r>
          </a:p>
          <a:p>
            <a:pPr marL="457200" indent="-457200">
              <a:buFont typeface="Arial"/>
              <a:buChar char="•"/>
            </a:pPr>
            <a:r>
              <a:rPr lang="en-US" sz="2600" dirty="0" smtClean="0"/>
              <a:t>Tweet “good advice” in reply to one of their tweets per day.</a:t>
            </a:r>
          </a:p>
          <a:p>
            <a:pPr marL="457200" indent="-457200">
              <a:buFont typeface="Arial"/>
              <a:buChar char="•"/>
            </a:pPr>
            <a:r>
              <a:rPr lang="en-US" sz="2600" dirty="0" smtClean="0"/>
              <a:t>Find and tweet information using industry </a:t>
            </a:r>
            <a:r>
              <a:rPr lang="en-US" sz="2600" dirty="0" err="1" smtClean="0"/>
              <a:t>hashtags</a:t>
            </a:r>
            <a:r>
              <a:rPr lang="en-US" sz="2600" dirty="0" smtClean="0"/>
              <a:t>.</a:t>
            </a:r>
          </a:p>
          <a:p>
            <a:pPr marL="457200" indent="-457200">
              <a:buFont typeface="Arial"/>
              <a:buChar char="•"/>
            </a:pPr>
            <a:r>
              <a:rPr lang="en-US" sz="2600" dirty="0" smtClean="0"/>
              <a:t>Info tweets should contain a link, 1-2 </a:t>
            </a:r>
            <a:r>
              <a:rPr lang="en-US" sz="2600" dirty="0" err="1" smtClean="0"/>
              <a:t>hashtags</a:t>
            </a:r>
            <a:r>
              <a:rPr lang="en-US" sz="2600" dirty="0" smtClean="0"/>
              <a:t>, and be as succinct as possible </a:t>
            </a:r>
          </a:p>
        </p:txBody>
      </p:sp>
    </p:spTree>
    <p:extLst>
      <p:ext uri="{BB962C8B-B14F-4D97-AF65-F5344CB8AC3E}">
        <p14:creationId xmlns:p14="http://schemas.microsoft.com/office/powerpoint/2010/main" val="95741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promise?</a:t>
            </a:r>
            <a:endParaRPr lang="en-US" dirty="0"/>
          </a:p>
        </p:txBody>
      </p:sp>
      <p:sp>
        <p:nvSpPr>
          <p:cNvPr id="3" name="Content Placeholder 2"/>
          <p:cNvSpPr>
            <a:spLocks noGrp="1"/>
          </p:cNvSpPr>
          <p:nvPr>
            <p:ph sz="half" idx="1"/>
          </p:nvPr>
        </p:nvSpPr>
        <p:spPr/>
        <p:txBody>
          <a:bodyPr>
            <a:normAutofit/>
          </a:bodyPr>
          <a:lstStyle/>
          <a:p>
            <a:r>
              <a:rPr lang="en-US" dirty="0" smtClean="0"/>
              <a:t>If you:</a:t>
            </a:r>
          </a:p>
          <a:p>
            <a:pPr lvl="1"/>
            <a:r>
              <a:rPr lang="en-US" sz="2800" dirty="0" smtClean="0"/>
              <a:t>Hire me</a:t>
            </a:r>
          </a:p>
          <a:p>
            <a:pPr lvl="1"/>
            <a:r>
              <a:rPr lang="en-US" sz="2800" dirty="0" smtClean="0"/>
              <a:t>Read my story</a:t>
            </a:r>
          </a:p>
          <a:p>
            <a:pPr lvl="1"/>
            <a:r>
              <a:rPr lang="en-US" sz="2800" dirty="0" smtClean="0"/>
              <a:t>Watch my video</a:t>
            </a:r>
          </a:p>
          <a:p>
            <a:pPr lvl="1"/>
            <a:r>
              <a:rPr lang="en-US" sz="2800" dirty="0" smtClean="0"/>
              <a:t>Follow me on Twitter</a:t>
            </a:r>
            <a:endParaRPr lang="en-US" sz="2800" dirty="0"/>
          </a:p>
        </p:txBody>
      </p:sp>
      <p:sp>
        <p:nvSpPr>
          <p:cNvPr id="4" name="Content Placeholder 3"/>
          <p:cNvSpPr>
            <a:spLocks noGrp="1"/>
          </p:cNvSpPr>
          <p:nvPr>
            <p:ph sz="half" idx="2"/>
          </p:nvPr>
        </p:nvSpPr>
        <p:spPr/>
        <p:txBody>
          <a:bodyPr>
            <a:normAutofit/>
          </a:bodyPr>
          <a:lstStyle/>
          <a:p>
            <a:r>
              <a:rPr lang="en-US" dirty="0" smtClean="0"/>
              <a:t>You will get:</a:t>
            </a:r>
          </a:p>
          <a:p>
            <a:pPr lvl="1"/>
            <a:r>
              <a:rPr lang="en-US" sz="2800" dirty="0" smtClean="0"/>
              <a:t>Be hard-working</a:t>
            </a:r>
          </a:p>
          <a:p>
            <a:pPr lvl="1"/>
            <a:r>
              <a:rPr lang="en-US" sz="2800" dirty="0" smtClean="0"/>
              <a:t>Be informed</a:t>
            </a:r>
          </a:p>
          <a:p>
            <a:pPr lvl="1"/>
            <a:r>
              <a:rPr lang="en-US" sz="2800" dirty="0" smtClean="0"/>
              <a:t>Be entertained</a:t>
            </a:r>
          </a:p>
          <a:p>
            <a:pPr lvl="1"/>
            <a:r>
              <a:rPr lang="en-US" sz="2800" dirty="0" smtClean="0"/>
              <a:t>Be knowledgeable</a:t>
            </a:r>
          </a:p>
        </p:txBody>
      </p:sp>
    </p:spTree>
    <p:extLst>
      <p:ext uri="{BB962C8B-B14F-4D97-AF65-F5344CB8AC3E}">
        <p14:creationId xmlns:p14="http://schemas.microsoft.com/office/powerpoint/2010/main" val="6963557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816249" y="1191656"/>
            <a:ext cx="5283102" cy="3282088"/>
          </a:xfrm>
          <a:prstGeom prst="rect">
            <a:avLst/>
          </a:prstGeom>
        </p:spPr>
      </p:pic>
    </p:spTree>
    <p:extLst>
      <p:ext uri="{BB962C8B-B14F-4D97-AF65-F5344CB8AC3E}">
        <p14:creationId xmlns:p14="http://schemas.microsoft.com/office/powerpoint/2010/main" val="3835114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39838" y="0"/>
            <a:ext cx="9699585" cy="5143500"/>
          </a:xfrm>
          <a:prstGeom prst="rect">
            <a:avLst/>
          </a:prstGeom>
        </p:spPr>
      </p:pic>
    </p:spTree>
    <p:extLst>
      <p:ext uri="{BB962C8B-B14F-4D97-AF65-F5344CB8AC3E}">
        <p14:creationId xmlns:p14="http://schemas.microsoft.com/office/powerpoint/2010/main" val="4050427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344854" y="1339717"/>
            <a:ext cx="5576521" cy="484748"/>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rgbClr val="2B8CBE"/>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pic>
        <p:nvPicPr>
          <p:cNvPr id="158" name="Shape 158"/>
          <p:cNvPicPr preferRelativeResize="0"/>
          <p:nvPr/>
        </p:nvPicPr>
        <p:blipFill rotWithShape="1">
          <a:blip r:embed="rId3">
            <a:alphaModFix/>
          </a:blip>
          <a:srcRect/>
          <a:stretch/>
        </p:blipFill>
        <p:spPr>
          <a:xfrm>
            <a:off x="499911" y="7"/>
            <a:ext cx="2276518" cy="1213103"/>
          </a:xfrm>
          <a:prstGeom prst="rect">
            <a:avLst/>
          </a:prstGeom>
          <a:noFill/>
          <a:ln>
            <a:noFill/>
          </a:ln>
        </p:spPr>
      </p:pic>
      <p:sp>
        <p:nvSpPr>
          <p:cNvPr id="159" name="Shape 159"/>
          <p:cNvSpPr/>
          <p:nvPr/>
        </p:nvSpPr>
        <p:spPr>
          <a:xfrm>
            <a:off x="266090" y="1055606"/>
            <a:ext cx="8368406" cy="3277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dirty="0">
                <a:solidFill>
                  <a:srgbClr val="FF0000"/>
                </a:solidFill>
              </a:rPr>
              <a:t>B</a:t>
            </a:r>
            <a:r>
              <a:rPr lang="en-US" sz="2500" b="0" i="0" u="none" strike="noStrike" cap="none" baseline="0" dirty="0">
                <a:solidFill>
                  <a:srgbClr val="FF0000"/>
                </a:solidFill>
                <a:latin typeface="Arial"/>
                <a:ea typeface="Arial"/>
                <a:cs typeface="Arial"/>
                <a:sym typeface="Arial"/>
              </a:rPr>
              <a:t>enefits:</a:t>
            </a:r>
          </a:p>
          <a:p>
            <a:pPr marL="514350" marR="0" lvl="0" indent="-514350" algn="l" rtl="0">
              <a:spcBef>
                <a:spcPts val="0"/>
              </a:spcBef>
              <a:buClr>
                <a:srgbClr val="2B8CBE"/>
              </a:buClr>
              <a:buSzPct val="100000"/>
              <a:buFont typeface="Arial"/>
              <a:buChar char="•"/>
            </a:pPr>
            <a:r>
              <a:rPr lang="en-US" sz="2500" b="0" i="0" u="none" strike="noStrike" cap="none" baseline="0" dirty="0">
                <a:solidFill>
                  <a:srgbClr val="2B8CBE"/>
                </a:solidFill>
                <a:latin typeface="Arial"/>
                <a:ea typeface="Arial"/>
                <a:cs typeface="Arial"/>
                <a:sym typeface="Arial"/>
              </a:rPr>
              <a:t>Demonstrates your knowledge</a:t>
            </a:r>
          </a:p>
          <a:p>
            <a:pPr marL="514350" marR="0" lvl="0" indent="-514350" algn="l" rtl="0">
              <a:spcBef>
                <a:spcPts val="0"/>
              </a:spcBef>
              <a:buClr>
                <a:srgbClr val="2B8CBE"/>
              </a:buClr>
              <a:buSzPct val="100000"/>
              <a:buFont typeface="Arial"/>
              <a:buChar char="•"/>
            </a:pPr>
            <a:r>
              <a:rPr lang="en-US" sz="2500" b="0" i="0" u="none" strike="noStrike" cap="none" baseline="0" dirty="0" smtClean="0">
                <a:solidFill>
                  <a:srgbClr val="2B8CBE"/>
                </a:solidFill>
                <a:latin typeface="Arial"/>
                <a:ea typeface="Arial"/>
                <a:cs typeface="Arial"/>
                <a:sym typeface="Arial"/>
              </a:rPr>
              <a:t>Gives credibility to your</a:t>
            </a:r>
            <a:r>
              <a:rPr lang="en-US" sz="2500" b="0" i="0" u="none" strike="noStrike" cap="none" dirty="0" smtClean="0">
                <a:solidFill>
                  <a:srgbClr val="2B8CBE"/>
                </a:solidFill>
                <a:latin typeface="Arial"/>
                <a:ea typeface="Arial"/>
                <a:cs typeface="Arial"/>
                <a:sym typeface="Arial"/>
              </a:rPr>
              <a:t> CV</a:t>
            </a:r>
          </a:p>
          <a:p>
            <a:pPr marL="514350" marR="0" lvl="0" indent="-514350" algn="l" rtl="0">
              <a:spcBef>
                <a:spcPts val="0"/>
              </a:spcBef>
              <a:buClr>
                <a:srgbClr val="2B8CBE"/>
              </a:buClr>
              <a:buSzPct val="100000"/>
              <a:buFont typeface="Arial"/>
              <a:buChar char="•"/>
            </a:pPr>
            <a:r>
              <a:rPr lang="en-US" sz="2500" baseline="0" dirty="0" smtClean="0">
                <a:solidFill>
                  <a:srgbClr val="2B8CBE"/>
                </a:solidFill>
              </a:rPr>
              <a:t>Stand</a:t>
            </a:r>
            <a:r>
              <a:rPr lang="en-US" sz="2500" dirty="0" smtClean="0">
                <a:solidFill>
                  <a:srgbClr val="2B8CBE"/>
                </a:solidFill>
              </a:rPr>
              <a:t> out from peers</a:t>
            </a:r>
          </a:p>
          <a:p>
            <a:pPr marL="514350" marR="0" lvl="0" indent="-514350" algn="l" rtl="0">
              <a:spcBef>
                <a:spcPts val="0"/>
              </a:spcBef>
              <a:buClr>
                <a:srgbClr val="2B8CBE"/>
              </a:buClr>
              <a:buSzPct val="100000"/>
              <a:buFont typeface="Arial"/>
              <a:buChar char="•"/>
            </a:pPr>
            <a:r>
              <a:rPr lang="en-US" sz="2500" dirty="0" smtClean="0">
                <a:solidFill>
                  <a:srgbClr val="2B8CBE"/>
                </a:solidFill>
              </a:rPr>
              <a:t>Have substance when hiring managers do searches</a:t>
            </a:r>
            <a:endParaRPr lang="en-US" sz="2500" b="0" i="0" u="none" strike="noStrike" cap="none" baseline="0" dirty="0">
              <a:solidFill>
                <a:srgbClr val="2B8CBE"/>
              </a:solidFill>
              <a:latin typeface="Arial"/>
              <a:ea typeface="Arial"/>
              <a:cs typeface="Arial"/>
              <a:sym typeface="Arial"/>
            </a:endParaRPr>
          </a:p>
          <a:p>
            <a:pPr marL="514350" marR="0" lvl="0" indent="-355600" algn="l" rtl="0">
              <a:spcBef>
                <a:spcPts val="0"/>
              </a:spcBef>
              <a:buClr>
                <a:schemeClr val="dk1"/>
              </a:buClr>
              <a:buFont typeface="Arial"/>
              <a:buNone/>
            </a:pPr>
            <a:endParaRPr sz="2500" b="0" i="0" u="none" strike="noStrike" cap="none" baseline="0" dirty="0">
              <a:solidFill>
                <a:srgbClr val="2B8CBE"/>
              </a:solidFill>
              <a:latin typeface="Arial"/>
              <a:ea typeface="Arial"/>
              <a:cs typeface="Arial"/>
              <a:sym typeface="Arial"/>
            </a:endParaRPr>
          </a:p>
          <a:p>
            <a:pPr marL="0" marR="0" lvl="0" indent="0" algn="l" rtl="0">
              <a:spcBef>
                <a:spcPts val="0"/>
              </a:spcBef>
              <a:buSzPct val="25000"/>
              <a:buNone/>
            </a:pPr>
            <a:r>
              <a:rPr lang="en-US" sz="2500" dirty="0">
                <a:solidFill>
                  <a:srgbClr val="FF0000"/>
                </a:solidFill>
              </a:rPr>
              <a:t>How to use it</a:t>
            </a:r>
            <a:r>
              <a:rPr lang="en-US" sz="2500" b="0" i="0" u="none" strike="noStrike" cap="none" baseline="0" dirty="0">
                <a:solidFill>
                  <a:srgbClr val="FF0000"/>
                </a:solidFill>
                <a:latin typeface="Arial"/>
                <a:ea typeface="Arial"/>
                <a:cs typeface="Arial"/>
                <a:sym typeface="Arial"/>
              </a:rPr>
              <a:t>:</a:t>
            </a:r>
          </a:p>
          <a:p>
            <a:pPr marL="514350" marR="0" lvl="0" indent="-514350" algn="l" rtl="0">
              <a:spcBef>
                <a:spcPts val="0"/>
              </a:spcBef>
              <a:buClr>
                <a:srgbClr val="2B8CBE"/>
              </a:buClr>
              <a:buSzPct val="100000"/>
              <a:buFont typeface="Arial"/>
              <a:buChar char="•"/>
            </a:pPr>
            <a:r>
              <a:rPr lang="en-US" sz="2500" b="0" i="0" u="none" strike="noStrike" cap="none" baseline="0" dirty="0">
                <a:solidFill>
                  <a:srgbClr val="2B8CBE"/>
                </a:solidFill>
                <a:latin typeface="Arial"/>
                <a:ea typeface="Arial"/>
                <a:cs typeface="Arial"/>
                <a:sym typeface="Arial"/>
              </a:rPr>
              <a:t>Professional </a:t>
            </a:r>
            <a:r>
              <a:rPr lang="en-US" sz="2500" b="0" i="0" u="none" strike="noStrike" cap="none" baseline="0" dirty="0" smtClean="0">
                <a:solidFill>
                  <a:srgbClr val="2B8CBE"/>
                </a:solidFill>
                <a:latin typeface="Arial"/>
                <a:ea typeface="Arial"/>
                <a:cs typeface="Arial"/>
                <a:sym typeface="Arial"/>
              </a:rPr>
              <a:t>writing about your niche</a:t>
            </a:r>
            <a:endParaRPr lang="en-US" sz="2500" b="0" i="0" u="none" strike="noStrike" cap="none" baseline="0" dirty="0">
              <a:solidFill>
                <a:srgbClr val="2B8CBE"/>
              </a:solidFill>
              <a:latin typeface="Arial"/>
              <a:ea typeface="Arial"/>
              <a:cs typeface="Arial"/>
              <a:sym typeface="Arial"/>
            </a:endParaRPr>
          </a:p>
          <a:p>
            <a:pPr marL="514350" marR="0" lvl="0" indent="-514350" algn="l" rtl="0">
              <a:spcBef>
                <a:spcPts val="0"/>
              </a:spcBef>
              <a:buClr>
                <a:srgbClr val="2B8CBE"/>
              </a:buClr>
              <a:buSzPct val="100000"/>
              <a:buFont typeface="Arial"/>
              <a:buChar char="•"/>
            </a:pPr>
            <a:r>
              <a:rPr lang="en-US" sz="2500" b="0" i="0" u="none" strike="noStrike" cap="none" baseline="0" dirty="0">
                <a:solidFill>
                  <a:srgbClr val="2B8CBE"/>
                </a:solidFill>
                <a:latin typeface="Arial"/>
                <a:ea typeface="Arial"/>
                <a:cs typeface="Arial"/>
                <a:sym typeface="Arial"/>
              </a:rPr>
              <a:t>Relevant to your audience</a:t>
            </a:r>
          </a:p>
          <a:p>
            <a:pPr marL="514350" marR="0" lvl="0" indent="-514350" algn="l" rtl="0">
              <a:spcBef>
                <a:spcPts val="0"/>
              </a:spcBef>
              <a:buClr>
                <a:srgbClr val="2B8CBE"/>
              </a:buClr>
              <a:buSzPct val="100000"/>
              <a:buFont typeface="Arial"/>
              <a:buChar char="•"/>
            </a:pPr>
            <a:r>
              <a:rPr lang="en-US" sz="2500" b="0" i="0" u="none" strike="noStrike" cap="none" baseline="0" dirty="0">
                <a:solidFill>
                  <a:srgbClr val="2B8CBE"/>
                </a:solidFill>
                <a:latin typeface="Arial"/>
                <a:ea typeface="Arial"/>
                <a:cs typeface="Arial"/>
                <a:sym typeface="Arial"/>
              </a:rPr>
              <a:t>Reference other people and resources</a:t>
            </a:r>
          </a:p>
          <a:p>
            <a:pPr marL="514350" marR="0" lvl="0" indent="-355600" algn="l" rtl="0">
              <a:spcBef>
                <a:spcPts val="0"/>
              </a:spcBef>
              <a:buClr>
                <a:schemeClr val="dk1"/>
              </a:buClr>
              <a:buFont typeface="Arial"/>
              <a:buNone/>
            </a:pPr>
            <a:endParaRPr sz="2500" b="0" i="0" u="none" strike="noStrike" cap="none" baseline="0" dirty="0">
              <a:solidFill>
                <a:srgbClr val="2B8CBE"/>
              </a:solidFill>
              <a:latin typeface="Arial"/>
              <a:ea typeface="Arial"/>
              <a:cs typeface="Arial"/>
              <a:sym typeface="Arial"/>
            </a:endParaRPr>
          </a:p>
          <a:p>
            <a:pPr marL="514350" marR="0" lvl="0" indent="-336550" algn="l" rtl="0">
              <a:spcBef>
                <a:spcPts val="0"/>
              </a:spcBef>
              <a:buClr>
                <a:schemeClr val="dk1"/>
              </a:buClr>
              <a:buFont typeface="Arial"/>
              <a:buNone/>
            </a:pPr>
            <a:endParaRPr sz="2800" b="0" i="0" u="none" strike="noStrike" cap="none" baseline="0" dirty="0">
              <a:solidFill>
                <a:srgbClr val="2B8CBE"/>
              </a:solidFill>
              <a:latin typeface="Arial"/>
              <a:ea typeface="Arial"/>
              <a:cs typeface="Arial"/>
              <a:sym typeface="Arial"/>
            </a:endParaRPr>
          </a:p>
        </p:txBody>
      </p:sp>
    </p:spTree>
    <p:extLst>
      <p:ext uri="{BB962C8B-B14F-4D97-AF65-F5344CB8AC3E}">
        <p14:creationId xmlns:p14="http://schemas.microsoft.com/office/powerpoint/2010/main" val="34711410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850900"/>
            <a:ext cx="9144000" cy="3439886"/>
          </a:xfrm>
          <a:prstGeom prst="rect">
            <a:avLst/>
          </a:prstGeom>
        </p:spPr>
      </p:pic>
    </p:spTree>
    <p:extLst>
      <p:ext uri="{BB962C8B-B14F-4D97-AF65-F5344CB8AC3E}">
        <p14:creationId xmlns:p14="http://schemas.microsoft.com/office/powerpoint/2010/main" val="51878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p:nvPr/>
        </p:nvSpPr>
        <p:spPr>
          <a:xfrm>
            <a:off x="487728" y="815841"/>
            <a:ext cx="5576521" cy="484748"/>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rgbClr val="2B8CBE"/>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pic>
        <p:nvPicPr>
          <p:cNvPr id="166" name="Shape 166"/>
          <p:cNvPicPr preferRelativeResize="0"/>
          <p:nvPr/>
        </p:nvPicPr>
        <p:blipFill rotWithShape="1">
          <a:blip r:embed="rId3">
            <a:alphaModFix/>
          </a:blip>
          <a:srcRect/>
          <a:stretch/>
        </p:blipFill>
        <p:spPr>
          <a:xfrm>
            <a:off x="4953000" y="600848"/>
            <a:ext cx="3413124" cy="2559843"/>
          </a:xfrm>
          <a:prstGeom prst="rect">
            <a:avLst/>
          </a:prstGeom>
          <a:noFill/>
          <a:ln>
            <a:noFill/>
          </a:ln>
        </p:spPr>
      </p:pic>
      <p:pic>
        <p:nvPicPr>
          <p:cNvPr id="167" name="Shape 167"/>
          <p:cNvPicPr preferRelativeResize="0"/>
          <p:nvPr/>
        </p:nvPicPr>
        <p:blipFill rotWithShape="1">
          <a:blip r:embed="rId4">
            <a:alphaModFix/>
          </a:blip>
          <a:srcRect/>
          <a:stretch/>
        </p:blipFill>
        <p:spPr>
          <a:xfrm>
            <a:off x="324193" y="577036"/>
            <a:ext cx="5178272" cy="2676524"/>
          </a:xfrm>
          <a:prstGeom prst="rect">
            <a:avLst/>
          </a:prstGeom>
          <a:noFill/>
          <a:ln>
            <a:noFill/>
          </a:ln>
        </p:spPr>
      </p:pic>
      <p:sp>
        <p:nvSpPr>
          <p:cNvPr id="168" name="Shape 168"/>
          <p:cNvSpPr/>
          <p:nvPr/>
        </p:nvSpPr>
        <p:spPr>
          <a:xfrm>
            <a:off x="487727" y="3662752"/>
            <a:ext cx="8148272" cy="35779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a:solidFill>
                  <a:srgbClr val="2B8CBE"/>
                </a:solidFill>
              </a:rPr>
              <a:t>Do you know this guy’s story?</a:t>
            </a:r>
          </a:p>
        </p:txBody>
      </p:sp>
    </p:spTree>
    <p:extLst>
      <p:ext uri="{BB962C8B-B14F-4D97-AF65-F5344CB8AC3E}">
        <p14:creationId xmlns:p14="http://schemas.microsoft.com/office/powerpoint/2010/main" val="31339622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344853" y="1339716"/>
            <a:ext cx="5576400" cy="48464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rgbClr val="2B8CBE"/>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43" name="Shape 143"/>
          <p:cNvSpPr/>
          <p:nvPr/>
        </p:nvSpPr>
        <p:spPr>
          <a:xfrm>
            <a:off x="344852" y="1339717"/>
            <a:ext cx="8504507" cy="3277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dirty="0">
                <a:solidFill>
                  <a:srgbClr val="FF0000"/>
                </a:solidFill>
              </a:rPr>
              <a:t>B</a:t>
            </a:r>
            <a:r>
              <a:rPr lang="en-US" sz="2500" b="0" i="0" u="none" strike="noStrike" cap="none" baseline="0" dirty="0">
                <a:solidFill>
                  <a:srgbClr val="FF0000"/>
                </a:solidFill>
                <a:latin typeface="Arial"/>
                <a:ea typeface="Arial"/>
                <a:cs typeface="Arial"/>
                <a:sym typeface="Arial"/>
              </a:rPr>
              <a:t>enefits:</a:t>
            </a:r>
          </a:p>
          <a:p>
            <a:pPr marL="514350" marR="0" lvl="0" indent="-514350" algn="l" rtl="0">
              <a:spcBef>
                <a:spcPts val="0"/>
              </a:spcBef>
              <a:buClr>
                <a:srgbClr val="2B8CBE"/>
              </a:buClr>
              <a:buSzPct val="100000"/>
              <a:buFont typeface="Arial"/>
              <a:buChar char="•"/>
            </a:pPr>
            <a:r>
              <a:rPr lang="en-US" sz="2500" b="0" i="0" u="none" strike="noStrike" cap="none" baseline="0" dirty="0" smtClean="0">
                <a:solidFill>
                  <a:srgbClr val="2B8CBE"/>
                </a:solidFill>
                <a:latin typeface="Arial"/>
                <a:ea typeface="Arial"/>
                <a:cs typeface="Arial"/>
                <a:sym typeface="Arial"/>
              </a:rPr>
              <a:t>Recruiters love to check this (</a:t>
            </a:r>
            <a:r>
              <a:rPr lang="en-US" sz="2500" b="0" i="0" u="none" strike="noStrike" cap="none" baseline="0" dirty="0" err="1" smtClean="0">
                <a:solidFill>
                  <a:srgbClr val="2B8CBE"/>
                </a:solidFill>
                <a:latin typeface="Arial"/>
                <a:ea typeface="Arial"/>
                <a:cs typeface="Arial"/>
                <a:sym typeface="Arial"/>
              </a:rPr>
              <a:t>Instagram</a:t>
            </a:r>
            <a:r>
              <a:rPr lang="en-US" sz="2500" b="0" i="0" u="none" strike="noStrike" cap="none" baseline="0" dirty="0" smtClean="0">
                <a:solidFill>
                  <a:srgbClr val="2B8CBE"/>
                </a:solidFill>
                <a:latin typeface="Arial"/>
                <a:ea typeface="Arial"/>
                <a:cs typeface="Arial"/>
                <a:sym typeface="Arial"/>
              </a:rPr>
              <a:t> too)</a:t>
            </a:r>
            <a:endParaRPr lang="en-US" sz="2500" b="0" i="0" u="none" strike="noStrike" cap="none" baseline="0" dirty="0">
              <a:solidFill>
                <a:srgbClr val="2B8CBE"/>
              </a:solidFill>
              <a:latin typeface="Arial"/>
              <a:ea typeface="Arial"/>
              <a:cs typeface="Arial"/>
              <a:sym typeface="Arial"/>
            </a:endParaRPr>
          </a:p>
          <a:p>
            <a:pPr marL="514350" marR="0" lvl="0" indent="-514350" algn="l" rtl="0">
              <a:spcBef>
                <a:spcPts val="0"/>
              </a:spcBef>
              <a:buClr>
                <a:srgbClr val="2B8CBE"/>
              </a:buClr>
              <a:buSzPct val="100000"/>
              <a:buFont typeface="Arial"/>
              <a:buChar char="•"/>
            </a:pPr>
            <a:r>
              <a:rPr lang="en-US" sz="2500" b="0" i="0" u="none" strike="noStrike" cap="none" baseline="0" dirty="0" smtClean="0">
                <a:solidFill>
                  <a:srgbClr val="2B8CBE"/>
                </a:solidFill>
                <a:latin typeface="Arial"/>
                <a:ea typeface="Arial"/>
                <a:cs typeface="Arial"/>
                <a:sym typeface="Arial"/>
              </a:rPr>
              <a:t>Shows your personality more than the</a:t>
            </a:r>
            <a:r>
              <a:rPr lang="en-US" sz="2500" b="0" i="0" u="none" strike="noStrike" cap="none" dirty="0" smtClean="0">
                <a:solidFill>
                  <a:srgbClr val="2B8CBE"/>
                </a:solidFill>
                <a:latin typeface="Arial"/>
                <a:ea typeface="Arial"/>
                <a:cs typeface="Arial"/>
                <a:sym typeface="Arial"/>
              </a:rPr>
              <a:t> others</a:t>
            </a:r>
            <a:endParaRPr lang="en-US" sz="2500" b="0" i="0" u="none" strike="noStrike" cap="none" baseline="0" dirty="0">
              <a:solidFill>
                <a:srgbClr val="2B8CBE"/>
              </a:solidFill>
              <a:latin typeface="Arial"/>
              <a:ea typeface="Arial"/>
              <a:cs typeface="Arial"/>
              <a:sym typeface="Arial"/>
            </a:endParaRPr>
          </a:p>
          <a:p>
            <a:pPr marL="514350" marR="0" lvl="0" indent="-355600" algn="l" rtl="0">
              <a:spcBef>
                <a:spcPts val="0"/>
              </a:spcBef>
              <a:buClr>
                <a:schemeClr val="dk1"/>
              </a:buClr>
              <a:buFont typeface="Arial"/>
              <a:buNone/>
            </a:pPr>
            <a:endParaRPr sz="2500" b="0" i="0" u="none" strike="noStrike" cap="none" baseline="0" dirty="0">
              <a:solidFill>
                <a:srgbClr val="FF0000"/>
              </a:solidFill>
              <a:latin typeface="Arial"/>
              <a:ea typeface="Arial"/>
              <a:cs typeface="Arial"/>
              <a:sym typeface="Arial"/>
            </a:endParaRPr>
          </a:p>
          <a:p>
            <a:pPr marL="0" marR="0" lvl="0" indent="0" algn="l" rtl="0">
              <a:spcBef>
                <a:spcPts val="0"/>
              </a:spcBef>
              <a:buSzPct val="25000"/>
              <a:buNone/>
            </a:pPr>
            <a:r>
              <a:rPr lang="en-US" sz="2500" dirty="0">
                <a:solidFill>
                  <a:srgbClr val="FF0000"/>
                </a:solidFill>
              </a:rPr>
              <a:t>How to use i</a:t>
            </a:r>
            <a:r>
              <a:rPr lang="en-US" sz="2500" b="0" i="0" u="none" strike="noStrike" cap="none" baseline="0" dirty="0">
                <a:solidFill>
                  <a:srgbClr val="FF0000"/>
                </a:solidFill>
                <a:latin typeface="Arial"/>
                <a:ea typeface="Arial"/>
                <a:cs typeface="Arial"/>
                <a:sym typeface="Arial"/>
              </a:rPr>
              <a:t>t:</a:t>
            </a:r>
          </a:p>
          <a:p>
            <a:pPr marL="514350" marR="0" lvl="0" indent="-514350" algn="l" rtl="0">
              <a:spcBef>
                <a:spcPts val="0"/>
              </a:spcBef>
              <a:buClr>
                <a:srgbClr val="2B8CBE"/>
              </a:buClr>
              <a:buSzPct val="100000"/>
              <a:buFont typeface="Arial"/>
              <a:buChar char="•"/>
            </a:pPr>
            <a:r>
              <a:rPr lang="en-US" sz="2500" dirty="0" smtClean="0">
                <a:solidFill>
                  <a:srgbClr val="2B8CBE"/>
                </a:solidFill>
              </a:rPr>
              <a:t>Clean up your profiles (</a:t>
            </a:r>
            <a:r>
              <a:rPr lang="en-US" sz="2500" dirty="0" err="1" smtClean="0">
                <a:solidFill>
                  <a:srgbClr val="2B8CBE"/>
                </a:solidFill>
              </a:rPr>
              <a:t>pics</a:t>
            </a:r>
            <a:r>
              <a:rPr lang="en-US" sz="2500" dirty="0" smtClean="0">
                <a:solidFill>
                  <a:srgbClr val="2B8CBE"/>
                </a:solidFill>
              </a:rPr>
              <a:t> and immature posts)</a:t>
            </a:r>
            <a:endParaRPr lang="en-US" sz="2500" dirty="0">
              <a:solidFill>
                <a:srgbClr val="2B8CBE"/>
              </a:solidFill>
            </a:endParaRPr>
          </a:p>
          <a:p>
            <a:pPr marL="514350" marR="0" lvl="0" indent="-514350" algn="l" rtl="0">
              <a:spcBef>
                <a:spcPts val="0"/>
              </a:spcBef>
              <a:buClr>
                <a:srgbClr val="2B8CBE"/>
              </a:buClr>
              <a:buSzPct val="100000"/>
              <a:buFont typeface="Arial"/>
              <a:buChar char="•"/>
            </a:pPr>
            <a:r>
              <a:rPr lang="en-US" sz="2500" b="0" i="0" u="none" strike="noStrike" cap="none" baseline="0" dirty="0" smtClean="0">
                <a:solidFill>
                  <a:srgbClr val="2B8CBE"/>
                </a:solidFill>
                <a:latin typeface="Arial"/>
                <a:ea typeface="Arial"/>
                <a:cs typeface="Arial"/>
                <a:sym typeface="Arial"/>
              </a:rPr>
              <a:t>Review and set</a:t>
            </a:r>
            <a:r>
              <a:rPr lang="en-US" sz="2500" b="0" i="0" u="none" strike="noStrike" cap="none" dirty="0" smtClean="0">
                <a:solidFill>
                  <a:srgbClr val="2B8CBE"/>
                </a:solidFill>
                <a:latin typeface="Arial"/>
                <a:ea typeface="Arial"/>
                <a:cs typeface="Arial"/>
                <a:sym typeface="Arial"/>
              </a:rPr>
              <a:t> up your privacy settings accordingly</a:t>
            </a:r>
            <a:endParaRPr lang="en-US" sz="2500" b="0" i="0" u="none" strike="noStrike" cap="none" baseline="0" dirty="0">
              <a:solidFill>
                <a:srgbClr val="2B8CBE"/>
              </a:solidFill>
              <a:latin typeface="Arial"/>
              <a:ea typeface="Arial"/>
              <a:cs typeface="Arial"/>
              <a:sym typeface="Arial"/>
            </a:endParaRPr>
          </a:p>
          <a:p>
            <a:pPr marL="514350" marR="0" lvl="0" indent="-514350" algn="l" rtl="0">
              <a:spcBef>
                <a:spcPts val="0"/>
              </a:spcBef>
              <a:buClr>
                <a:srgbClr val="2B8CBE"/>
              </a:buClr>
              <a:buSzPct val="100000"/>
              <a:buFont typeface="Arial"/>
              <a:buChar char="•"/>
            </a:pPr>
            <a:r>
              <a:rPr lang="en-US" sz="2500" b="0" i="0" u="none" strike="noStrike" cap="none" baseline="0" dirty="0" smtClean="0">
                <a:solidFill>
                  <a:srgbClr val="2B8CBE"/>
                </a:solidFill>
                <a:latin typeface="Arial"/>
                <a:ea typeface="Arial"/>
                <a:cs typeface="Arial"/>
                <a:sym typeface="Arial"/>
              </a:rPr>
              <a:t>Like prospective company pages </a:t>
            </a:r>
          </a:p>
          <a:p>
            <a:pPr marL="514350" marR="0" lvl="0" indent="-514350" algn="l" rtl="0">
              <a:spcBef>
                <a:spcPts val="0"/>
              </a:spcBef>
              <a:buClr>
                <a:srgbClr val="2B8CBE"/>
              </a:buClr>
              <a:buSzPct val="100000"/>
              <a:buFont typeface="Arial"/>
              <a:buChar char="•"/>
            </a:pPr>
            <a:r>
              <a:rPr lang="en-US" sz="2500" dirty="0" smtClean="0">
                <a:solidFill>
                  <a:srgbClr val="2B8CBE"/>
                </a:solidFill>
              </a:rPr>
              <a:t>Actively comment and like posts to establish familiarity</a:t>
            </a:r>
            <a:endParaRPr lang="en-US" sz="2500" b="0" i="0" u="none" strike="noStrike" cap="none" baseline="0" dirty="0">
              <a:solidFill>
                <a:srgbClr val="2B8CBE"/>
              </a:solidFill>
              <a:latin typeface="Arial"/>
              <a:ea typeface="Arial"/>
              <a:cs typeface="Arial"/>
              <a:sym typeface="Arial"/>
            </a:endParaRPr>
          </a:p>
          <a:p>
            <a:pPr marL="514350" marR="0" lvl="0" indent="-336550" algn="l" rtl="0">
              <a:spcBef>
                <a:spcPts val="0"/>
              </a:spcBef>
              <a:buClr>
                <a:schemeClr val="dk1"/>
              </a:buClr>
              <a:buFont typeface="Arial"/>
              <a:buNone/>
            </a:pPr>
            <a:endParaRPr sz="2800" b="0" i="0" u="none" strike="noStrike" cap="none" baseline="0" dirty="0">
              <a:solidFill>
                <a:srgbClr val="2B8CBE"/>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182880" y="0"/>
            <a:ext cx="3822153" cy="1437858"/>
          </a:xfrm>
          <a:prstGeom prst="rect">
            <a:avLst/>
          </a:prstGeom>
        </p:spPr>
      </p:pic>
    </p:spTree>
    <p:extLst>
      <p:ext uri="{BB962C8B-B14F-4D97-AF65-F5344CB8AC3E}">
        <p14:creationId xmlns:p14="http://schemas.microsoft.com/office/powerpoint/2010/main" val="78337609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218"/>
            <a:ext cx="8229600" cy="857250"/>
          </a:xfrm>
        </p:spPr>
        <p:txBody>
          <a:bodyPr/>
          <a:lstStyle/>
          <a:p>
            <a:r>
              <a:rPr lang="en-US" dirty="0" smtClean="0"/>
              <a:t>Next Steps</a:t>
            </a:r>
            <a:endParaRPr lang="en-US" dirty="0"/>
          </a:p>
        </p:txBody>
      </p:sp>
      <p:sp>
        <p:nvSpPr>
          <p:cNvPr id="3" name="Text Placeholder 2"/>
          <p:cNvSpPr>
            <a:spLocks noGrp="1"/>
          </p:cNvSpPr>
          <p:nvPr>
            <p:ph type="body" idx="1"/>
          </p:nvPr>
        </p:nvSpPr>
        <p:spPr>
          <a:xfrm>
            <a:off x="254000" y="1444990"/>
            <a:ext cx="4197725" cy="3543570"/>
          </a:xfrm>
        </p:spPr>
        <p:style>
          <a:lnRef idx="2">
            <a:schemeClr val="dk1"/>
          </a:lnRef>
          <a:fillRef idx="1">
            <a:schemeClr val="lt1"/>
          </a:fillRef>
          <a:effectRef idx="0">
            <a:schemeClr val="dk1"/>
          </a:effectRef>
          <a:fontRef idx="minor">
            <a:schemeClr val="dk1"/>
          </a:fontRef>
        </p:style>
        <p:txBody>
          <a:bodyPr/>
          <a:lstStyle/>
          <a:p>
            <a:pPr marL="457200" indent="-457200">
              <a:buFont typeface="Arial"/>
              <a:buChar char="•"/>
            </a:pPr>
            <a:r>
              <a:rPr lang="en-US" sz="2200" dirty="0" smtClean="0"/>
              <a:t>Join and set up accounts at these networks.</a:t>
            </a:r>
          </a:p>
          <a:p>
            <a:pPr marL="457200" indent="-457200">
              <a:buFont typeface="Arial"/>
              <a:buChar char="•"/>
            </a:pPr>
            <a:r>
              <a:rPr lang="en-US" sz="2200" dirty="0" smtClean="0"/>
              <a:t>Start listening.</a:t>
            </a:r>
          </a:p>
          <a:p>
            <a:pPr marL="457200" indent="-457200">
              <a:buFont typeface="Arial"/>
              <a:buChar char="•"/>
            </a:pPr>
            <a:r>
              <a:rPr lang="en-US" sz="2200" dirty="0" smtClean="0"/>
              <a:t>Start engaging.</a:t>
            </a:r>
          </a:p>
          <a:p>
            <a:pPr marL="457200" indent="-457200">
              <a:buFont typeface="Arial"/>
              <a:buChar char="•"/>
            </a:pPr>
            <a:r>
              <a:rPr lang="en-US" sz="2200" dirty="0" smtClean="0"/>
              <a:t>Follow best practices.</a:t>
            </a:r>
          </a:p>
          <a:p>
            <a:pPr marL="457200" indent="-457200">
              <a:buFont typeface="Arial"/>
              <a:buChar char="•"/>
            </a:pPr>
            <a:r>
              <a:rPr lang="en-US" sz="2200" dirty="0" smtClean="0"/>
              <a:t>Be consistent.</a:t>
            </a:r>
            <a:endParaRPr lang="en-US" sz="2200" dirty="0"/>
          </a:p>
        </p:txBody>
      </p:sp>
      <p:sp>
        <p:nvSpPr>
          <p:cNvPr id="4" name="Text Placeholder 3"/>
          <p:cNvSpPr>
            <a:spLocks noGrp="1"/>
          </p:cNvSpPr>
          <p:nvPr>
            <p:ph type="body" idx="2"/>
          </p:nvPr>
        </p:nvSpPr>
        <p:spPr>
          <a:xfrm>
            <a:off x="4561840" y="1444990"/>
            <a:ext cx="4582159" cy="3543570"/>
          </a:xfrm>
        </p:spPr>
        <p:style>
          <a:lnRef idx="2">
            <a:schemeClr val="dk1"/>
          </a:lnRef>
          <a:fillRef idx="1">
            <a:schemeClr val="lt1"/>
          </a:fillRef>
          <a:effectRef idx="0">
            <a:schemeClr val="dk1"/>
          </a:effectRef>
          <a:fontRef idx="minor">
            <a:schemeClr val="dk1"/>
          </a:fontRef>
        </p:style>
        <p:txBody>
          <a:bodyPr/>
          <a:lstStyle/>
          <a:p>
            <a:pPr marL="342900" indent="-342900">
              <a:buFont typeface="Arial"/>
              <a:buChar char="•"/>
            </a:pPr>
            <a:r>
              <a:rPr lang="en-US" sz="2200" dirty="0" smtClean="0"/>
              <a:t>Use tools to help find content to share and write on.</a:t>
            </a:r>
          </a:p>
          <a:p>
            <a:pPr marL="342900" indent="-342900">
              <a:buFont typeface="Arial"/>
              <a:buChar char="•"/>
            </a:pPr>
            <a:r>
              <a:rPr lang="en-US" sz="2200" dirty="0" smtClean="0"/>
              <a:t>Use tools to help you schedule messages.</a:t>
            </a:r>
          </a:p>
          <a:p>
            <a:pPr marL="342900" indent="-342900">
              <a:buFont typeface="Arial"/>
              <a:buChar char="•"/>
            </a:pPr>
            <a:r>
              <a:rPr lang="en-US" sz="2200" dirty="0" smtClean="0"/>
              <a:t>Create an </a:t>
            </a:r>
            <a:r>
              <a:rPr lang="en-US" sz="2200" dirty="0" err="1" smtClean="0"/>
              <a:t>about.me</a:t>
            </a:r>
            <a:r>
              <a:rPr lang="en-US" sz="2200" dirty="0" smtClean="0"/>
              <a:t> page.</a:t>
            </a:r>
          </a:p>
          <a:p>
            <a:pPr marL="342900" indent="-342900">
              <a:buFont typeface="Arial"/>
              <a:buChar char="•"/>
            </a:pPr>
            <a:r>
              <a:rPr lang="en-US" sz="2200" dirty="0" smtClean="0"/>
              <a:t>Use </a:t>
            </a:r>
            <a:r>
              <a:rPr lang="en-US" sz="2200" dirty="0" err="1" smtClean="0"/>
              <a:t>BrandYourself</a:t>
            </a:r>
            <a:r>
              <a:rPr lang="en-US" sz="2200" dirty="0" smtClean="0"/>
              <a:t> to </a:t>
            </a:r>
            <a:r>
              <a:rPr lang="en-US" sz="2200" dirty="0" err="1" smtClean="0"/>
              <a:t>gamify</a:t>
            </a:r>
            <a:r>
              <a:rPr lang="en-US" sz="2200" dirty="0" smtClean="0"/>
              <a:t> your personal brand.</a:t>
            </a:r>
            <a:endParaRPr lang="en-US" sz="2200" dirty="0"/>
          </a:p>
        </p:txBody>
      </p:sp>
      <p:sp>
        <p:nvSpPr>
          <p:cNvPr id="5" name="TextBox 4"/>
          <p:cNvSpPr txBox="1"/>
          <p:nvPr/>
        </p:nvSpPr>
        <p:spPr>
          <a:xfrm>
            <a:off x="1391920" y="1057643"/>
            <a:ext cx="868948" cy="400110"/>
          </a:xfrm>
          <a:prstGeom prst="rect">
            <a:avLst/>
          </a:prstGeom>
          <a:noFill/>
        </p:spPr>
        <p:txBody>
          <a:bodyPr wrap="none" rtlCol="0">
            <a:spAutoFit/>
          </a:bodyPr>
          <a:lstStyle/>
          <a:p>
            <a:r>
              <a:rPr lang="en-US" sz="2000" dirty="0" smtClean="0">
                <a:solidFill>
                  <a:srgbClr val="FF0000"/>
                </a:solidFill>
              </a:rPr>
              <a:t>Part 1</a:t>
            </a:r>
            <a:endParaRPr lang="en-US" sz="2000" dirty="0">
              <a:solidFill>
                <a:srgbClr val="FF0000"/>
              </a:solidFill>
            </a:endParaRPr>
          </a:p>
        </p:txBody>
      </p:sp>
      <p:sp>
        <p:nvSpPr>
          <p:cNvPr id="6" name="TextBox 5"/>
          <p:cNvSpPr txBox="1"/>
          <p:nvPr/>
        </p:nvSpPr>
        <p:spPr>
          <a:xfrm>
            <a:off x="6055360" y="1044880"/>
            <a:ext cx="868948" cy="400110"/>
          </a:xfrm>
          <a:prstGeom prst="rect">
            <a:avLst/>
          </a:prstGeom>
          <a:noFill/>
        </p:spPr>
        <p:txBody>
          <a:bodyPr wrap="none" rtlCol="0">
            <a:spAutoFit/>
          </a:bodyPr>
          <a:lstStyle/>
          <a:p>
            <a:r>
              <a:rPr lang="en-US" sz="2000" dirty="0" smtClean="0">
                <a:solidFill>
                  <a:srgbClr val="FF0000"/>
                </a:solidFill>
              </a:rPr>
              <a:t>Part 2</a:t>
            </a:r>
            <a:endParaRPr lang="en-US" sz="2000" dirty="0">
              <a:solidFill>
                <a:srgbClr val="FF0000"/>
              </a:solidFill>
            </a:endParaRPr>
          </a:p>
        </p:txBody>
      </p:sp>
    </p:spTree>
    <p:extLst>
      <p:ext uri="{BB962C8B-B14F-4D97-AF65-F5344CB8AC3E}">
        <p14:creationId xmlns:p14="http://schemas.microsoft.com/office/powerpoint/2010/main" val="399842645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1500" y="838266"/>
            <a:ext cx="5029200" cy="4511211"/>
          </a:xfrm>
          <a:prstGeom prst="rect">
            <a:avLst/>
          </a:prstGeom>
        </p:spPr>
      </p:pic>
    </p:spTree>
    <p:extLst>
      <p:ext uri="{BB962C8B-B14F-4D97-AF65-F5344CB8AC3E}">
        <p14:creationId xmlns:p14="http://schemas.microsoft.com/office/powerpoint/2010/main" val="18331884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sz="half" idx="1"/>
          </p:nvPr>
        </p:nvSpPr>
        <p:spPr/>
        <p:txBody>
          <a:bodyPr>
            <a:normAutofit/>
          </a:bodyPr>
          <a:lstStyle/>
          <a:p>
            <a:r>
              <a:rPr lang="en-US" sz="3200" dirty="0" smtClean="0"/>
              <a:t>Google yourself</a:t>
            </a:r>
          </a:p>
          <a:p>
            <a:r>
              <a:rPr lang="en-US" sz="3200" dirty="0" smtClean="0"/>
              <a:t>Clean up social</a:t>
            </a:r>
          </a:p>
          <a:p>
            <a:r>
              <a:rPr lang="en-US" sz="3200" dirty="0" smtClean="0"/>
              <a:t>Be consistent</a:t>
            </a:r>
          </a:p>
          <a:p>
            <a:r>
              <a:rPr lang="en-US" sz="3200" dirty="0" smtClean="0"/>
              <a:t>Claim your name</a:t>
            </a:r>
          </a:p>
          <a:p>
            <a:r>
              <a:rPr lang="en-US" sz="3200" dirty="0" smtClean="0"/>
              <a:t>Identify your niche</a:t>
            </a:r>
            <a:endParaRPr lang="en-US" sz="3200" dirty="0"/>
          </a:p>
        </p:txBody>
      </p:sp>
      <p:sp>
        <p:nvSpPr>
          <p:cNvPr id="4" name="Content Placeholder 3"/>
          <p:cNvSpPr>
            <a:spLocks noGrp="1"/>
          </p:cNvSpPr>
          <p:nvPr>
            <p:ph sz="half" idx="2"/>
          </p:nvPr>
        </p:nvSpPr>
        <p:spPr>
          <a:xfrm>
            <a:off x="4196080" y="1152144"/>
            <a:ext cx="4084320" cy="3442716"/>
          </a:xfrm>
        </p:spPr>
        <p:txBody>
          <a:bodyPr>
            <a:noAutofit/>
          </a:bodyPr>
          <a:lstStyle/>
          <a:p>
            <a:r>
              <a:rPr lang="en-US" sz="3200" dirty="0" smtClean="0"/>
              <a:t>Have a goal</a:t>
            </a:r>
          </a:p>
          <a:p>
            <a:r>
              <a:rPr lang="en-US" sz="3200" dirty="0" smtClean="0"/>
              <a:t>Find/engage experts</a:t>
            </a:r>
          </a:p>
          <a:p>
            <a:r>
              <a:rPr lang="en-US" sz="3200" dirty="0" smtClean="0"/>
              <a:t>Share with purpose</a:t>
            </a:r>
          </a:p>
          <a:p>
            <a:r>
              <a:rPr lang="en-US" sz="3200" dirty="0" smtClean="0"/>
              <a:t>Develop influence</a:t>
            </a:r>
            <a:endParaRPr lang="en-US" sz="3200" dirty="0"/>
          </a:p>
          <a:p>
            <a:r>
              <a:rPr lang="en-US" sz="3200" dirty="0" smtClean="0"/>
              <a:t>Measure &amp; revise</a:t>
            </a:r>
            <a:endParaRPr lang="en-US" sz="3200" dirty="0"/>
          </a:p>
        </p:txBody>
      </p:sp>
    </p:spTree>
    <p:extLst>
      <p:ext uri="{BB962C8B-B14F-4D97-AF65-F5344CB8AC3E}">
        <p14:creationId xmlns:p14="http://schemas.microsoft.com/office/powerpoint/2010/main" val="13517718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87748"/>
            <a:ext cx="7772400" cy="445970"/>
          </a:xfrm>
        </p:spPr>
        <p:txBody>
          <a:bodyPr/>
          <a:lstStyle/>
          <a:p>
            <a:r>
              <a:rPr lang="en-US" dirty="0" err="1" smtClean="0"/>
              <a:t>Namechk.com</a:t>
            </a:r>
            <a:r>
              <a:rPr lang="en-US" dirty="0"/>
              <a:t>/</a:t>
            </a:r>
          </a:p>
        </p:txBody>
      </p:sp>
      <p:pic>
        <p:nvPicPr>
          <p:cNvPr id="5" name="Picture Placeholder 4" descr="Screen Shot 2014-02-06 at 15.52.14.pn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l="-25644" r="-25644"/>
          <a:stretch>
            <a:fillRect/>
          </a:stretch>
        </p:blipFill>
        <p:spPr>
          <a:xfrm>
            <a:off x="0" y="0"/>
            <a:ext cx="8458200" cy="4587875"/>
          </a:xfrm>
        </p:spPr>
      </p:pic>
    </p:spTree>
    <p:extLst>
      <p:ext uri="{BB962C8B-B14F-4D97-AF65-F5344CB8AC3E}">
        <p14:creationId xmlns:p14="http://schemas.microsoft.com/office/powerpoint/2010/main" val="16342018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87748"/>
            <a:ext cx="7772400" cy="445970"/>
          </a:xfrm>
        </p:spPr>
        <p:txBody>
          <a:bodyPr/>
          <a:lstStyle/>
          <a:p>
            <a:r>
              <a:rPr lang="en-US" dirty="0"/>
              <a:t>http://</a:t>
            </a:r>
            <a:r>
              <a:rPr lang="en-US" dirty="0" err="1"/>
              <a:t>www.mthomps.com</a:t>
            </a:r>
            <a:r>
              <a:rPr lang="en-US" dirty="0" smtClean="0"/>
              <a:t>/</a:t>
            </a:r>
            <a:endParaRPr lang="en-US" dirty="0"/>
          </a:p>
        </p:txBody>
      </p:sp>
      <p:pic>
        <p:nvPicPr>
          <p:cNvPr id="4" name="Picture Placeholder 3" descr="Screen Shot 2014-02-06 at 15.54.08.pn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8536" b="8536"/>
          <a:stretch>
            <a:fillRect/>
          </a:stretch>
        </p:blipFill>
        <p:spPr/>
      </p:pic>
    </p:spTree>
    <p:extLst>
      <p:ext uri="{BB962C8B-B14F-4D97-AF65-F5344CB8AC3E}">
        <p14:creationId xmlns:p14="http://schemas.microsoft.com/office/powerpoint/2010/main" val="11385965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87748"/>
            <a:ext cx="7772400" cy="445970"/>
          </a:xfrm>
        </p:spPr>
        <p:txBody>
          <a:bodyPr/>
          <a:lstStyle/>
          <a:p>
            <a:r>
              <a:rPr lang="en-US" dirty="0"/>
              <a:t>http://</a:t>
            </a:r>
            <a:r>
              <a:rPr lang="en-US" dirty="0" err="1"/>
              <a:t>blog.webjournalist.org</a:t>
            </a:r>
            <a:r>
              <a:rPr lang="en-US" dirty="0"/>
              <a:t>/about/</a:t>
            </a:r>
          </a:p>
        </p:txBody>
      </p:sp>
      <p:pic>
        <p:nvPicPr>
          <p:cNvPr id="5" name="Picture Placeholder 4" descr="Screen Shot 2014-02-06 at 15.58.23.pn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l="-20369" r="-20369"/>
          <a:stretch>
            <a:fillRect/>
          </a:stretch>
        </p:blipFill>
        <p:spPr/>
      </p:pic>
    </p:spTree>
    <p:extLst>
      <p:ext uri="{BB962C8B-B14F-4D97-AF65-F5344CB8AC3E}">
        <p14:creationId xmlns:p14="http://schemas.microsoft.com/office/powerpoint/2010/main" val="26909547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87748"/>
            <a:ext cx="7772400" cy="445970"/>
          </a:xfrm>
        </p:spPr>
        <p:txBody>
          <a:bodyPr/>
          <a:lstStyle/>
          <a:p>
            <a:r>
              <a:rPr lang="en-US" dirty="0"/>
              <a:t>http://</a:t>
            </a:r>
            <a:r>
              <a:rPr lang="en-US" dirty="0" err="1"/>
              <a:t>www.rleonardi.com</a:t>
            </a:r>
            <a:r>
              <a:rPr lang="en-US" dirty="0"/>
              <a:t>/interactive-resume/</a:t>
            </a:r>
          </a:p>
        </p:txBody>
      </p:sp>
      <p:pic>
        <p:nvPicPr>
          <p:cNvPr id="7" name="Picture Placeholder 6" descr="Screen Shot 2014-02-06 at 16.00.18.png">
            <a:hlinkClick r:id="rId3"/>
          </p:cNvPr>
          <p:cNvPicPr>
            <a:picLocks noGrp="1" noChangeAspect="1"/>
          </p:cNvPicPr>
          <p:nvPr>
            <p:ph type="pic" idx="1"/>
          </p:nvPr>
        </p:nvPicPr>
        <p:blipFill>
          <a:blip r:embed="rId4" cstate="email">
            <a:extLst>
              <a:ext uri="{28A0092B-C50C-407E-A947-70E740481C1C}">
                <a14:useLocalDpi xmlns:a14="http://schemas.microsoft.com/office/drawing/2010/main" val="0"/>
              </a:ext>
            </a:extLst>
          </a:blip>
          <a:srcRect l="2886" r="2886"/>
          <a:stretch>
            <a:fillRect/>
          </a:stretch>
        </p:blipFill>
        <p:spPr/>
      </p:pic>
    </p:spTree>
    <p:extLst>
      <p:ext uri="{BB962C8B-B14F-4D97-AF65-F5344CB8AC3E}">
        <p14:creationId xmlns:p14="http://schemas.microsoft.com/office/powerpoint/2010/main" val="373863276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BC082011">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5598</TotalTime>
  <Words>1061</Words>
  <Application>Microsoft Macintosh PowerPoint</Application>
  <PresentationFormat>On-screen Show (16:9)</PresentationFormat>
  <Paragraphs>210</Paragraphs>
  <Slides>47</Slides>
  <Notes>22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UBC082011</vt:lpstr>
      <vt:lpstr>Developing your social media profile</vt:lpstr>
      <vt:lpstr>Today’s class</vt:lpstr>
      <vt:lpstr>What is your promise?</vt:lpstr>
      <vt:lpstr>What is your promise?</vt:lpstr>
      <vt:lpstr>Key points</vt:lpstr>
      <vt:lpstr>Namechk.com/</vt:lpstr>
      <vt:lpstr>http://www.mthomps.com/</vt:lpstr>
      <vt:lpstr>http://blog.webjournalist.org/about/</vt:lpstr>
      <vt:lpstr>http://www.rleonardi.com/interactive-resume/</vt:lpstr>
      <vt:lpstr>You are what you tweet</vt:lpstr>
      <vt:lpstr>You are what you tweet</vt:lpstr>
      <vt:lpstr>You are what you tweet</vt:lpstr>
      <vt:lpstr>Personal Branding Tools</vt:lpstr>
      <vt:lpstr>About.me</vt:lpstr>
      <vt:lpstr>BrandYourself</vt:lpstr>
      <vt:lpstr>Efficiency Tools</vt:lpstr>
      <vt:lpstr>HootSuite</vt:lpstr>
      <vt:lpstr>Buffer</vt:lpstr>
      <vt:lpstr>Influencer Tools</vt:lpstr>
      <vt:lpstr>BuzzSumo</vt:lpstr>
      <vt:lpstr>Hashtagify</vt:lpstr>
      <vt:lpstr>Exercise: Twitter and you</vt:lpstr>
      <vt:lpstr>Break: 15 minutes</vt:lpstr>
      <vt:lpstr>A Crash Course in Social Media for Personal Branding</vt:lpstr>
      <vt:lpstr>Agenda</vt:lpstr>
      <vt:lpstr>PowerPoint Presentation</vt:lpstr>
      <vt:lpstr>Keys to Personal Branding Success</vt:lpstr>
      <vt:lpstr>EXERCISE</vt:lpstr>
      <vt:lpstr>4 Key Personal Branding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get started</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vector>
  </TitlesOfParts>
  <Company>University of 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Friend as Editor</dc:title>
  <dc:creator>Alfred Hermida</dc:creator>
  <cp:lastModifiedBy>Alfred Hermida</cp:lastModifiedBy>
  <cp:revision>212</cp:revision>
  <dcterms:created xsi:type="dcterms:W3CDTF">2011-08-29T17:11:13Z</dcterms:created>
  <dcterms:modified xsi:type="dcterms:W3CDTF">2015-02-26T17:42:19Z</dcterms:modified>
</cp:coreProperties>
</file>