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</p:sldMasterIdLst>
  <p:notesMasterIdLst>
    <p:notesMasterId r:id="rId19"/>
  </p:notesMasterIdLst>
  <p:sldIdLst>
    <p:sldId id="256" r:id="rId2"/>
    <p:sldId id="352" r:id="rId3"/>
    <p:sldId id="347" r:id="rId4"/>
    <p:sldId id="387" r:id="rId5"/>
    <p:sldId id="388" r:id="rId6"/>
    <p:sldId id="390" r:id="rId7"/>
    <p:sldId id="392" r:id="rId8"/>
    <p:sldId id="391" r:id="rId9"/>
    <p:sldId id="393" r:id="rId10"/>
    <p:sldId id="394" r:id="rId11"/>
    <p:sldId id="398" r:id="rId12"/>
    <p:sldId id="369" r:id="rId13"/>
    <p:sldId id="397" r:id="rId14"/>
    <p:sldId id="399" r:id="rId15"/>
    <p:sldId id="400" r:id="rId16"/>
    <p:sldId id="401" r:id="rId17"/>
    <p:sldId id="350" r:id="rId18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5" autoAdjust="0"/>
    <p:restoredTop sz="89213" autoAdjust="0"/>
  </p:normalViewPr>
  <p:slideViewPr>
    <p:cSldViewPr snapToGrid="0" snapToObjects="1">
      <p:cViewPr>
        <p:scale>
          <a:sx n="143" d="100"/>
          <a:sy n="143" d="100"/>
        </p:scale>
        <p:origin x="-80" y="-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B77A9-F91C-F84E-80E3-1D3C410BF489}" type="datetimeFigureOut">
              <a:rPr lang="en-US" smtClean="0"/>
              <a:t>17/03/15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5E87D-117E-6945-9A73-DF643788C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87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week.com/news/press/publishing-stalwart-maria-rodale-state-magazines-162676" TargetMode="External"/><Relationship Id="rId4" Type="http://schemas.openxmlformats.org/officeDocument/2006/relationships/hyperlink" Target="http://www.menshealth.com/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new question</a:t>
            </a:r>
            <a:r>
              <a:rPr lang="en-US" baseline="0" dirty="0" smtClean="0"/>
              <a:t> this year – we looked at trust in a variety of people who create content on online sites such as social media and blogs. Friends and family at 72% are the most trusted, whereas CEOs are at 46%. Interestingly, companies I use have a 60% trust factor, while less than 1 in 3  believe content from brands they do not use. The old adage of “the more I know you, the more I trust you” remains true here, but it is extremely important for our clients to see the value of owned media channels. Only 53% believe journalists, which is not much higher than a CEO. Also beware of using celebrities.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====</a:t>
            </a:r>
          </a:p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AdWeek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current issue interview w/ Rodale CEO mentions that they are steering away from celebrities on mag covers as they “just don’t sell” – in fact their Nov. Men’s Health issue was best selling ever when the cover was of a disabled Veteran – reinforces our trust data on celebrities </a:t>
            </a:r>
          </a:p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http://www.adweek.com/news/press/publishing-stalwart-maria-rodale-state-magazines-162676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it follow the celebrity formula? Are we going to be seeing a Hollywood star in her garden on the cover?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fact, what we've been finding over and over again in multiple magazines is that other things besides celebrities work better. For example, the cover of the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 Men's Health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Reader's Issue [last November, featuring Iraq War veteran Noah Galloway, who lost his left arm and leg to an IED] was our best cover of the last year—it went gangbusters. It shocked but in a way that was so positive because it spoke to real life, a real person, real issues. That's inspiring, and I do think that's a huge role of a magazine, to inspire.”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5E87D-117E-6945-9A73-DF643788C66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74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5E87D-117E-6945-9A73-DF643788C66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17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52"/>
            <a:ext cx="7543800" cy="1945481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6461760" cy="8001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17/03/15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17/03/15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752600" cy="4388644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17/03/15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17/03/15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21" y="4114802"/>
            <a:ext cx="7659687" cy="8763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21" y="2889649"/>
            <a:ext cx="6135687" cy="122515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17/03/15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17/03/15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17/03/15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17/03/15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17/03/15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121658"/>
            <a:ext cx="7772400" cy="44577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572000"/>
            <a:ext cx="7772401" cy="4572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17/03/15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285750"/>
            <a:ext cx="7772400" cy="37071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121458"/>
            <a:ext cx="7772400" cy="445970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4572000"/>
            <a:ext cx="7772400" cy="45948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17/03/15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620000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4114800"/>
            <a:ext cx="6858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882826" y="2990850"/>
            <a:ext cx="177546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56159" y="1188720"/>
            <a:ext cx="18287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17/03/15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313267"/>
            <a:ext cx="7708851" cy="1828279"/>
          </a:xfrm>
        </p:spPr>
        <p:txBody>
          <a:bodyPr/>
          <a:lstStyle/>
          <a:p>
            <a:r>
              <a:rPr lang="en-US" dirty="0" smtClean="0"/>
              <a:t>Social media and disruption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2" y="2308711"/>
            <a:ext cx="6868447" cy="2058914"/>
          </a:xfrm>
        </p:spPr>
        <p:txBody>
          <a:bodyPr>
            <a:noAutofit/>
          </a:bodyPr>
          <a:lstStyle/>
          <a:p>
            <a:endParaRPr lang="en-GB" sz="3200" dirty="0" smtClean="0"/>
          </a:p>
          <a:p>
            <a:r>
              <a:rPr lang="en-GB" sz="3200" dirty="0" smtClean="0"/>
              <a:t>Decoding Social Media</a:t>
            </a:r>
            <a:endParaRPr lang="en-GB" sz="3200" dirty="0"/>
          </a:p>
          <a:p>
            <a:endParaRPr lang="en-GB" sz="2400" dirty="0" smtClean="0"/>
          </a:p>
          <a:p>
            <a:r>
              <a:rPr lang="en-GB" sz="2400" dirty="0" smtClean="0"/>
              <a:t>March 17 2015</a:t>
            </a:r>
            <a:endParaRPr lang="en-US" sz="2400" dirty="0"/>
          </a:p>
        </p:txBody>
      </p:sp>
      <p:pic>
        <p:nvPicPr>
          <p:cNvPr id="4" name="Picture 3" descr="ubcblue_fu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06" y="4426502"/>
            <a:ext cx="3569762" cy="55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44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Disruption best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Launch efforts quickly, then </a:t>
            </a:r>
            <a:r>
              <a:rPr lang="en-US" sz="2800" dirty="0" smtClean="0"/>
              <a:t>iterate</a:t>
            </a:r>
            <a:endParaRPr lang="en-US" sz="2800" dirty="0" smtClean="0"/>
          </a:p>
          <a:p>
            <a:r>
              <a:rPr lang="en-US" sz="2800" dirty="0"/>
              <a:t>Set goals and track </a:t>
            </a:r>
            <a:r>
              <a:rPr lang="en-US" sz="2800" dirty="0" smtClean="0"/>
              <a:t>progress</a:t>
            </a:r>
            <a:endParaRPr lang="en-US" sz="2800" dirty="0"/>
          </a:p>
          <a:p>
            <a:r>
              <a:rPr lang="en-US" sz="2800" dirty="0"/>
              <a:t>Reward </a:t>
            </a:r>
            <a:r>
              <a:rPr lang="en-US" sz="2800" dirty="0" smtClean="0"/>
              <a:t>experimentation</a:t>
            </a:r>
            <a:endParaRPr lang="en-US" sz="2800" dirty="0" smtClean="0"/>
          </a:p>
          <a:p>
            <a:r>
              <a:rPr lang="en-US" sz="2800" dirty="0"/>
              <a:t>Kill off mediocre </a:t>
            </a:r>
            <a:r>
              <a:rPr lang="en-US" sz="2800" dirty="0" smtClean="0"/>
              <a:t>efforts</a:t>
            </a:r>
            <a:endParaRPr lang="en-US" sz="2800" dirty="0" smtClean="0"/>
          </a:p>
          <a:p>
            <a:r>
              <a:rPr lang="en-US" sz="2800" dirty="0"/>
              <a:t>Plan for “version 2.0” and beyond</a:t>
            </a:r>
            <a:endParaRPr lang="en-US" sz="2800" dirty="0" smtClean="0"/>
          </a:p>
          <a:p>
            <a:r>
              <a:rPr lang="en-US" sz="2800" dirty="0"/>
              <a:t>Make it easier to launch an experiment than to block </a:t>
            </a:r>
            <a:r>
              <a:rPr lang="en-US" sz="2800" dirty="0" smtClean="0"/>
              <a:t>one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396047" y="4615934"/>
            <a:ext cx="4049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/>
              <a:t>New York Times Innovation report</a:t>
            </a:r>
          </a:p>
        </p:txBody>
      </p:sp>
    </p:spTree>
    <p:extLst>
      <p:ext uri="{BB962C8B-B14F-4D97-AF65-F5344CB8AC3E}">
        <p14:creationId xmlns:p14="http://schemas.microsoft.com/office/powerpoint/2010/main" val="1758237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social media?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In groups, </a:t>
            </a:r>
            <a:r>
              <a:rPr lang="en-US" sz="4800" dirty="0" smtClean="0"/>
              <a:t>come up with two reasons </a:t>
            </a:r>
            <a:r>
              <a:rPr lang="en-US" sz="4800" dirty="0" smtClean="0"/>
              <a:t>why </a:t>
            </a:r>
            <a:r>
              <a:rPr lang="en-US" sz="4800" dirty="0" smtClean="0"/>
              <a:t>is </a:t>
            </a:r>
            <a:r>
              <a:rPr lang="en-US" sz="4800" dirty="0" smtClean="0"/>
              <a:t>social media </a:t>
            </a:r>
            <a:r>
              <a:rPr lang="en-US" sz="4800" dirty="0" smtClean="0"/>
              <a:t>is disruptive</a:t>
            </a:r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2170227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2-26 at 11.41.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1" y="0"/>
            <a:ext cx="833925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210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way we were</a:t>
            </a:r>
            <a:endParaRPr lang="en-US" dirty="0"/>
          </a:p>
        </p:txBody>
      </p:sp>
      <p:pic>
        <p:nvPicPr>
          <p:cNvPr id="7" name="Content Placeholder 6" descr="canada-results-2013-edelman-trust-barometer-29-63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0" b="14440"/>
          <a:stretch>
            <a:fillRect/>
          </a:stretch>
        </p:blipFill>
        <p:spPr>
          <a:xfrm>
            <a:off x="457200" y="1002919"/>
            <a:ext cx="7620000" cy="4068762"/>
          </a:xfrm>
        </p:spPr>
      </p:pic>
    </p:spTree>
    <p:extLst>
      <p:ext uri="{BB962C8B-B14F-4D97-AF65-F5344CB8AC3E}">
        <p14:creationId xmlns:p14="http://schemas.microsoft.com/office/powerpoint/2010/main" val="3407612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Diamond of influence</a:t>
            </a:r>
            <a:endParaRPr lang="en-US" dirty="0"/>
          </a:p>
        </p:txBody>
      </p:sp>
      <p:pic>
        <p:nvPicPr>
          <p:cNvPr id="4" name="Content Placeholder 3" descr="blog-pyramid-sli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00" r="-22300"/>
          <a:stretch>
            <a:fillRect/>
          </a:stretch>
        </p:blipFill>
        <p:spPr>
          <a:xfrm>
            <a:off x="200347" y="950321"/>
            <a:ext cx="8289959" cy="4193179"/>
          </a:xfrm>
        </p:spPr>
      </p:pic>
    </p:spTree>
    <p:extLst>
      <p:ext uri="{BB962C8B-B14F-4D97-AF65-F5344CB8AC3E}">
        <p14:creationId xmlns:p14="http://schemas.microsoft.com/office/powerpoint/2010/main" val="1521015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5021" y="541760"/>
            <a:ext cx="7815194" cy="3588127"/>
          </a:xfrm>
        </p:spPr>
        <p:txBody>
          <a:bodyPr/>
          <a:lstStyle/>
          <a:p>
            <a:r>
              <a:rPr lang="en-US" sz="5400" dirty="0" smtClean="0"/>
              <a:t>What are your experiences with disruption and innovation with your client?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273204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Marshall McLuhan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0149"/>
            <a:ext cx="7757635" cy="3737965"/>
          </a:xfrm>
        </p:spPr>
        <p:txBody>
          <a:bodyPr>
            <a:normAutofit fontScale="77500" lnSpcReduction="20000"/>
          </a:bodyPr>
          <a:lstStyle/>
          <a:p>
            <a:r>
              <a:rPr lang="en-US" sz="4800" dirty="0" smtClean="0"/>
              <a:t>”When </a:t>
            </a:r>
            <a:r>
              <a:rPr lang="en-US" sz="4800" dirty="0"/>
              <a:t>faced with a totally new situation</a:t>
            </a:r>
            <a:r>
              <a:rPr lang="en-US" sz="4800" dirty="0" smtClean="0"/>
              <a:t>, we </a:t>
            </a:r>
            <a:r>
              <a:rPr lang="en-US" sz="4800" dirty="0"/>
              <a:t>tend always to attach ourselves to the objects, to the flavor of the most recent past. </a:t>
            </a:r>
            <a:r>
              <a:rPr lang="en-US" sz="4800" b="1" dirty="0" smtClean="0"/>
              <a:t>We </a:t>
            </a:r>
            <a:r>
              <a:rPr lang="en-US" sz="4800" b="1" dirty="0"/>
              <a:t>look at the present through a rear-view mirror</a:t>
            </a:r>
            <a:r>
              <a:rPr lang="en-US" sz="4800" dirty="0"/>
              <a:t>. We march backwards into the future</a:t>
            </a:r>
            <a:r>
              <a:rPr lang="en-US" sz="4800" dirty="0" smtClean="0"/>
              <a:t>.”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4680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7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smtClean="0"/>
              <a:t>Disruption </a:t>
            </a:r>
            <a:r>
              <a:rPr lang="en-US" sz="3600" dirty="0" smtClean="0"/>
              <a:t>in media, business and activism</a:t>
            </a:r>
          </a:p>
          <a:p>
            <a:r>
              <a:rPr lang="en-US" sz="3600" dirty="0" smtClean="0"/>
              <a:t>Guest speaker: Don Wright, Amnesty International</a:t>
            </a:r>
          </a:p>
          <a:p>
            <a:r>
              <a:rPr lang="en-US" sz="3600" dirty="0" smtClean="0"/>
              <a:t>Student presentations</a:t>
            </a:r>
          </a:p>
        </p:txBody>
      </p:sp>
    </p:spTree>
    <p:extLst>
      <p:ext uri="{BB962C8B-B14F-4D97-AF65-F5344CB8AC3E}">
        <p14:creationId xmlns:p14="http://schemas.microsoft.com/office/powerpoint/2010/main" val="3623053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disruption?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3229"/>
            <a:ext cx="7814733" cy="3737371"/>
          </a:xfrm>
        </p:spPr>
        <p:txBody>
          <a:bodyPr>
            <a:noAutofit/>
          </a:bodyPr>
          <a:lstStyle/>
          <a:p>
            <a:r>
              <a:rPr lang="en-GB" sz="3600" dirty="0" smtClean="0"/>
              <a:t>Disruption </a:t>
            </a:r>
            <a:r>
              <a:rPr lang="en-GB" sz="3600" dirty="0"/>
              <a:t>is a predictable pattern across many industries in which fledgling companies use new technology to offer cheaper and inferior alternatives to products sold by established </a:t>
            </a:r>
            <a:r>
              <a:rPr lang="en-GB" sz="3600" dirty="0" smtClean="0"/>
              <a:t>players.</a:t>
            </a:r>
          </a:p>
          <a:p>
            <a:pPr lvl="1"/>
            <a:r>
              <a:rPr lang="en-GB" dirty="0" smtClean="0"/>
              <a:t>New York Times Innovation Report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1517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disruption?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152143"/>
            <a:ext cx="3962401" cy="3733123"/>
          </a:xfrm>
        </p:spPr>
        <p:txBody>
          <a:bodyPr>
            <a:normAutofit lnSpcReduction="10000"/>
          </a:bodyPr>
          <a:lstStyle/>
          <a:p>
            <a:r>
              <a:rPr lang="en-GB" sz="3200" dirty="0"/>
              <a:t>And can’t we just dismiss the </a:t>
            </a:r>
            <a:r>
              <a:rPr lang="en-GB" sz="3200" dirty="0" err="1"/>
              <a:t>BuzzFeeds</a:t>
            </a:r>
            <a:r>
              <a:rPr lang="en-GB" sz="3200" dirty="0"/>
              <a:t> of the world, with their </a:t>
            </a:r>
            <a:r>
              <a:rPr lang="en-GB" sz="3200" dirty="0" err="1"/>
              <a:t>listicles</a:t>
            </a:r>
            <a:r>
              <a:rPr lang="en-GB" sz="3200" dirty="0"/>
              <a:t> and cat videos?</a:t>
            </a:r>
          </a:p>
          <a:p>
            <a:pPr lvl="1"/>
            <a:r>
              <a:rPr lang="en-US" dirty="0" smtClean="0"/>
              <a:t>New York Times Innovation report</a:t>
            </a:r>
            <a:endParaRPr lang="en-US" dirty="0"/>
          </a:p>
        </p:txBody>
      </p:sp>
      <p:pic>
        <p:nvPicPr>
          <p:cNvPr id="5" name="Content Placeholder 4" descr="IMG_0462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" b="29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85362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Sustaining innovation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 descr="Screen Shot 2015-03-15 at 14.27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200150"/>
            <a:ext cx="7076747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22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Disrupting innovation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3-15 at 14.27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6" y="1200149"/>
            <a:ext cx="7023354" cy="348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72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Innovation tipping point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3-15 at 14.27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200150"/>
            <a:ext cx="6974771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74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Hallmarks of disruption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199" y="1152144"/>
            <a:ext cx="4303713" cy="344271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Introduced by an “outsider”</a:t>
            </a:r>
          </a:p>
          <a:p>
            <a:r>
              <a:rPr lang="en-US" dirty="0"/>
              <a:t>Less expensive than existing products</a:t>
            </a:r>
          </a:p>
          <a:p>
            <a:r>
              <a:rPr lang="en-US" dirty="0"/>
              <a:t>Targeting underserved or new markets</a:t>
            </a:r>
          </a:p>
          <a:p>
            <a:r>
              <a:rPr lang="en-US" dirty="0"/>
              <a:t>Initially inferior to existing products</a:t>
            </a:r>
          </a:p>
          <a:p>
            <a:r>
              <a:rPr lang="en-US" dirty="0"/>
              <a:t>Advanced by an enabling technology</a:t>
            </a:r>
          </a:p>
          <a:p>
            <a:endParaRPr lang="en-US" dirty="0"/>
          </a:p>
        </p:txBody>
      </p:sp>
      <p:pic>
        <p:nvPicPr>
          <p:cNvPr id="7" name="Content Placeholder 6" descr="Screen Shot 2015-03-15 at 14.40.11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579" b="-38579"/>
          <a:stretch>
            <a:fillRect/>
          </a:stretch>
        </p:blipFill>
        <p:spPr>
          <a:xfrm>
            <a:off x="4760913" y="1152525"/>
            <a:ext cx="3316287" cy="3441700"/>
          </a:xfrm>
        </p:spPr>
      </p:pic>
      <p:sp>
        <p:nvSpPr>
          <p:cNvPr id="8" name="TextBox 7"/>
          <p:cNvSpPr txBox="1"/>
          <p:nvPr/>
        </p:nvSpPr>
        <p:spPr>
          <a:xfrm>
            <a:off x="4396047" y="4092527"/>
            <a:ext cx="4049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/>
              <a:t>New York Times Innovation report</a:t>
            </a:r>
          </a:p>
        </p:txBody>
      </p:sp>
    </p:spTree>
    <p:extLst>
      <p:ext uri="{BB962C8B-B14F-4D97-AF65-F5344CB8AC3E}">
        <p14:creationId xmlns:p14="http://schemas.microsoft.com/office/powerpoint/2010/main" val="99104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890098"/>
            <a:ext cx="7772401" cy="1092425"/>
          </a:xfrm>
        </p:spPr>
        <p:txBody>
          <a:bodyPr>
            <a:noAutofit/>
          </a:bodyPr>
          <a:lstStyle/>
          <a:p>
            <a:r>
              <a:rPr lang="en-US" sz="3200" dirty="0" smtClean="0"/>
              <a:t>In pairs, come up with two examples </a:t>
            </a:r>
          </a:p>
          <a:p>
            <a:r>
              <a:rPr lang="en-US" sz="3200" dirty="0" smtClean="0"/>
              <a:t>of ideas from the innovation report</a:t>
            </a:r>
            <a:endParaRPr lang="en-US" sz="3200" dirty="0"/>
          </a:p>
        </p:txBody>
      </p:sp>
      <p:pic>
        <p:nvPicPr>
          <p:cNvPr id="6" name="Content Placeholder 5" descr="Screen Shot 2015-03-15 at 14.17.54.png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47" r="-148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37287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BC082011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3424</TotalTime>
  <Words>496</Words>
  <Application>Microsoft Macintosh PowerPoint</Application>
  <PresentationFormat>On-screen Show (16:9)</PresentationFormat>
  <Paragraphs>54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UBC082011</vt:lpstr>
      <vt:lpstr>Social media and disruption</vt:lpstr>
      <vt:lpstr>Today’s class</vt:lpstr>
      <vt:lpstr>What is disruption?</vt:lpstr>
      <vt:lpstr>What is disruption?</vt:lpstr>
      <vt:lpstr>Sustaining innovation</vt:lpstr>
      <vt:lpstr>Disrupting innovation</vt:lpstr>
      <vt:lpstr>Innovation tipping point</vt:lpstr>
      <vt:lpstr>Hallmarks of disruption</vt:lpstr>
      <vt:lpstr>PowerPoint Presentation</vt:lpstr>
      <vt:lpstr>Disruption best practice</vt:lpstr>
      <vt:lpstr>Why social media?</vt:lpstr>
      <vt:lpstr>PowerPoint Presentation</vt:lpstr>
      <vt:lpstr>The way we were</vt:lpstr>
      <vt:lpstr>Diamond of influence</vt:lpstr>
      <vt:lpstr>What are your experiences with disruption and innovation with your client?</vt:lpstr>
      <vt:lpstr>Marshall McLuhan</vt:lpstr>
      <vt:lpstr>Break</vt:lpstr>
    </vt:vector>
  </TitlesOfParts>
  <Company>University of 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Friend as Editor</dc:title>
  <dc:creator>Alfred Hermida</dc:creator>
  <cp:lastModifiedBy>Alfred Hermida</cp:lastModifiedBy>
  <cp:revision>233</cp:revision>
  <dcterms:created xsi:type="dcterms:W3CDTF">2011-08-29T17:11:13Z</dcterms:created>
  <dcterms:modified xsi:type="dcterms:W3CDTF">2015-03-17T18:00:40Z</dcterms:modified>
</cp:coreProperties>
</file>