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37"/>
  </p:notesMasterIdLst>
  <p:sldIdLst>
    <p:sldId id="256" r:id="rId2"/>
    <p:sldId id="352" r:id="rId3"/>
    <p:sldId id="387" r:id="rId4"/>
    <p:sldId id="347" r:id="rId5"/>
    <p:sldId id="329" r:id="rId6"/>
    <p:sldId id="366" r:id="rId7"/>
    <p:sldId id="360" r:id="rId8"/>
    <p:sldId id="368" r:id="rId9"/>
    <p:sldId id="369" r:id="rId10"/>
    <p:sldId id="371" r:id="rId11"/>
    <p:sldId id="304" r:id="rId12"/>
    <p:sldId id="372" r:id="rId13"/>
    <p:sldId id="373" r:id="rId14"/>
    <p:sldId id="362" r:id="rId15"/>
    <p:sldId id="325" r:id="rId16"/>
    <p:sldId id="324" r:id="rId17"/>
    <p:sldId id="334" r:id="rId18"/>
    <p:sldId id="348" r:id="rId19"/>
    <p:sldId id="335" r:id="rId20"/>
    <p:sldId id="336" r:id="rId21"/>
    <p:sldId id="363" r:id="rId22"/>
    <p:sldId id="364" r:id="rId23"/>
    <p:sldId id="339" r:id="rId24"/>
    <p:sldId id="350" r:id="rId25"/>
    <p:sldId id="383" r:id="rId26"/>
    <p:sldId id="384" r:id="rId27"/>
    <p:sldId id="385" r:id="rId28"/>
    <p:sldId id="375" r:id="rId29"/>
    <p:sldId id="376" r:id="rId30"/>
    <p:sldId id="377" r:id="rId31"/>
    <p:sldId id="380" r:id="rId32"/>
    <p:sldId id="381" r:id="rId33"/>
    <p:sldId id="382" r:id="rId34"/>
    <p:sldId id="374" r:id="rId35"/>
    <p:sldId id="386" r:id="rId3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5" autoAdjust="0"/>
    <p:restoredTop sz="89213" autoAdjust="0"/>
  </p:normalViewPr>
  <p:slideViewPr>
    <p:cSldViewPr snapToGrid="0" snapToObjects="1">
      <p:cViewPr>
        <p:scale>
          <a:sx n="150" d="100"/>
          <a:sy n="150" d="100"/>
        </p:scale>
        <p:origin x="-816" y="-15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81B77A9-F91C-F84E-80E3-1D3C410BF489}" type="datetimeFigureOut">
              <a:rPr lang="en-US" smtClean="0"/>
              <a:t>02/03/15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D65E87D-117E-6945-9A73-DF643788C66B}" type="slidenum">
              <a:rPr lang="en-US" smtClean="0"/>
              <a:t>‹#›</a:t>
            </a:fld>
            <a:endParaRPr lang="en-US"/>
          </a:p>
        </p:txBody>
      </p:sp>
    </p:spTree>
    <p:extLst>
      <p:ext uri="{BB962C8B-B14F-4D97-AF65-F5344CB8AC3E}">
        <p14:creationId xmlns:p14="http://schemas.microsoft.com/office/powerpoint/2010/main" val="35042877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dweek.com/news/press/publishing-stalwart-maria-rodale-state-magazines-162676" TargetMode="External"/><Relationship Id="rId4" Type="http://schemas.openxmlformats.org/officeDocument/2006/relationships/hyperlink" Target="http://www.menshealth.com/"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a:noFill/>
          <a:ln/>
        </p:spPr>
        <p:txBody>
          <a:bodyPr/>
          <a:lstStyle/>
          <a:p>
            <a:pPr defTabSz="983886">
              <a:spcBef>
                <a:spcPct val="0"/>
              </a:spcBef>
              <a:spcAft>
                <a:spcPts val="645"/>
              </a:spcAft>
              <a:defRPr/>
            </a:pPr>
            <a:r>
              <a:rPr lang="en-US" sz="1200" dirty="0">
                <a:latin typeface="Arial" pitchFamily="127" charset="0"/>
              </a:rPr>
              <a:t>This is the 15</a:t>
            </a:r>
            <a:r>
              <a:rPr lang="en-US" sz="1200" baseline="30000" dirty="0">
                <a:latin typeface="Arial" pitchFamily="127" charset="0"/>
              </a:rPr>
              <a:t>th</a:t>
            </a:r>
            <a:r>
              <a:rPr lang="en-US" sz="1200" dirty="0">
                <a:latin typeface="Arial" pitchFamily="127" charset="0"/>
              </a:rPr>
              <a:t> year of the Edelman Trust Barometer. </a:t>
            </a:r>
          </a:p>
          <a:p>
            <a:pPr defTabSz="983886">
              <a:spcBef>
                <a:spcPct val="0"/>
              </a:spcBef>
              <a:spcAft>
                <a:spcPts val="645"/>
              </a:spcAft>
              <a:defRPr/>
            </a:pPr>
            <a:endParaRPr lang="en-US" sz="1200" dirty="0">
              <a:latin typeface="Arial" pitchFamily="127" charset="0"/>
            </a:endParaRPr>
          </a:p>
          <a:p>
            <a:pPr defTabSz="983886">
              <a:spcBef>
                <a:spcPct val="0"/>
              </a:spcBef>
              <a:spcAft>
                <a:spcPts val="645"/>
              </a:spcAft>
              <a:defRPr/>
            </a:pPr>
            <a:r>
              <a:rPr lang="en-US" sz="1200" dirty="0">
                <a:latin typeface="Arial" pitchFamily="127" charset="0"/>
              </a:rPr>
              <a:t>Early on in the history of the Trust Barometer, we saw the power of NGOs, in the middle of the decade was the rise of a person like yourself and the development of a horizontal, peer-to-peer communications path. Then it was the recovery of trust in business after its terrible fall in 2008/2009.</a:t>
            </a:r>
          </a:p>
          <a:p>
            <a:pPr defTabSz="983886">
              <a:spcBef>
                <a:spcPct val="0"/>
              </a:spcBef>
              <a:spcAft>
                <a:spcPts val="645"/>
              </a:spcAft>
              <a:defRPr/>
            </a:pPr>
            <a:endParaRPr lang="en-US" sz="1200" dirty="0">
              <a:latin typeface="Arial" pitchFamily="127" charset="0"/>
            </a:endParaRPr>
          </a:p>
          <a:p>
            <a:pPr defTabSz="983886">
              <a:spcBef>
                <a:spcPct val="0"/>
              </a:spcBef>
              <a:spcAft>
                <a:spcPts val="645"/>
              </a:spcAft>
              <a:defRPr/>
            </a:pPr>
            <a:r>
              <a:rPr lang="en-US" sz="1200" dirty="0">
                <a:latin typeface="Arial" pitchFamily="127" charset="0"/>
              </a:rPr>
              <a:t>The images this year speak to major points of context throughout a year that was filled with previously unimaginable events: the conflict in Ukraine, the SONY Pictures hack, disappearance of MH370, spread of Ebola, controversy around </a:t>
            </a:r>
            <a:r>
              <a:rPr lang="en-US" sz="1200" dirty="0" err="1">
                <a:latin typeface="Arial" pitchFamily="127" charset="0"/>
              </a:rPr>
              <a:t>Uber</a:t>
            </a:r>
            <a:r>
              <a:rPr lang="en-US" sz="1200" dirty="0">
                <a:latin typeface="Arial" pitchFamily="127" charset="0"/>
              </a:rPr>
              <a:t>.</a:t>
            </a:r>
          </a:p>
          <a:p>
            <a:pPr eaLnBrk="1" hangingPunct="1">
              <a:spcBef>
                <a:spcPct val="0"/>
              </a:spcBef>
            </a:pPr>
            <a:endParaRPr lang="en-US" sz="2600" dirty="0">
              <a:latin typeface="Arial" pitchFamily="127" charset="0"/>
            </a:endParaRPr>
          </a:p>
          <a:p>
            <a:pPr eaLnBrk="1" hangingPunct="1">
              <a:spcBef>
                <a:spcPct val="0"/>
              </a:spcBef>
            </a:pPr>
            <a:endParaRPr lang="en-US" sz="2500" dirty="0">
              <a:latin typeface="Arial" pitchFamily="127" charset="0"/>
            </a:endParaRPr>
          </a:p>
        </p:txBody>
      </p:sp>
      <p:sp>
        <p:nvSpPr>
          <p:cNvPr id="7171" name="Slide Number Placeholder 3"/>
          <p:cNvSpPr>
            <a:spLocks noGrp="1"/>
          </p:cNvSpPr>
          <p:nvPr>
            <p:ph type="sldNum" sz="quarter" idx="5"/>
          </p:nvPr>
        </p:nvSpPr>
        <p:spPr>
          <a:noFill/>
        </p:spPr>
        <p:txBody>
          <a:bodyPr/>
          <a:lstStyle/>
          <a:p>
            <a:pPr defTabSz="938994"/>
            <a:fld id="{9DDC1433-328C-44C9-85A5-C179807E2945}" type="slidenum">
              <a:rPr lang="en-US" smtClean="0">
                <a:solidFill>
                  <a:prstClr val="black"/>
                </a:solidFill>
                <a:latin typeface="Calibri"/>
                <a:ea typeface="ヒラギノ角ゴ Pro W3" pitchFamily="127" charset="-128"/>
                <a:cs typeface="ヒラギノ角ゴ Pro W3" pitchFamily="127" charset="-128"/>
              </a:rPr>
              <a:pPr defTabSz="938994"/>
              <a:t>6</a:t>
            </a:fld>
            <a:endParaRPr lang="en-US" dirty="0" smtClean="0">
              <a:solidFill>
                <a:prstClr val="black"/>
              </a:solidFill>
              <a:latin typeface="Calibri"/>
              <a:ea typeface="ヒラギノ角ゴ Pro W3" pitchFamily="127" charset="-128"/>
              <a:cs typeface="ヒラギノ角ゴ Pro W3" pitchFamily="127" charset="-128"/>
            </a:endParaRPr>
          </a:p>
        </p:txBody>
      </p:sp>
    </p:spTree>
    <p:extLst>
      <p:ext uri="{BB962C8B-B14F-4D97-AF65-F5344CB8AC3E}">
        <p14:creationId xmlns:p14="http://schemas.microsoft.com/office/powerpoint/2010/main" val="219572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a:t>
            </a:r>
            <a:r>
              <a:rPr lang="en-US" dirty="0" err="1" smtClean="0"/>
              <a:t>editorialguidelines</a:t>
            </a:r>
            <a:r>
              <a:rPr lang="en-US" dirty="0" smtClean="0"/>
              <a:t>/page/guidance-blogs-</a:t>
            </a:r>
            <a:r>
              <a:rPr lang="en-US" dirty="0" err="1" smtClean="0"/>
              <a:t>bbc</a:t>
            </a:r>
            <a:r>
              <a:rPr lang="en-US" dirty="0" smtClean="0"/>
              <a:t>-full</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22</a:t>
            </a:fld>
            <a:endParaRPr lang="en-US"/>
          </a:p>
        </p:txBody>
      </p:sp>
    </p:spTree>
    <p:extLst>
      <p:ext uri="{BB962C8B-B14F-4D97-AF65-F5344CB8AC3E}">
        <p14:creationId xmlns:p14="http://schemas.microsoft.com/office/powerpoint/2010/main" val="343150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hbr.org</a:t>
            </a:r>
            <a:r>
              <a:rPr lang="en-US" dirty="0" smtClean="0"/>
              <a:t>/2010/11/managing-yourself-</a:t>
            </a:r>
            <a:r>
              <a:rPr lang="en-US" dirty="0" err="1" smtClean="0"/>
              <a:t>whats</a:t>
            </a:r>
            <a:r>
              <a:rPr lang="en-US" dirty="0" smtClean="0"/>
              <a:t>-your-personal-social-media-strategy/</a:t>
            </a:r>
            <a:r>
              <a:rPr lang="en-US" dirty="0" err="1" smtClean="0"/>
              <a:t>ar</a:t>
            </a:r>
            <a:r>
              <a:rPr lang="en-US" dirty="0" smtClean="0"/>
              <a:t>/1</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23</a:t>
            </a:fld>
            <a:endParaRPr lang="en-US"/>
          </a:p>
        </p:txBody>
      </p:sp>
    </p:spTree>
    <p:extLst>
      <p:ext uri="{BB962C8B-B14F-4D97-AF65-F5344CB8AC3E}">
        <p14:creationId xmlns:p14="http://schemas.microsoft.com/office/powerpoint/2010/main" val="65596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blog.adidas-group.com</a:t>
            </a:r>
            <a:r>
              <a:rPr lang="en-US" dirty="0" smtClean="0"/>
              <a:t>/</a:t>
            </a:r>
            <a:r>
              <a:rPr lang="en-US" dirty="0" err="1" smtClean="0"/>
              <a:t>wp</a:t>
            </a:r>
            <a:r>
              <a:rPr lang="en-US" dirty="0" smtClean="0"/>
              <a:t>-content/uploads/2011/06/adidas-Group-Social-Media-Guidelines1.pdf</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24</a:t>
            </a:fld>
            <a:endParaRPr lang="en-US"/>
          </a:p>
        </p:txBody>
      </p:sp>
    </p:spTree>
    <p:extLst>
      <p:ext uri="{BB962C8B-B14F-4D97-AF65-F5344CB8AC3E}">
        <p14:creationId xmlns:p14="http://schemas.microsoft.com/office/powerpoint/2010/main" val="63541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forums.bestbuy.com</a:t>
            </a:r>
            <a:r>
              <a:rPr lang="en-US" dirty="0" smtClean="0"/>
              <a:t>/t5/Welcome-News/Best-Buy-Social-Media-Policy/td-p/20492</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27</a:t>
            </a:fld>
            <a:endParaRPr lang="en-US"/>
          </a:p>
        </p:txBody>
      </p:sp>
    </p:spTree>
    <p:extLst>
      <p:ext uri="{BB962C8B-B14F-4D97-AF65-F5344CB8AC3E}">
        <p14:creationId xmlns:p14="http://schemas.microsoft.com/office/powerpoint/2010/main" val="107084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9EE81-2214-6146-97E1-1A2716C73C3F}" type="slidenum">
              <a:rPr lang="en-US" smtClean="0"/>
              <a:t>28</a:t>
            </a:fld>
            <a:endParaRPr lang="en-US"/>
          </a:p>
        </p:txBody>
      </p:sp>
    </p:spTree>
    <p:extLst>
      <p:ext uri="{BB962C8B-B14F-4D97-AF65-F5344CB8AC3E}">
        <p14:creationId xmlns:p14="http://schemas.microsoft.com/office/powerpoint/2010/main" val="185393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9EE81-2214-6146-97E1-1A2716C73C3F}" type="slidenum">
              <a:rPr lang="en-US" smtClean="0"/>
              <a:t>29</a:t>
            </a:fld>
            <a:endParaRPr lang="en-US"/>
          </a:p>
        </p:txBody>
      </p:sp>
    </p:spTree>
    <p:extLst>
      <p:ext uri="{BB962C8B-B14F-4D97-AF65-F5344CB8AC3E}">
        <p14:creationId xmlns:p14="http://schemas.microsoft.com/office/powerpoint/2010/main" val="185393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9EE81-2214-6146-97E1-1A2716C73C3F}" type="slidenum">
              <a:rPr lang="en-US" smtClean="0"/>
              <a:t>30</a:t>
            </a:fld>
            <a:endParaRPr lang="en-US"/>
          </a:p>
        </p:txBody>
      </p:sp>
    </p:spTree>
    <p:extLst>
      <p:ext uri="{BB962C8B-B14F-4D97-AF65-F5344CB8AC3E}">
        <p14:creationId xmlns:p14="http://schemas.microsoft.com/office/powerpoint/2010/main" val="185393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9EE81-2214-6146-97E1-1A2716C73C3F}" type="slidenum">
              <a:rPr lang="en-US" smtClean="0"/>
              <a:t>31</a:t>
            </a:fld>
            <a:endParaRPr lang="en-US"/>
          </a:p>
        </p:txBody>
      </p:sp>
    </p:spTree>
    <p:extLst>
      <p:ext uri="{BB962C8B-B14F-4D97-AF65-F5344CB8AC3E}">
        <p14:creationId xmlns:p14="http://schemas.microsoft.com/office/powerpoint/2010/main" val="185393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9EE81-2214-6146-97E1-1A2716C73C3F}" type="slidenum">
              <a:rPr lang="en-US" smtClean="0"/>
              <a:t>32</a:t>
            </a:fld>
            <a:endParaRPr lang="en-US"/>
          </a:p>
        </p:txBody>
      </p:sp>
    </p:spTree>
    <p:extLst>
      <p:ext uri="{BB962C8B-B14F-4D97-AF65-F5344CB8AC3E}">
        <p14:creationId xmlns:p14="http://schemas.microsoft.com/office/powerpoint/2010/main" val="1853930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9EE81-2214-6146-97E1-1A2716C73C3F}" type="slidenum">
              <a:rPr lang="en-US" smtClean="0"/>
              <a:t>33</a:t>
            </a:fld>
            <a:endParaRPr lang="en-US"/>
          </a:p>
        </p:txBody>
      </p:sp>
    </p:spTree>
    <p:extLst>
      <p:ext uri="{BB962C8B-B14F-4D97-AF65-F5344CB8AC3E}">
        <p14:creationId xmlns:p14="http://schemas.microsoft.com/office/powerpoint/2010/main" val="185393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in 3 of 4 the four institutions fell this year, the lowest Trust since 2008, but the rank order remains the same.</a:t>
            </a:r>
          </a:p>
          <a:p>
            <a:r>
              <a:rPr lang="en-US" dirty="0" smtClean="0"/>
              <a:t>Government was the only one to rise – largely because it could not fall any further – but also related to big rises in Russia, Indonesia and India. In fact, if you pull out India and Indonesia, government trust declines from 45 to 44.</a:t>
            </a:r>
          </a:p>
          <a:p>
            <a:r>
              <a:rPr lang="en-US" dirty="0" smtClean="0"/>
              <a:t>Across the board, trust has evaporated. This is a new dynamic. Where we once saw a see-saw, now all boats are sinking.</a:t>
            </a:r>
          </a:p>
          <a:p>
            <a:r>
              <a:rPr lang="en-US" dirty="0" smtClean="0"/>
              <a:t>What we have seen in 2015, which leads to our hypothesis, is this start of the era of skepticism. Post-Great Recession we anticipated a rebound recovery, but it has not been as significant or sustained. That recovery of Trust has reached a plateau and now is now on the decline. </a:t>
            </a:r>
          </a:p>
        </p:txBody>
      </p:sp>
      <p:sp>
        <p:nvSpPr>
          <p:cNvPr id="4" name="Slide Number Placeholder 3"/>
          <p:cNvSpPr>
            <a:spLocks noGrp="1"/>
          </p:cNvSpPr>
          <p:nvPr>
            <p:ph type="sldNum" sz="quarter" idx="10"/>
          </p:nvPr>
        </p:nvSpPr>
        <p:spPr/>
        <p:txBody>
          <a:bodyPr/>
          <a:lstStyle/>
          <a:p>
            <a:fld id="{1D65E87D-117E-6945-9A73-DF643788C66B}" type="slidenum">
              <a:rPr lang="en-US" smtClean="0"/>
              <a:t>7</a:t>
            </a:fld>
            <a:endParaRPr lang="en-US"/>
          </a:p>
        </p:txBody>
      </p:sp>
    </p:spTree>
    <p:extLst>
      <p:ext uri="{BB962C8B-B14F-4D97-AF65-F5344CB8AC3E}">
        <p14:creationId xmlns:p14="http://schemas.microsoft.com/office/powerpoint/2010/main" val="211050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time, we see online search as the most</a:t>
            </a:r>
            <a:r>
              <a:rPr lang="en-US" baseline="0" dirty="0" smtClean="0"/>
              <a:t> trusted </a:t>
            </a:r>
            <a:r>
              <a:rPr lang="en-US" dirty="0" smtClean="0"/>
              <a:t>source of media.</a:t>
            </a:r>
            <a:r>
              <a:rPr lang="en-US" baseline="0" dirty="0" smtClean="0"/>
              <a:t> The implications are that you can no longer rely on big, established brands – but rather dig deeper to get higher search rank (think </a:t>
            </a:r>
            <a:r>
              <a:rPr lang="en-US" baseline="0" dirty="0" err="1" smtClean="0"/>
              <a:t>BuzzFeed</a:t>
            </a:r>
            <a:r>
              <a:rPr lang="en-US" baseline="0" dirty="0" smtClean="0"/>
              <a:t> and Business Insider). There is also significant traffic to mainstream media driven through search.</a:t>
            </a:r>
          </a:p>
          <a:p>
            <a:endParaRPr lang="en-US" baseline="0" dirty="0" smtClean="0"/>
          </a:p>
          <a:p>
            <a:r>
              <a:rPr lang="en-US" baseline="0" dirty="0" err="1" smtClean="0"/>
              <a:t>Millennials</a:t>
            </a:r>
            <a:r>
              <a:rPr lang="en-US" baseline="0" dirty="0" smtClean="0"/>
              <a:t>: overall, they are just more trusting of media sources. The interesting thing is the gap between trust in traditional media and other types of media, which is far more pronounced between the overall global respondent set and </a:t>
            </a:r>
            <a:r>
              <a:rPr lang="en-US" baseline="0" dirty="0" err="1" smtClean="0"/>
              <a:t>Millennials</a:t>
            </a:r>
            <a:r>
              <a:rPr lang="en-US" baseline="0" dirty="0" smtClean="0"/>
              <a:t>. If </a:t>
            </a:r>
            <a:r>
              <a:rPr lang="en-US" baseline="0" dirty="0" err="1" smtClean="0"/>
              <a:t>Millennials</a:t>
            </a:r>
            <a:r>
              <a:rPr lang="en-US" baseline="0" dirty="0" smtClean="0"/>
              <a:t> are the consumers of today/tomorrow, the need to understand the definitively smaller gap between their trust in traditional media and their trust in hybrid, social or even owned media indicates important future trends.</a:t>
            </a:r>
          </a:p>
          <a:p>
            <a:endParaRPr lang="en-US" baseline="0" dirty="0" smtClean="0"/>
          </a:p>
          <a:p>
            <a:pPr lvl="0"/>
            <a:r>
              <a:rPr lang="en-US" sz="1400" dirty="0" smtClean="0"/>
              <a:t>Interestingly, the rise of search and social media is also giving rise to more news content that's social by design. In January 2015, the Edelman Media Network (a team of earned media specialists) teamed with two startups, </a:t>
            </a:r>
            <a:r>
              <a:rPr lang="en-US" sz="1400" dirty="0" err="1" smtClean="0"/>
              <a:t>NewsWhip</a:t>
            </a:r>
            <a:r>
              <a:rPr lang="en-US" sz="1400" dirty="0" smtClean="0"/>
              <a:t> and Muck Rack, to study U.S. social news consumption - the 2015 Edelman Media Forecast. According to this study, more than 75 percent of US journalists surveyed by Edelman and Muck Rack say they feel more pressure now to think about their story’s potential to get shared on social platforms. To make their stories more shareable, journalists are infusing their stories with more video, with nearly three quarters of US journalists said they are now creating original video content to accompany their stories.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D65E87D-117E-6945-9A73-DF643788C66B}" type="slidenum">
              <a:rPr lang="en-US" smtClean="0"/>
              <a:t>8</a:t>
            </a:fld>
            <a:endParaRPr lang="en-US"/>
          </a:p>
        </p:txBody>
      </p:sp>
    </p:spTree>
    <p:extLst>
      <p:ext uri="{BB962C8B-B14F-4D97-AF65-F5344CB8AC3E}">
        <p14:creationId xmlns:p14="http://schemas.microsoft.com/office/powerpoint/2010/main" val="337207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question</a:t>
            </a:r>
            <a:r>
              <a:rPr lang="en-US" baseline="0" dirty="0" smtClean="0"/>
              <a:t> this year – we looked at trust in a variety of people who create content on online sites such as social media and blogs. Friends and family at 72% are the most trusted, whereas CEOs are at 46%. Interestingly, companies I use have a 60% trust factor, while less than 1 in 3  believe content from brands they do not use. The old adage of “the more I know you, the more I trust you” remains true here, but it is extremely important for our clients to see the value of owned media channels. Only 53% believe journalists, which is not much higher than a CEO. Also beware of using celebrities.</a:t>
            </a:r>
          </a:p>
          <a:p>
            <a:endParaRPr lang="en-US" baseline="0" dirty="0" smtClean="0"/>
          </a:p>
          <a:p>
            <a:r>
              <a:rPr lang="en-US" baseline="0" dirty="0" smtClean="0"/>
              <a:t>====</a:t>
            </a:r>
          </a:p>
          <a:p>
            <a:pPr marL="0" marR="0" indent="0" algn="l" defTabSz="914400" rtl="0" eaLnBrk="1" fontAlgn="auto" latinLnBrk="0" hangingPunct="1">
              <a:lnSpc>
                <a:spcPct val="90000"/>
              </a:lnSpc>
              <a:spcBef>
                <a:spcPts val="0"/>
              </a:spcBef>
              <a:spcAft>
                <a:spcPts val="600"/>
              </a:spcAft>
              <a:buClrTx/>
              <a:buSzTx/>
              <a:buFontTx/>
              <a:buNone/>
              <a:tabLst/>
              <a:defRPr/>
            </a:pPr>
            <a:r>
              <a:rPr lang="en-US" sz="1200" kern="1200" dirty="0" smtClean="0">
                <a:solidFill>
                  <a:schemeClr val="tx1"/>
                </a:solidFill>
                <a:effectLst/>
                <a:latin typeface="+mn-lt"/>
                <a:ea typeface="+mn-ea"/>
                <a:cs typeface="+mn-cs"/>
              </a:rPr>
              <a:t>In </a:t>
            </a:r>
            <a:r>
              <a:rPr lang="en-US" sz="1200" kern="1200" dirty="0" err="1" smtClean="0">
                <a:solidFill>
                  <a:schemeClr val="tx1"/>
                </a:solidFill>
                <a:effectLst/>
                <a:latin typeface="+mn-lt"/>
                <a:ea typeface="+mn-ea"/>
                <a:cs typeface="+mn-cs"/>
              </a:rPr>
              <a:t>AdWeek</a:t>
            </a:r>
            <a:r>
              <a:rPr lang="en-US" sz="1200" kern="1200" dirty="0" smtClean="0">
                <a:solidFill>
                  <a:schemeClr val="tx1"/>
                </a:solidFill>
                <a:effectLst/>
                <a:latin typeface="+mn-lt"/>
                <a:ea typeface="+mn-ea"/>
                <a:cs typeface="+mn-cs"/>
              </a:rPr>
              <a:t> current issue interview w/ Rodale CEO mentions that they are steering away from celebrities on mag covers as they “just don’t sell” – in fact their Nov. Men’s Health issue was best selling ever when the cover was of a disabled Veteran – reinforces our trust data on celebrities </a:t>
            </a:r>
          </a:p>
          <a:p>
            <a:pPr marL="0" marR="0" indent="0" algn="l" defTabSz="914400" rtl="0" eaLnBrk="1" fontAlgn="auto" latinLnBrk="0" hangingPunct="1">
              <a:lnSpc>
                <a:spcPct val="90000"/>
              </a:lnSpc>
              <a:spcBef>
                <a:spcPts val="0"/>
              </a:spcBef>
              <a:spcAft>
                <a:spcPts val="600"/>
              </a:spcAft>
              <a:buClrTx/>
              <a:buSzTx/>
              <a:buFontTx/>
              <a:buNone/>
              <a:tabLst/>
              <a:defRPr/>
            </a:pP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http://www.adweek.com/news/press/publishing-stalwart-maria-rodale-state-magazines-162676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Will it follow the celebrity formula? Are we going to be seeing a Hollywood star in her garden on the cover?</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fact, what we've been finding over and over again in multiple magazines is that other things besides celebrities work better. For example, the cover of the</a:t>
            </a:r>
            <a:r>
              <a:rPr lang="en-US" sz="1200" u="sng" kern="1200" dirty="0" smtClean="0">
                <a:solidFill>
                  <a:schemeClr val="tx1"/>
                </a:solidFill>
                <a:effectLst/>
                <a:latin typeface="+mn-lt"/>
                <a:ea typeface="+mn-ea"/>
                <a:cs typeface="+mn-cs"/>
                <a:hlinkClick r:id="rId4"/>
              </a:rPr>
              <a:t> Men's Health</a:t>
            </a:r>
            <a:r>
              <a:rPr lang="en-US" sz="1200" kern="1200" dirty="0" smtClean="0">
                <a:solidFill>
                  <a:schemeClr val="tx1"/>
                </a:solidFill>
                <a:effectLst/>
                <a:latin typeface="+mn-lt"/>
                <a:ea typeface="+mn-ea"/>
                <a:cs typeface="+mn-cs"/>
              </a:rPr>
              <a:t> Reader's Issue [last November, featuring Iraq War veteran Noah Galloway, who lost his left arm and leg to an IED] was our best cover of the last year—it went gangbusters. It shocked but in a way that was so positive because it spoke to real life, a real person, real issues. That's inspiring, and I do think that's a huge role of a magazine, to inspire.”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9</a:t>
            </a:fld>
            <a:endParaRPr lang="en-US"/>
          </a:p>
        </p:txBody>
      </p:sp>
    </p:spTree>
    <p:extLst>
      <p:ext uri="{BB962C8B-B14F-4D97-AF65-F5344CB8AC3E}">
        <p14:creationId xmlns:p14="http://schemas.microsoft.com/office/powerpoint/2010/main" val="338277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www.adweek.com</a:t>
            </a:r>
            <a:r>
              <a:rPr lang="en-US" dirty="0" smtClean="0"/>
              <a:t>/</a:t>
            </a:r>
            <a:r>
              <a:rPr lang="en-US" dirty="0" err="1" smtClean="0"/>
              <a:t>adfreak</a:t>
            </a:r>
            <a:r>
              <a:rPr lang="en-US" dirty="0" smtClean="0"/>
              <a:t>/justine-sacco-fired-iac-hope-i-dont-get-aids-tweet-154639</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12</a:t>
            </a:fld>
            <a:endParaRPr lang="en-US"/>
          </a:p>
        </p:txBody>
      </p:sp>
    </p:spTree>
    <p:extLst>
      <p:ext uri="{BB962C8B-B14F-4D97-AF65-F5344CB8AC3E}">
        <p14:creationId xmlns:p14="http://schemas.microsoft.com/office/powerpoint/2010/main" val="335454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https://twitter.com/fmanjoo/status/414237330149371904</a:t>
            </a:r>
          </a:p>
          <a:p>
            <a:r>
              <a:rPr lang="pl-PL" dirty="0" smtClean="0"/>
              <a:t>https://twitter.com/zac_r/status/414266460656369664</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13</a:t>
            </a:fld>
            <a:endParaRPr lang="en-US"/>
          </a:p>
        </p:txBody>
      </p:sp>
    </p:spTree>
    <p:extLst>
      <p:ext uri="{BB962C8B-B14F-4D97-AF65-F5344CB8AC3E}">
        <p14:creationId xmlns:p14="http://schemas.microsoft.com/office/powerpoint/2010/main" val="280912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eprints.qut.edu.au</a:t>
            </a:r>
            <a:r>
              <a:rPr lang="en-US" dirty="0" smtClean="0"/>
              <a:t>/66324/</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14</a:t>
            </a:fld>
            <a:endParaRPr lang="en-US"/>
          </a:p>
        </p:txBody>
      </p:sp>
    </p:spTree>
    <p:extLst>
      <p:ext uri="{BB962C8B-B14F-4D97-AF65-F5344CB8AC3E}">
        <p14:creationId xmlns:p14="http://schemas.microsoft.com/office/powerpoint/2010/main" val="192512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clairewardle.com</a:t>
            </a:r>
            <a:r>
              <a:rPr lang="en-US" dirty="0" smtClean="0"/>
              <a:t>/2011/09/21/journalism-ethics-in-a-social-media-world/</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18</a:t>
            </a:fld>
            <a:endParaRPr lang="en-US"/>
          </a:p>
        </p:txBody>
      </p:sp>
    </p:spTree>
    <p:extLst>
      <p:ext uri="{BB962C8B-B14F-4D97-AF65-F5344CB8AC3E}">
        <p14:creationId xmlns:p14="http://schemas.microsoft.com/office/powerpoint/2010/main" val="373189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20</a:t>
            </a:fld>
            <a:endParaRPr lang="en-US"/>
          </a:p>
        </p:txBody>
      </p:sp>
    </p:spTree>
    <p:extLst>
      <p:ext uri="{BB962C8B-B14F-4D97-AF65-F5344CB8AC3E}">
        <p14:creationId xmlns:p14="http://schemas.microsoft.com/office/powerpoint/2010/main" val="22664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2"/>
            <a:ext cx="754380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02/03/15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02/03/15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75260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02/03/15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5498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02/03/15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1" y="4114802"/>
            <a:ext cx="7659687"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21" y="2889649"/>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02/03/15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02/03/15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02/03/15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02/03/15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02/03/15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02/03/15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02/03/15</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882826"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856159"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02/03/15</a:t>
            </a:fld>
            <a:endParaRPr 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14.xml"/><Relationship Id="rId5" Type="http://schemas.openxmlformats.org/officeDocument/2006/relationships/image" Target="../media/image20.png"/><Relationship Id="rId1" Type="http://schemas.microsoft.com/office/2007/relationships/media" Target="../media/media1.mp4"/><Relationship Id="rId2" Type="http://schemas.openxmlformats.org/officeDocument/2006/relationships/video" Target="../media/media1.mp4"/></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2" y="313267"/>
            <a:ext cx="7708851" cy="1828279"/>
          </a:xfrm>
        </p:spPr>
        <p:txBody>
          <a:bodyPr/>
          <a:lstStyle/>
          <a:p>
            <a:r>
              <a:rPr lang="en-US" dirty="0" smtClean="0"/>
              <a:t>Ethics and</a:t>
            </a:r>
            <a:r>
              <a:rPr lang="en-US" dirty="0"/>
              <a:t> </a:t>
            </a:r>
            <a:r>
              <a:rPr lang="en-US" dirty="0" smtClean="0"/>
              <a:t/>
            </a:r>
            <a:br>
              <a:rPr lang="en-US" dirty="0" smtClean="0"/>
            </a:br>
            <a:r>
              <a:rPr lang="en-US" dirty="0" smtClean="0"/>
              <a:t>social media </a:t>
            </a:r>
            <a:endParaRPr lang="en-US" dirty="0"/>
          </a:p>
        </p:txBody>
      </p:sp>
      <p:sp>
        <p:nvSpPr>
          <p:cNvPr id="3" name="Subtitle 2"/>
          <p:cNvSpPr>
            <a:spLocks noGrp="1"/>
          </p:cNvSpPr>
          <p:nvPr>
            <p:ph type="subTitle" idx="1"/>
          </p:nvPr>
        </p:nvSpPr>
        <p:spPr>
          <a:xfrm>
            <a:off x="685802" y="2308711"/>
            <a:ext cx="6868447" cy="2058914"/>
          </a:xfrm>
        </p:spPr>
        <p:txBody>
          <a:bodyPr>
            <a:noAutofit/>
          </a:bodyPr>
          <a:lstStyle/>
          <a:p>
            <a:endParaRPr lang="en-GB" sz="3200" dirty="0" smtClean="0"/>
          </a:p>
          <a:p>
            <a:r>
              <a:rPr lang="en-GB" sz="3200" dirty="0" smtClean="0"/>
              <a:t>Decoding Social Media</a:t>
            </a:r>
            <a:endParaRPr lang="en-GB" sz="3200" dirty="0"/>
          </a:p>
          <a:p>
            <a:endParaRPr lang="en-GB" sz="2400" dirty="0" smtClean="0"/>
          </a:p>
          <a:p>
            <a:r>
              <a:rPr lang="en-GB" sz="2400" dirty="0" smtClean="0"/>
              <a:t>March 3 2015</a:t>
            </a:r>
            <a:endParaRPr lang="en-US" sz="2400" dirty="0"/>
          </a:p>
        </p:txBody>
      </p:sp>
      <p:pic>
        <p:nvPicPr>
          <p:cNvPr id="4" name="Picture 3" descr="ubcblue_fu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06" y="4426502"/>
            <a:ext cx="3569762" cy="553281"/>
          </a:xfrm>
          <a:prstGeom prst="rect">
            <a:avLst/>
          </a:prstGeom>
        </p:spPr>
      </p:pic>
    </p:spTree>
    <p:extLst>
      <p:ext uri="{BB962C8B-B14F-4D97-AF65-F5344CB8AC3E}">
        <p14:creationId xmlns:p14="http://schemas.microsoft.com/office/powerpoint/2010/main" val="902744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ethical decisions</a:t>
            </a:r>
            <a:endParaRPr lang="en-US" dirty="0"/>
          </a:p>
        </p:txBody>
      </p:sp>
      <p:sp>
        <p:nvSpPr>
          <p:cNvPr id="3" name="Content Placeholder 2"/>
          <p:cNvSpPr>
            <a:spLocks noGrp="1"/>
          </p:cNvSpPr>
          <p:nvPr>
            <p:ph idx="1"/>
          </p:nvPr>
        </p:nvSpPr>
        <p:spPr>
          <a:xfrm>
            <a:off x="254000" y="1200150"/>
            <a:ext cx="8204199" cy="3803650"/>
          </a:xfrm>
        </p:spPr>
        <p:txBody>
          <a:bodyPr>
            <a:noAutofit/>
          </a:bodyPr>
          <a:lstStyle/>
          <a:p>
            <a:r>
              <a:rPr lang="en-GB" sz="2800" b="1" dirty="0" smtClean="0"/>
              <a:t>Utilitarian</a:t>
            </a:r>
            <a:r>
              <a:rPr lang="en-GB" sz="2800" dirty="0" smtClean="0"/>
              <a:t>: Produces </a:t>
            </a:r>
            <a:r>
              <a:rPr lang="en-GB" sz="2800" dirty="0"/>
              <a:t>the most </a:t>
            </a:r>
            <a:r>
              <a:rPr lang="en-GB" sz="2800" dirty="0" smtClean="0"/>
              <a:t>good/least harm</a:t>
            </a:r>
            <a:endParaRPr lang="en-US" sz="2800" dirty="0"/>
          </a:p>
          <a:p>
            <a:r>
              <a:rPr lang="en-GB" sz="2800" b="1" dirty="0" smtClean="0"/>
              <a:t>Rights</a:t>
            </a:r>
            <a:r>
              <a:rPr lang="en-GB" sz="2800" dirty="0" smtClean="0"/>
              <a:t>: Best </a:t>
            </a:r>
            <a:r>
              <a:rPr lang="en-GB" sz="2800" dirty="0"/>
              <a:t>respects the rights of all </a:t>
            </a:r>
            <a:r>
              <a:rPr lang="en-GB" sz="2800" dirty="0" smtClean="0"/>
              <a:t>those impacted</a:t>
            </a:r>
            <a:endParaRPr lang="en-US" sz="2800" dirty="0"/>
          </a:p>
          <a:p>
            <a:r>
              <a:rPr lang="en-GB" sz="2800" b="1" dirty="0" smtClean="0"/>
              <a:t>Justice</a:t>
            </a:r>
            <a:r>
              <a:rPr lang="en-GB" sz="2800" dirty="0" smtClean="0"/>
              <a:t>: </a:t>
            </a:r>
            <a:r>
              <a:rPr lang="en-GB" sz="2800" dirty="0"/>
              <a:t>T</a:t>
            </a:r>
            <a:r>
              <a:rPr lang="en-GB" sz="2800" dirty="0" smtClean="0"/>
              <a:t>reats </a:t>
            </a:r>
            <a:r>
              <a:rPr lang="en-GB" sz="2800" dirty="0"/>
              <a:t>people equally or </a:t>
            </a:r>
            <a:r>
              <a:rPr lang="en-GB" sz="2800" dirty="0" smtClean="0"/>
              <a:t>proportionately</a:t>
            </a:r>
            <a:endParaRPr lang="en-US" sz="2800" dirty="0"/>
          </a:p>
          <a:p>
            <a:r>
              <a:rPr lang="en-GB" sz="2800" b="1" dirty="0"/>
              <a:t>Common good</a:t>
            </a:r>
            <a:r>
              <a:rPr lang="en-GB" sz="2800" dirty="0"/>
              <a:t>: </a:t>
            </a:r>
            <a:r>
              <a:rPr lang="en-GB" sz="2800" dirty="0" smtClean="0"/>
              <a:t>Best </a:t>
            </a:r>
            <a:r>
              <a:rPr lang="en-GB" sz="2800" dirty="0"/>
              <a:t>serves </a:t>
            </a:r>
            <a:r>
              <a:rPr lang="en-GB" sz="2800" dirty="0" smtClean="0"/>
              <a:t>the whole community</a:t>
            </a:r>
            <a:endParaRPr lang="en-GB" sz="2800" dirty="0"/>
          </a:p>
          <a:p>
            <a:r>
              <a:rPr lang="en-GB" sz="2800" b="1" dirty="0" smtClean="0"/>
              <a:t>Virtue</a:t>
            </a:r>
            <a:r>
              <a:rPr lang="en-GB" sz="2800" dirty="0" smtClean="0"/>
              <a:t>: Act </a:t>
            </a:r>
            <a:r>
              <a:rPr lang="en-GB" sz="2800" dirty="0"/>
              <a:t>as the sort of person I want to </a:t>
            </a:r>
            <a:r>
              <a:rPr lang="en-GB" sz="2800" dirty="0" smtClean="0"/>
              <a:t>be </a:t>
            </a:r>
            <a:endParaRPr lang="en-US" sz="2800" dirty="0"/>
          </a:p>
        </p:txBody>
      </p:sp>
    </p:spTree>
    <p:extLst>
      <p:ext uri="{BB962C8B-B14F-4D97-AF65-F5344CB8AC3E}">
        <p14:creationId xmlns:p14="http://schemas.microsoft.com/office/powerpoint/2010/main" val="40520550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759574" cy="857250"/>
          </a:xfrm>
        </p:spPr>
        <p:txBody>
          <a:bodyPr/>
          <a:lstStyle/>
          <a:p>
            <a:r>
              <a:rPr lang="en-US" dirty="0" smtClean="0"/>
              <a:t>Dynamics of networked publics</a:t>
            </a:r>
            <a:endParaRPr lang="en-US" dirty="0"/>
          </a:p>
        </p:txBody>
      </p:sp>
      <p:sp>
        <p:nvSpPr>
          <p:cNvPr id="3" name="Content Placeholder 2"/>
          <p:cNvSpPr>
            <a:spLocks noGrp="1"/>
          </p:cNvSpPr>
          <p:nvPr>
            <p:ph idx="1"/>
          </p:nvPr>
        </p:nvSpPr>
        <p:spPr/>
        <p:txBody>
          <a:bodyPr>
            <a:normAutofit/>
          </a:bodyPr>
          <a:lstStyle/>
          <a:p>
            <a:r>
              <a:rPr lang="en-US" sz="4000" dirty="0" smtClean="0"/>
              <a:t>Invisible audiences</a:t>
            </a:r>
          </a:p>
          <a:p>
            <a:r>
              <a:rPr lang="en-US" sz="4000" dirty="0" smtClean="0"/>
              <a:t>Collapsed contexts</a:t>
            </a:r>
          </a:p>
          <a:p>
            <a:r>
              <a:rPr lang="en-US" sz="4000" dirty="0" smtClean="0"/>
              <a:t>Blurring of private/professional</a:t>
            </a:r>
            <a:endParaRPr lang="en-US" sz="4000" dirty="0"/>
          </a:p>
          <a:p>
            <a:pPr lvl="2"/>
            <a:r>
              <a:rPr lang="en-US" sz="2400" dirty="0" err="1" smtClean="0"/>
              <a:t>boyd</a:t>
            </a:r>
            <a:r>
              <a:rPr lang="en-US" sz="2400" dirty="0" smtClean="0"/>
              <a:t>, (2010) Social </a:t>
            </a:r>
            <a:r>
              <a:rPr lang="en-US" sz="2400" dirty="0"/>
              <a:t>Network Sites as Networked Publics: Affordances, Dynamics, and </a:t>
            </a:r>
            <a:r>
              <a:rPr lang="en-US" sz="2400" dirty="0" smtClean="0"/>
              <a:t>Implications </a:t>
            </a:r>
            <a:endParaRPr lang="en-US" sz="2400" dirty="0"/>
          </a:p>
        </p:txBody>
      </p:sp>
    </p:spTree>
    <p:extLst>
      <p:ext uri="{BB962C8B-B14F-4D97-AF65-F5344CB8AC3E}">
        <p14:creationId xmlns:p14="http://schemas.microsoft.com/office/powerpoint/2010/main" val="23976527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Justine Sacco</a:t>
            </a:r>
            <a:endParaRPr lang="en-US" dirty="0"/>
          </a:p>
        </p:txBody>
      </p:sp>
      <p:pic>
        <p:nvPicPr>
          <p:cNvPr id="4" name="Content Placeholder 3" descr="justine-sacco-hed-2013.jpg"/>
          <p:cNvPicPr>
            <a:picLocks noGrp="1" noChangeAspect="1"/>
          </p:cNvPicPr>
          <p:nvPr>
            <p:ph idx="1"/>
          </p:nvPr>
        </p:nvPicPr>
        <p:blipFill>
          <a:blip r:embed="rId3">
            <a:extLst>
              <a:ext uri="{28A0092B-C50C-407E-A947-70E740481C1C}">
                <a14:useLocalDpi xmlns:a14="http://schemas.microsoft.com/office/drawing/2010/main" val="0"/>
              </a:ext>
            </a:extLst>
          </a:blip>
          <a:srcRect t="8029" b="8029"/>
          <a:stretch>
            <a:fillRect/>
          </a:stretch>
        </p:blipFill>
        <p:spPr/>
      </p:pic>
    </p:spTree>
    <p:extLst>
      <p:ext uri="{BB962C8B-B14F-4D97-AF65-F5344CB8AC3E}">
        <p14:creationId xmlns:p14="http://schemas.microsoft.com/office/powerpoint/2010/main" val="17950226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2-26 at 13.44.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199"/>
            <a:ext cx="4555067" cy="2600357"/>
          </a:xfrm>
          <a:prstGeom prst="rect">
            <a:avLst/>
          </a:prstGeom>
        </p:spPr>
      </p:pic>
      <p:pic>
        <p:nvPicPr>
          <p:cNvPr id="4" name="Picture 3" descr="Screen Shot 2015-02-26 at 13.45.0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2490" y="11669"/>
            <a:ext cx="3433684" cy="5143500"/>
          </a:xfrm>
          <a:prstGeom prst="rect">
            <a:avLst/>
          </a:prstGeom>
        </p:spPr>
      </p:pic>
    </p:spTree>
    <p:extLst>
      <p:ext uri="{BB962C8B-B14F-4D97-AF65-F5344CB8AC3E}">
        <p14:creationId xmlns:p14="http://schemas.microsoft.com/office/powerpoint/2010/main" val="2826619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Navigating </a:t>
            </a:r>
            <a:r>
              <a:rPr lang="en-US" dirty="0" err="1" smtClean="0"/>
              <a:t>publicness</a:t>
            </a:r>
            <a:endParaRPr lang="en-US" dirty="0"/>
          </a:p>
        </p:txBody>
      </p:sp>
      <p:sp>
        <p:nvSpPr>
          <p:cNvPr id="3" name="Content Placeholder 2"/>
          <p:cNvSpPr>
            <a:spLocks noGrp="1"/>
          </p:cNvSpPr>
          <p:nvPr>
            <p:ph idx="1"/>
          </p:nvPr>
        </p:nvSpPr>
        <p:spPr>
          <a:xfrm>
            <a:off x="5681133" y="1200150"/>
            <a:ext cx="2760134" cy="3600450"/>
          </a:xfrm>
        </p:spPr>
        <p:txBody>
          <a:bodyPr>
            <a:normAutofit/>
          </a:bodyPr>
          <a:lstStyle/>
          <a:p>
            <a:pPr marL="411480" lvl="1" indent="0">
              <a:buNone/>
            </a:pPr>
            <a:endParaRPr lang="en-GB" dirty="0" smtClean="0"/>
          </a:p>
          <a:p>
            <a:pPr marL="411480" lvl="1" indent="0">
              <a:buNone/>
            </a:pPr>
            <a:endParaRPr lang="en-GB" dirty="0"/>
          </a:p>
          <a:p>
            <a:pPr marL="411480" lvl="1" indent="0">
              <a:buNone/>
            </a:pPr>
            <a:endParaRPr lang="en-GB" dirty="0" smtClean="0"/>
          </a:p>
          <a:p>
            <a:pPr marL="411480" lvl="1" indent="0">
              <a:buNone/>
            </a:pPr>
            <a:endParaRPr lang="en-GB" dirty="0"/>
          </a:p>
          <a:p>
            <a:pPr marL="411480" lvl="1" indent="0">
              <a:buNone/>
            </a:pPr>
            <a:r>
              <a:rPr lang="en-GB" sz="1800" dirty="0" err="1" smtClean="0"/>
              <a:t>Bruns</a:t>
            </a:r>
            <a:r>
              <a:rPr lang="en-GB" sz="1800" dirty="0"/>
              <a:t>, Axel &amp; Moe, </a:t>
            </a:r>
            <a:r>
              <a:rPr lang="en-GB" sz="1800" dirty="0" err="1"/>
              <a:t>Hallvard</a:t>
            </a:r>
            <a:r>
              <a:rPr lang="en-GB" sz="1800" dirty="0"/>
              <a:t> (2013) Structural layers of communication on Twitter. In </a:t>
            </a:r>
            <a:r>
              <a:rPr lang="en-GB" sz="1800" i="1" dirty="0" smtClean="0"/>
              <a:t>Twitter </a:t>
            </a:r>
            <a:r>
              <a:rPr lang="en-GB" sz="1800" i="1" dirty="0"/>
              <a:t>and Society</a:t>
            </a:r>
            <a:r>
              <a:rPr lang="en-GB" sz="1800" dirty="0"/>
              <a:t>. Peter </a:t>
            </a:r>
            <a:r>
              <a:rPr lang="en-GB" sz="1800" dirty="0" smtClean="0"/>
              <a:t>Lang</a:t>
            </a:r>
            <a:r>
              <a:rPr lang="en-GB" sz="1800" dirty="0"/>
              <a:t>.</a:t>
            </a:r>
            <a:endParaRPr lang="en-US" sz="1800" dirty="0"/>
          </a:p>
        </p:txBody>
      </p:sp>
      <p:pic>
        <p:nvPicPr>
          <p:cNvPr id="4" name="Picture 3" descr="Screen Shot 2014-03-02 at 14.32.5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68" y="999196"/>
            <a:ext cx="5410200" cy="4144304"/>
          </a:xfrm>
          <a:prstGeom prst="rect">
            <a:avLst/>
          </a:prstGeom>
        </p:spPr>
      </p:pic>
    </p:spTree>
    <p:extLst>
      <p:ext uri="{BB962C8B-B14F-4D97-AF65-F5344CB8AC3E}">
        <p14:creationId xmlns:p14="http://schemas.microsoft.com/office/powerpoint/2010/main" val="15615781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 out loud</a:t>
            </a:r>
          </a:p>
        </p:txBody>
      </p:sp>
      <p:pic>
        <p:nvPicPr>
          <p:cNvPr id="5" name="Picture Placeholder 4"/>
          <p:cNvPicPr>
            <a:picLocks noGrp="1" noChangeAspect="1"/>
          </p:cNvPicPr>
          <p:nvPr>
            <p:ph type="pic" idx="1"/>
          </p:nvPr>
        </p:nvPicPr>
        <p:blipFill>
          <a:blip r:embed="rId2"/>
          <a:srcRect t="-18404" b="-18404"/>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743274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Tweet out loud</a:t>
            </a:r>
            <a:endParaRPr lang="en-US" dirty="0"/>
          </a:p>
        </p:txBody>
      </p:sp>
      <p:pic>
        <p:nvPicPr>
          <p:cNvPr id="5" name="Picture Placeholder 4"/>
          <p:cNvPicPr>
            <a:picLocks noGrp="1" noChangeAspect="1"/>
          </p:cNvPicPr>
          <p:nvPr>
            <p:ph type="pic" idx="1"/>
          </p:nvPr>
        </p:nvPicPr>
        <p:blipFill>
          <a:blip r:embed="rId2"/>
          <a:srcRect t="-29780" b="-29780"/>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755268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through obscurity</a:t>
            </a:r>
            <a:endParaRPr lang="en-US" dirty="0"/>
          </a:p>
        </p:txBody>
      </p:sp>
      <p:pic>
        <p:nvPicPr>
          <p:cNvPr id="4" name="Content Placeholder 3" descr="3211180411_743bc0236d_o.jpg"/>
          <p:cNvPicPr>
            <a:picLocks noGrp="1" noChangeAspect="1"/>
          </p:cNvPicPr>
          <p:nvPr>
            <p:ph idx="1"/>
          </p:nvPr>
        </p:nvPicPr>
        <p:blipFill>
          <a:blip r:embed="rId2">
            <a:extLst>
              <a:ext uri="{28A0092B-C50C-407E-A947-70E740481C1C}">
                <a14:useLocalDpi xmlns:a14="http://schemas.microsoft.com/office/drawing/2010/main" val="0"/>
              </a:ext>
            </a:extLst>
          </a:blip>
          <a:srcRect t="14488" b="14488"/>
          <a:stretch>
            <a:fillRect/>
          </a:stretch>
        </p:blipFill>
        <p:spPr>
          <a:xfrm>
            <a:off x="457200" y="1200150"/>
            <a:ext cx="7620000" cy="3829050"/>
          </a:xfrm>
        </p:spPr>
      </p:pic>
    </p:spTree>
    <p:extLst>
      <p:ext uri="{BB962C8B-B14F-4D97-AF65-F5344CB8AC3E}">
        <p14:creationId xmlns:p14="http://schemas.microsoft.com/office/powerpoint/2010/main" val="17259170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scenario</a:t>
            </a:r>
            <a:endParaRPr lang="en-US" dirty="0"/>
          </a:p>
        </p:txBody>
      </p:sp>
      <p:sp>
        <p:nvSpPr>
          <p:cNvPr id="3" name="Content Placeholder 2"/>
          <p:cNvSpPr>
            <a:spLocks noGrp="1"/>
          </p:cNvSpPr>
          <p:nvPr>
            <p:ph idx="1"/>
          </p:nvPr>
        </p:nvSpPr>
        <p:spPr/>
        <p:txBody>
          <a:bodyPr>
            <a:normAutofit/>
          </a:bodyPr>
          <a:lstStyle/>
          <a:p>
            <a:r>
              <a:rPr lang="en-GB" sz="2800" dirty="0"/>
              <a:t>Someone posts to a public </a:t>
            </a:r>
            <a:r>
              <a:rPr lang="en-GB" sz="2800" dirty="0" smtClean="0"/>
              <a:t>Facebook </a:t>
            </a:r>
            <a:r>
              <a:rPr lang="en-GB" sz="2800" dirty="0"/>
              <a:t>page that is campaigning to keep a local hospital open. You work at a local radio station and read the post out on air. The person complains saying they didn’t agree to their words being shared on a broadcast </a:t>
            </a:r>
            <a:r>
              <a:rPr lang="en-GB" sz="2800" dirty="0" smtClean="0"/>
              <a:t>medium.</a:t>
            </a:r>
          </a:p>
          <a:p>
            <a:r>
              <a:rPr lang="en-GB" sz="2800" dirty="0" smtClean="0"/>
              <a:t>Discuss in pairs: What are the ethical issues? </a:t>
            </a:r>
            <a:endParaRPr lang="en-GB" sz="2800" dirty="0"/>
          </a:p>
        </p:txBody>
      </p:sp>
    </p:spTree>
    <p:extLst>
      <p:ext uri="{BB962C8B-B14F-4D97-AF65-F5344CB8AC3E}">
        <p14:creationId xmlns:p14="http://schemas.microsoft.com/office/powerpoint/2010/main" val="24437986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Privacy</a:t>
            </a:r>
            <a:endParaRPr lang="en-US" dirty="0"/>
          </a:p>
        </p:txBody>
      </p:sp>
      <p:sp>
        <p:nvSpPr>
          <p:cNvPr id="3" name="Content Placeholder 2"/>
          <p:cNvSpPr>
            <a:spLocks noGrp="1"/>
          </p:cNvSpPr>
          <p:nvPr>
            <p:ph idx="1"/>
          </p:nvPr>
        </p:nvSpPr>
        <p:spPr/>
        <p:txBody>
          <a:bodyPr>
            <a:noAutofit/>
          </a:bodyPr>
          <a:lstStyle/>
          <a:p>
            <a:r>
              <a:rPr lang="en-US" sz="2800" dirty="0" smtClean="0"/>
              <a:t>What are the </a:t>
            </a:r>
            <a:r>
              <a:rPr lang="en-US" sz="2800" dirty="0"/>
              <a:t>sensitivities in using </a:t>
            </a:r>
            <a:r>
              <a:rPr lang="en-US" sz="2800" dirty="0" smtClean="0"/>
              <a:t>the content?</a:t>
            </a:r>
          </a:p>
          <a:p>
            <a:r>
              <a:rPr lang="en-US" sz="2800" dirty="0" smtClean="0"/>
              <a:t>What was the original </a:t>
            </a:r>
            <a:r>
              <a:rPr lang="en-US" sz="2800" dirty="0"/>
              <a:t>intention in </a:t>
            </a:r>
            <a:r>
              <a:rPr lang="en-US" sz="2800" dirty="0" smtClean="0"/>
              <a:t>publication?</a:t>
            </a:r>
            <a:endParaRPr lang="en-US" sz="2800" dirty="0"/>
          </a:p>
          <a:p>
            <a:r>
              <a:rPr lang="en-US" sz="2800" dirty="0" smtClean="0"/>
              <a:t>What is the impact of exposing content to </a:t>
            </a:r>
            <a:r>
              <a:rPr lang="en-US" sz="2800" dirty="0"/>
              <a:t>a much wider </a:t>
            </a:r>
            <a:r>
              <a:rPr lang="en-US" sz="2800" dirty="0" smtClean="0"/>
              <a:t>audience?</a:t>
            </a:r>
          </a:p>
          <a:p>
            <a:pPr lvl="0"/>
            <a:r>
              <a:rPr lang="en-GB" sz="2800" dirty="0" smtClean="0"/>
              <a:t>What are the legal </a:t>
            </a:r>
            <a:r>
              <a:rPr lang="en-GB" sz="2800" dirty="0"/>
              <a:t>issues of privacy and </a:t>
            </a:r>
            <a:r>
              <a:rPr lang="en-GB" sz="2800" dirty="0" smtClean="0"/>
              <a:t>copyright?</a:t>
            </a:r>
            <a:endParaRPr lang="en-US" sz="2800" dirty="0"/>
          </a:p>
        </p:txBody>
      </p:sp>
    </p:spTree>
    <p:extLst>
      <p:ext uri="{BB962C8B-B14F-4D97-AF65-F5344CB8AC3E}">
        <p14:creationId xmlns:p14="http://schemas.microsoft.com/office/powerpoint/2010/main" val="1088139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class</a:t>
            </a:r>
            <a:endParaRPr lang="en-US" dirty="0"/>
          </a:p>
        </p:txBody>
      </p:sp>
      <p:sp>
        <p:nvSpPr>
          <p:cNvPr id="3" name="Content Placeholder 2"/>
          <p:cNvSpPr>
            <a:spLocks noGrp="1"/>
          </p:cNvSpPr>
          <p:nvPr>
            <p:ph idx="1"/>
          </p:nvPr>
        </p:nvSpPr>
        <p:spPr/>
        <p:txBody>
          <a:bodyPr>
            <a:noAutofit/>
          </a:bodyPr>
          <a:lstStyle/>
          <a:p>
            <a:r>
              <a:rPr lang="en-US" sz="3600" dirty="0" smtClean="0"/>
              <a:t>In the news</a:t>
            </a:r>
          </a:p>
          <a:p>
            <a:r>
              <a:rPr lang="en-US" sz="3600" dirty="0" smtClean="0"/>
              <a:t>Ethics and social media: Issues and best practice</a:t>
            </a:r>
          </a:p>
          <a:p>
            <a:r>
              <a:rPr lang="en-US" sz="3600" dirty="0" smtClean="0"/>
              <a:t>Student presentations</a:t>
            </a:r>
          </a:p>
          <a:p>
            <a:r>
              <a:rPr lang="en-US" sz="3600" dirty="0" smtClean="0"/>
              <a:t>Handling a social media crisis</a:t>
            </a:r>
          </a:p>
          <a:p>
            <a:endParaRPr lang="en-US" sz="3600" dirty="0" smtClean="0"/>
          </a:p>
        </p:txBody>
      </p:sp>
    </p:spTree>
    <p:extLst>
      <p:ext uri="{BB962C8B-B14F-4D97-AF65-F5344CB8AC3E}">
        <p14:creationId xmlns:p14="http://schemas.microsoft.com/office/powerpoint/2010/main" val="36230537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a:t>Act </a:t>
            </a:r>
            <a:r>
              <a:rPr lang="en-US" dirty="0" smtClean="0"/>
              <a:t>independently</a:t>
            </a:r>
            <a:endParaRPr lang="en-US" dirty="0"/>
          </a:p>
        </p:txBody>
      </p:sp>
      <p:sp>
        <p:nvSpPr>
          <p:cNvPr id="3" name="Vertical Text Placeholder 2"/>
          <p:cNvSpPr>
            <a:spLocks noGrp="1"/>
          </p:cNvSpPr>
          <p:nvPr>
            <p:ph type="body" orient="vert" idx="1"/>
          </p:nvPr>
        </p:nvSpPr>
        <p:spPr/>
        <p:txBody>
          <a:bodyPr/>
          <a:lstStyle/>
          <a:p>
            <a:r>
              <a:rPr lang="en-US" dirty="0"/>
              <a:t>Blurring of private/professional</a:t>
            </a:r>
          </a:p>
        </p:txBody>
      </p:sp>
      <p:sp>
        <p:nvSpPr>
          <p:cNvPr id="6" name="TextBox 5"/>
          <p:cNvSpPr txBox="1"/>
          <p:nvPr/>
        </p:nvSpPr>
        <p:spPr>
          <a:xfrm>
            <a:off x="447043" y="4611211"/>
            <a:ext cx="4892983" cy="307777"/>
          </a:xfrm>
          <a:prstGeom prst="rect">
            <a:avLst/>
          </a:prstGeom>
          <a:noFill/>
        </p:spPr>
        <p:txBody>
          <a:bodyPr wrap="square" rtlCol="0">
            <a:spAutoFit/>
          </a:bodyPr>
          <a:lstStyle/>
          <a:p>
            <a:r>
              <a:rPr lang="en-US" sz="1400" dirty="0" smtClean="0"/>
              <a:t>Photo http</a:t>
            </a:r>
            <a:r>
              <a:rPr lang="en-US" sz="1400" dirty="0"/>
              <a:t>://</a:t>
            </a:r>
            <a:r>
              <a:rPr lang="en-US" sz="1400" dirty="0" err="1"/>
              <a:t>www.flickr.com</a:t>
            </a:r>
            <a:r>
              <a:rPr lang="en-US" sz="1400" dirty="0"/>
              <a:t>/photos/betsyjean79/</a:t>
            </a:r>
          </a:p>
        </p:txBody>
      </p:sp>
      <p:pic>
        <p:nvPicPr>
          <p:cNvPr id="8" name="Picture 7" descr="1353696799_4c363f0bcf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43" y="205980"/>
            <a:ext cx="5411890" cy="4397161"/>
          </a:xfrm>
          <a:prstGeom prst="rect">
            <a:avLst/>
          </a:prstGeom>
        </p:spPr>
      </p:pic>
      <p:sp>
        <p:nvSpPr>
          <p:cNvPr id="5" name="Vertical Text Placeholder 4"/>
          <p:cNvSpPr>
            <a:spLocks noGrp="1"/>
          </p:cNvSpPr>
          <p:nvPr>
            <p:ph type="body" orient="vert" idx="1"/>
          </p:nvPr>
        </p:nvSpPr>
        <p:spPr/>
        <p:txBody>
          <a:bodyPr/>
          <a:lstStyle/>
          <a:p>
            <a:endParaRPr lang="en-US" dirty="0"/>
          </a:p>
        </p:txBody>
      </p:sp>
    </p:spTree>
    <p:extLst>
      <p:ext uri="{BB962C8B-B14F-4D97-AF65-F5344CB8AC3E}">
        <p14:creationId xmlns:p14="http://schemas.microsoft.com/office/powerpoint/2010/main" val="19636622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BBC social media guidelines</a:t>
            </a:r>
          </a:p>
        </p:txBody>
      </p:sp>
      <p:sp>
        <p:nvSpPr>
          <p:cNvPr id="3" name="Content Placeholder 2"/>
          <p:cNvSpPr>
            <a:spLocks noGrp="1"/>
          </p:cNvSpPr>
          <p:nvPr>
            <p:ph idx="1"/>
          </p:nvPr>
        </p:nvSpPr>
        <p:spPr/>
        <p:txBody>
          <a:bodyPr>
            <a:noAutofit/>
          </a:bodyPr>
          <a:lstStyle/>
          <a:p>
            <a:r>
              <a:rPr lang="en-US" sz="3200" dirty="0"/>
              <a:t>C</a:t>
            </a:r>
            <a:r>
              <a:rPr lang="en-US" sz="3200" dirty="0" smtClean="0"/>
              <a:t>onsider </a:t>
            </a:r>
            <a:r>
              <a:rPr lang="en-US" sz="3200" dirty="0"/>
              <a:t>adding your own comment to the ‘tweet’ you have selected, making it clear why you are forwarding it and where you are speaking in your own voice and where you are quoting someone </a:t>
            </a:r>
            <a:r>
              <a:rPr lang="en-US" sz="3200" dirty="0" smtClean="0"/>
              <a:t>else’s.</a:t>
            </a:r>
          </a:p>
        </p:txBody>
      </p:sp>
    </p:spTree>
    <p:extLst>
      <p:ext uri="{BB962C8B-B14F-4D97-AF65-F5344CB8AC3E}">
        <p14:creationId xmlns:p14="http://schemas.microsoft.com/office/powerpoint/2010/main" val="34211601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BBC social media guidelines</a:t>
            </a:r>
          </a:p>
        </p:txBody>
      </p:sp>
      <p:sp>
        <p:nvSpPr>
          <p:cNvPr id="3" name="Content Placeholder 2"/>
          <p:cNvSpPr>
            <a:spLocks noGrp="1"/>
          </p:cNvSpPr>
          <p:nvPr>
            <p:ph idx="1"/>
          </p:nvPr>
        </p:nvSpPr>
        <p:spPr/>
        <p:txBody>
          <a:bodyPr>
            <a:noAutofit/>
          </a:bodyPr>
          <a:lstStyle/>
          <a:p>
            <a:r>
              <a:rPr lang="en-GB" sz="3200" dirty="0"/>
              <a:t> </a:t>
            </a:r>
            <a:r>
              <a:rPr lang="en-GB" sz="3200" dirty="0" smtClean="0"/>
              <a:t>You </a:t>
            </a:r>
            <a:r>
              <a:rPr lang="en-GB" sz="3200" dirty="0"/>
              <a:t>may wish to make "friends" on a third party web page. But remember that approving a "friend" may make other users of a site think they are more </a:t>
            </a:r>
            <a:r>
              <a:rPr lang="en-GB" sz="3200" dirty="0" smtClean="0"/>
              <a:t>trustworthy. Check </a:t>
            </a:r>
            <a:r>
              <a:rPr lang="en-GB" sz="3200" dirty="0"/>
              <a:t>all friends carefully before you approve them. Look at their profiles </a:t>
            </a:r>
            <a:r>
              <a:rPr lang="en-GB" sz="3200" dirty="0" smtClean="0"/>
              <a:t>first.</a:t>
            </a:r>
            <a:endParaRPr lang="en-US" sz="3200" dirty="0" smtClean="0"/>
          </a:p>
        </p:txBody>
      </p:sp>
    </p:spTree>
    <p:extLst>
      <p:ext uri="{BB962C8B-B14F-4D97-AF65-F5344CB8AC3E}">
        <p14:creationId xmlns:p14="http://schemas.microsoft.com/office/powerpoint/2010/main" val="28478406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What’s Your Personal Social Media Strategy? </a:t>
            </a:r>
          </a:p>
        </p:txBody>
      </p:sp>
      <p:sp>
        <p:nvSpPr>
          <p:cNvPr id="8" name="Text Placeholder 7"/>
          <p:cNvSpPr>
            <a:spLocks noGrp="1"/>
          </p:cNvSpPr>
          <p:nvPr>
            <p:ph type="body" sz="half" idx="2"/>
          </p:nvPr>
        </p:nvSpPr>
        <p:spPr/>
        <p:txBody>
          <a:bodyPr/>
          <a:lstStyle/>
          <a:p>
            <a:r>
              <a:rPr lang="en-US" dirty="0" smtClean="0"/>
              <a:t>Harvard Business Review, November 2010</a:t>
            </a:r>
            <a:endParaRPr lang="en-US" dirty="0"/>
          </a:p>
        </p:txBody>
      </p:sp>
      <p:pic>
        <p:nvPicPr>
          <p:cNvPr id="6" name="Content Placeholder 5" descr="Screen Shot 2013-02-21 at 12.58.41.png"/>
          <p:cNvPicPr>
            <a:picLocks noGrp="1" noChangeAspect="1"/>
          </p:cNvPicPr>
          <p:nvPr>
            <p:ph sz="quarter" idx="13"/>
          </p:nvPr>
        </p:nvPicPr>
        <p:blipFill>
          <a:blip r:embed="rId3">
            <a:extLst>
              <a:ext uri="{28A0092B-C50C-407E-A947-70E740481C1C}">
                <a14:useLocalDpi xmlns:a14="http://schemas.microsoft.com/office/drawing/2010/main" val="0"/>
              </a:ext>
            </a:extLst>
          </a:blip>
          <a:srcRect t="-4225" b="-4225"/>
          <a:stretch>
            <a:fillRect/>
          </a:stretch>
        </p:blipFill>
        <p:spPr>
          <a:xfrm>
            <a:off x="304800" y="285750"/>
            <a:ext cx="7772400" cy="3706813"/>
          </a:xfrm>
        </p:spPr>
      </p:pic>
    </p:spTree>
    <p:extLst>
      <p:ext uri="{BB962C8B-B14F-4D97-AF65-F5344CB8AC3E}">
        <p14:creationId xmlns:p14="http://schemas.microsoft.com/office/powerpoint/2010/main" val="14136568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6779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79252" y="205980"/>
            <a:ext cx="702747" cy="4388644"/>
          </a:xfrm>
        </p:spPr>
        <p:txBody>
          <a:bodyPr/>
          <a:lstStyle/>
          <a:p>
            <a:r>
              <a:rPr lang="en-US" dirty="0" smtClean="0"/>
              <a:t>Hmm, pizza</a:t>
            </a:r>
            <a:endParaRPr lang="en-US" dirty="0"/>
          </a:p>
        </p:txBody>
      </p:sp>
      <p:pic>
        <p:nvPicPr>
          <p:cNvPr id="4" name="Picture 3" descr="pizza-386717_192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679253" cy="5143500"/>
          </a:xfrm>
          <a:prstGeom prst="rect">
            <a:avLst/>
          </a:prstGeom>
        </p:spPr>
      </p:pic>
    </p:spTree>
    <p:extLst>
      <p:ext uri="{BB962C8B-B14F-4D97-AF65-F5344CB8AC3E}">
        <p14:creationId xmlns:p14="http://schemas.microsoft.com/office/powerpoint/2010/main" val="33523058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Adidas </a:t>
            </a:r>
            <a:endParaRPr lang="en-US" dirty="0"/>
          </a:p>
        </p:txBody>
      </p:sp>
      <p:sp>
        <p:nvSpPr>
          <p:cNvPr id="3" name="Content Placeholder 2"/>
          <p:cNvSpPr>
            <a:spLocks noGrp="1"/>
          </p:cNvSpPr>
          <p:nvPr>
            <p:ph idx="1"/>
          </p:nvPr>
        </p:nvSpPr>
        <p:spPr>
          <a:xfrm>
            <a:off x="457200" y="1200149"/>
            <a:ext cx="7620000" cy="3871383"/>
          </a:xfrm>
        </p:spPr>
        <p:txBody>
          <a:bodyPr>
            <a:noAutofit/>
          </a:bodyPr>
          <a:lstStyle/>
          <a:p>
            <a:r>
              <a:rPr lang="en-GB" sz="2800" dirty="0" smtClean="0"/>
              <a:t>Even </a:t>
            </a:r>
            <a:r>
              <a:rPr lang="en-GB" sz="2800" dirty="0"/>
              <a:t>if you act with the best intentions, you must remember that anything you put out there about the A</a:t>
            </a:r>
            <a:r>
              <a:rPr lang="en-GB" sz="2800" dirty="0" smtClean="0"/>
              <a:t>didas </a:t>
            </a:r>
            <a:r>
              <a:rPr lang="en-GB" sz="2800" dirty="0"/>
              <a:t>Group can potentially harm the company. This goes for all internal media as well, like the intranet or any newsletters you send out. As soon as you act on the company's behalf by distributing information, you are upholding the company's image. Please act responsibly. </a:t>
            </a:r>
            <a:endParaRPr lang="en-US" sz="2800" dirty="0"/>
          </a:p>
        </p:txBody>
      </p:sp>
    </p:spTree>
    <p:extLst>
      <p:ext uri="{BB962C8B-B14F-4D97-AF65-F5344CB8AC3E}">
        <p14:creationId xmlns:p14="http://schemas.microsoft.com/office/powerpoint/2010/main" val="41787507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Buy </a:t>
            </a:r>
            <a:endParaRPr lang="en-US" dirty="0"/>
          </a:p>
        </p:txBody>
      </p:sp>
      <p:sp>
        <p:nvSpPr>
          <p:cNvPr id="3" name="Content Placeholder 2"/>
          <p:cNvSpPr>
            <a:spLocks noGrp="1"/>
          </p:cNvSpPr>
          <p:nvPr>
            <p:ph idx="1"/>
          </p:nvPr>
        </p:nvSpPr>
        <p:spPr>
          <a:xfrm>
            <a:off x="457199" y="1200149"/>
            <a:ext cx="7967133" cy="3871383"/>
          </a:xfrm>
        </p:spPr>
        <p:txBody>
          <a:bodyPr>
            <a:noAutofit/>
          </a:bodyPr>
          <a:lstStyle/>
          <a:p>
            <a:r>
              <a:rPr lang="en-GB" sz="3200" dirty="0"/>
              <a:t>Act responsibly and </a:t>
            </a:r>
            <a:r>
              <a:rPr lang="en-GB" sz="3200" dirty="0" smtClean="0"/>
              <a:t>ethically</a:t>
            </a:r>
            <a:r>
              <a:rPr lang="en-US" sz="3200" dirty="0" smtClean="0"/>
              <a:t>.</a:t>
            </a:r>
          </a:p>
          <a:p>
            <a:pPr marL="777240" lvl="2" indent="0">
              <a:buNone/>
            </a:pPr>
            <a:r>
              <a:rPr lang="en-US" sz="3200" dirty="0" smtClean="0"/>
              <a:t>OR YOU COULD</a:t>
            </a:r>
          </a:p>
          <a:p>
            <a:r>
              <a:rPr lang="en-US" sz="3200" dirty="0" smtClean="0"/>
              <a:t>Get fired </a:t>
            </a:r>
          </a:p>
          <a:p>
            <a:r>
              <a:rPr lang="en-US" sz="3200" dirty="0" smtClean="0"/>
              <a:t>Get Best Buy in legal trouble</a:t>
            </a:r>
          </a:p>
          <a:p>
            <a:r>
              <a:rPr lang="en-GB" sz="3200" dirty="0" smtClean="0"/>
              <a:t>Cost </a:t>
            </a:r>
            <a:r>
              <a:rPr lang="en-GB" sz="3200" dirty="0"/>
              <a:t>us the ability to get and keep </a:t>
            </a:r>
            <a:r>
              <a:rPr lang="en-GB" sz="3200" dirty="0" smtClean="0"/>
              <a:t>customers</a:t>
            </a:r>
            <a:endParaRPr lang="en-US" sz="3200" dirty="0"/>
          </a:p>
        </p:txBody>
      </p:sp>
    </p:spTree>
    <p:extLst>
      <p:ext uri="{BB962C8B-B14F-4D97-AF65-F5344CB8AC3E}">
        <p14:creationId xmlns:p14="http://schemas.microsoft.com/office/powerpoint/2010/main" val="2696614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p:txBody>
          <a:bodyPr/>
          <a:lstStyle/>
          <a:p>
            <a:r>
              <a:rPr lang="en-US" dirty="0" smtClean="0"/>
              <a:t>Domino’s Pizza</a:t>
            </a:r>
            <a:endParaRPr lang="en-US" dirty="0"/>
          </a:p>
        </p:txBody>
      </p:sp>
      <p:sp>
        <p:nvSpPr>
          <p:cNvPr id="5" name="Vertical Text Placeholder 4"/>
          <p:cNvSpPr>
            <a:spLocks noGrp="1"/>
          </p:cNvSpPr>
          <p:nvPr>
            <p:ph type="body" orient="vert" idx="1"/>
          </p:nvPr>
        </p:nvSpPr>
        <p:spPr/>
        <p:txBody>
          <a:bodyPr/>
          <a:lstStyle/>
          <a:p>
            <a:endParaRPr lang="en-US" dirty="0"/>
          </a:p>
        </p:txBody>
      </p:sp>
      <p:pic>
        <p:nvPicPr>
          <p:cNvPr id="6" name="Dominos sneez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24932" y="205980"/>
            <a:ext cx="5952068" cy="4464051"/>
          </a:xfrm>
          <a:prstGeom prst="rect">
            <a:avLst/>
          </a:prstGeom>
        </p:spPr>
      </p:pic>
    </p:spTree>
    <p:extLst>
      <p:ext uri="{BB962C8B-B14F-4D97-AF65-F5344CB8AC3E}">
        <p14:creationId xmlns:p14="http://schemas.microsoft.com/office/powerpoint/2010/main" val="412012768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go-393907_19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9" y="0"/>
            <a:ext cx="6858000" cy="5143500"/>
          </a:xfrm>
          <a:prstGeom prst="rect">
            <a:avLst/>
          </a:prstGeom>
        </p:spPr>
      </p:pic>
      <p:sp>
        <p:nvSpPr>
          <p:cNvPr id="6" name="Vertical Title 5"/>
          <p:cNvSpPr>
            <a:spLocks noGrp="1"/>
          </p:cNvSpPr>
          <p:nvPr>
            <p:ph type="title" orient="vert"/>
          </p:nvPr>
        </p:nvSpPr>
        <p:spPr>
          <a:xfrm>
            <a:off x="6849520" y="205980"/>
            <a:ext cx="1532479" cy="4388644"/>
          </a:xfrm>
        </p:spPr>
        <p:txBody>
          <a:bodyPr/>
          <a:lstStyle/>
          <a:p>
            <a:r>
              <a:rPr lang="en-US" sz="4000" dirty="0" smtClean="0"/>
              <a:t>Going rogue on social media</a:t>
            </a:r>
            <a:endParaRPr lang="en-US" sz="4000" dirty="0"/>
          </a:p>
        </p:txBody>
      </p:sp>
    </p:spTree>
    <p:extLst>
      <p:ext uri="{BB962C8B-B14F-4D97-AF65-F5344CB8AC3E}">
        <p14:creationId xmlns:p14="http://schemas.microsoft.com/office/powerpoint/2010/main" val="15900785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82467" y="205980"/>
            <a:ext cx="499532" cy="4388644"/>
          </a:xfrm>
        </p:spPr>
        <p:txBody>
          <a:bodyPr/>
          <a:lstStyle/>
          <a:p>
            <a:r>
              <a:rPr lang="en-US" sz="3600" dirty="0" smtClean="0"/>
              <a:t>#</a:t>
            </a:r>
            <a:r>
              <a:rPr lang="en-US" sz="3600" dirty="0" err="1" smtClean="0"/>
              <a:t>thedress</a:t>
            </a:r>
            <a:endParaRPr lang="en-US" sz="3600" dirty="0"/>
          </a:p>
        </p:txBody>
      </p:sp>
      <p:pic>
        <p:nvPicPr>
          <p:cNvPr id="4" name="Picture 3" descr="tumblr_nkcjuq8Tdr1tnacy1o1_12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91495" cy="5143500"/>
          </a:xfrm>
          <a:prstGeom prst="rect">
            <a:avLst/>
          </a:prstGeom>
        </p:spPr>
      </p:pic>
      <p:pic>
        <p:nvPicPr>
          <p:cNvPr id="5" name="Picture 4" descr="Topics from 2015-02-27 to 2015-02-2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9015" y="0"/>
            <a:ext cx="4891984" cy="5143500"/>
          </a:xfrm>
          <a:prstGeom prst="rect">
            <a:avLst/>
          </a:prstGeom>
        </p:spPr>
      </p:pic>
    </p:spTree>
    <p:extLst>
      <p:ext uri="{BB962C8B-B14F-4D97-AF65-F5344CB8AC3E}">
        <p14:creationId xmlns:p14="http://schemas.microsoft.com/office/powerpoint/2010/main" val="17633365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a:xfrm>
            <a:off x="7027332" y="205980"/>
            <a:ext cx="1354667" cy="4797820"/>
          </a:xfrm>
        </p:spPr>
        <p:txBody>
          <a:bodyPr/>
          <a:lstStyle/>
          <a:p>
            <a:r>
              <a:rPr lang="en-US" sz="3600" dirty="0" smtClean="0"/>
              <a:t>Trashed on social media</a:t>
            </a:r>
            <a:endParaRPr lang="en-US" sz="3600" dirty="0"/>
          </a:p>
        </p:txBody>
      </p:sp>
      <p:pic>
        <p:nvPicPr>
          <p:cNvPr id="7" name="Picture 6" descr="picard facepal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4101779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phone-393080_19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357533" cy="5143500"/>
          </a:xfrm>
          <a:prstGeom prst="rect">
            <a:avLst/>
          </a:prstGeom>
        </p:spPr>
      </p:pic>
      <p:sp>
        <p:nvSpPr>
          <p:cNvPr id="7" name="Vertical Title 6"/>
          <p:cNvSpPr>
            <a:spLocks noGrp="1"/>
          </p:cNvSpPr>
          <p:nvPr>
            <p:ph type="title" orient="vert"/>
          </p:nvPr>
        </p:nvSpPr>
        <p:spPr>
          <a:xfrm>
            <a:off x="7357532" y="205980"/>
            <a:ext cx="1024467" cy="4388644"/>
          </a:xfrm>
        </p:spPr>
        <p:txBody>
          <a:bodyPr/>
          <a:lstStyle/>
          <a:p>
            <a:r>
              <a:rPr lang="en-US" dirty="0" smtClean="0"/>
              <a:t>#O2outage</a:t>
            </a:r>
            <a:endParaRPr lang="en-US" dirty="0"/>
          </a:p>
        </p:txBody>
      </p:sp>
    </p:spTree>
    <p:extLst>
      <p:ext uri="{BB962C8B-B14F-4D97-AF65-F5344CB8AC3E}">
        <p14:creationId xmlns:p14="http://schemas.microsoft.com/office/powerpoint/2010/main" val="25297610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10-11 at 11.47.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5" y="22348"/>
            <a:ext cx="3793521" cy="2868053"/>
          </a:xfrm>
          <a:prstGeom prst="rect">
            <a:avLst/>
          </a:prstGeom>
        </p:spPr>
      </p:pic>
      <p:pic>
        <p:nvPicPr>
          <p:cNvPr id="6" name="Picture 5" descr="Screen Shot 2014-10-11 at 11.4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532" y="22348"/>
            <a:ext cx="4029853" cy="3557129"/>
          </a:xfrm>
          <a:prstGeom prst="rect">
            <a:avLst/>
          </a:prstGeom>
        </p:spPr>
      </p:pic>
      <p:pic>
        <p:nvPicPr>
          <p:cNvPr id="7" name="Picture 6" descr="Screen Shot 2014-10-11 at 11.48.3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833" y="2692401"/>
            <a:ext cx="3291633" cy="2451100"/>
          </a:xfrm>
          <a:prstGeom prst="rect">
            <a:avLst/>
          </a:prstGeom>
        </p:spPr>
      </p:pic>
    </p:spTree>
    <p:extLst>
      <p:ext uri="{BB962C8B-B14F-4D97-AF65-F5344CB8AC3E}">
        <p14:creationId xmlns:p14="http://schemas.microsoft.com/office/powerpoint/2010/main" val="39490156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2 abuse twe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046" y="0"/>
            <a:ext cx="3700221" cy="5143500"/>
          </a:xfrm>
          <a:prstGeom prst="rect">
            <a:avLst/>
          </a:prstGeom>
        </p:spPr>
      </p:pic>
    </p:spTree>
    <p:extLst>
      <p:ext uri="{BB962C8B-B14F-4D97-AF65-F5344CB8AC3E}">
        <p14:creationId xmlns:p14="http://schemas.microsoft.com/office/powerpoint/2010/main" val="32445432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scenario</a:t>
            </a:r>
            <a:endParaRPr lang="en-US" dirty="0"/>
          </a:p>
        </p:txBody>
      </p:sp>
      <p:sp>
        <p:nvSpPr>
          <p:cNvPr id="3" name="Content Placeholder 2"/>
          <p:cNvSpPr>
            <a:spLocks noGrp="1"/>
          </p:cNvSpPr>
          <p:nvPr>
            <p:ph idx="1"/>
          </p:nvPr>
        </p:nvSpPr>
        <p:spPr>
          <a:xfrm>
            <a:off x="457200" y="1200149"/>
            <a:ext cx="7620000" cy="3769783"/>
          </a:xfrm>
        </p:spPr>
        <p:txBody>
          <a:bodyPr>
            <a:normAutofit/>
          </a:bodyPr>
          <a:lstStyle/>
          <a:p>
            <a:r>
              <a:rPr lang="en-US" sz="2400" dirty="0" smtClean="0"/>
              <a:t>You are working as the social media intern for a sports clothing company. It has just launched a new line of yoga gear and has mounted a concerted social media campaign to promote the new line. But your boss is concerned at some of the negative reaction on social media, especially on the company’s Facebook page, to the gear and asks you to deal with it. </a:t>
            </a:r>
          </a:p>
          <a:p>
            <a:r>
              <a:rPr lang="en-US" sz="2400" dirty="0" smtClean="0"/>
              <a:t>What do you do?</a:t>
            </a:r>
            <a:endParaRPr lang="en-US" sz="2400" dirty="0"/>
          </a:p>
        </p:txBody>
      </p:sp>
    </p:spTree>
    <p:extLst>
      <p:ext uri="{BB962C8B-B14F-4D97-AF65-F5344CB8AC3E}">
        <p14:creationId xmlns:p14="http://schemas.microsoft.com/office/powerpoint/2010/main" val="35750867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a:t>
            </a:r>
            <a:endParaRPr lang="en-US" dirty="0"/>
          </a:p>
        </p:txBody>
      </p:sp>
      <p:sp>
        <p:nvSpPr>
          <p:cNvPr id="3" name="Content Placeholder 2"/>
          <p:cNvSpPr>
            <a:spLocks noGrp="1"/>
          </p:cNvSpPr>
          <p:nvPr>
            <p:ph sz="half" idx="1"/>
          </p:nvPr>
        </p:nvSpPr>
        <p:spPr>
          <a:xfrm>
            <a:off x="321733" y="1152143"/>
            <a:ext cx="4157134" cy="3741589"/>
          </a:xfrm>
        </p:spPr>
        <p:txBody>
          <a:bodyPr>
            <a:normAutofit lnSpcReduction="10000"/>
          </a:bodyPr>
          <a:lstStyle/>
          <a:p>
            <a:r>
              <a:rPr lang="en-US" sz="3200" dirty="0" smtClean="0"/>
              <a:t>Acknowledge</a:t>
            </a:r>
          </a:p>
          <a:p>
            <a:r>
              <a:rPr lang="en-US" sz="3200" dirty="0" err="1" smtClean="0"/>
              <a:t>Apologise</a:t>
            </a:r>
            <a:endParaRPr lang="en-US" sz="3200" dirty="0" smtClean="0"/>
          </a:p>
          <a:p>
            <a:r>
              <a:rPr lang="en-US" sz="3200" dirty="0" smtClean="0"/>
              <a:t>Appropriate platform</a:t>
            </a:r>
          </a:p>
          <a:p>
            <a:r>
              <a:rPr lang="en-US" sz="3200" dirty="0" smtClean="0"/>
              <a:t>Appropriate tone</a:t>
            </a:r>
          </a:p>
          <a:p>
            <a:r>
              <a:rPr lang="en-US" sz="3200" dirty="0" smtClean="0"/>
              <a:t>Don’t censor</a:t>
            </a:r>
          </a:p>
          <a:p>
            <a:endParaRPr lang="en-US" dirty="0" smtClean="0"/>
          </a:p>
          <a:p>
            <a:r>
              <a:rPr lang="en-US" b="1" dirty="0" smtClean="0"/>
              <a:t>HAVE A PLAN</a:t>
            </a:r>
            <a:endParaRPr lang="en-US" b="1" dirty="0"/>
          </a:p>
        </p:txBody>
      </p:sp>
      <p:pic>
        <p:nvPicPr>
          <p:cNvPr id="5" name="Content Placeholder 4" descr="cat-334383_1280.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4839" r="14839"/>
          <a:stretch>
            <a:fillRect/>
          </a:stretch>
        </p:blipFill>
        <p:spPr>
          <a:xfrm>
            <a:off x="4419600" y="1152525"/>
            <a:ext cx="3657600" cy="3441700"/>
          </a:xfrm>
        </p:spPr>
      </p:pic>
    </p:spTree>
    <p:extLst>
      <p:ext uri="{BB962C8B-B14F-4D97-AF65-F5344CB8AC3E}">
        <p14:creationId xmlns:p14="http://schemas.microsoft.com/office/powerpoint/2010/main" val="26727565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scenario</a:t>
            </a:r>
            <a:endParaRPr lang="en-US" dirty="0"/>
          </a:p>
        </p:txBody>
      </p:sp>
      <p:sp>
        <p:nvSpPr>
          <p:cNvPr id="3" name="Content Placeholder 2"/>
          <p:cNvSpPr>
            <a:spLocks noGrp="1"/>
          </p:cNvSpPr>
          <p:nvPr>
            <p:ph idx="1"/>
          </p:nvPr>
        </p:nvSpPr>
        <p:spPr>
          <a:xfrm>
            <a:off x="457199" y="1063229"/>
            <a:ext cx="7814733" cy="3737371"/>
          </a:xfrm>
        </p:spPr>
        <p:txBody>
          <a:bodyPr>
            <a:noAutofit/>
          </a:bodyPr>
          <a:lstStyle/>
          <a:p>
            <a:r>
              <a:rPr lang="en-GB" sz="2400" dirty="0"/>
              <a:t>As a student</a:t>
            </a:r>
            <a:r>
              <a:rPr lang="en-GB" sz="2400" dirty="0" smtClean="0"/>
              <a:t>, </a:t>
            </a:r>
            <a:r>
              <a:rPr lang="en-GB" sz="2400" dirty="0"/>
              <a:t>you campaigned </a:t>
            </a:r>
            <a:r>
              <a:rPr lang="en-GB" sz="2400" dirty="0" smtClean="0"/>
              <a:t>as an environmental advocate, with strong </a:t>
            </a:r>
            <a:r>
              <a:rPr lang="en-GB" sz="2400" dirty="0"/>
              <a:t>views on the tar sands development in Alberta.  You regularly posted on Facebook pages about the issue and </a:t>
            </a:r>
            <a:r>
              <a:rPr lang="en-GB" sz="2400" dirty="0" smtClean="0"/>
              <a:t>engaged </a:t>
            </a:r>
            <a:r>
              <a:rPr lang="en-GB" sz="2400" dirty="0"/>
              <a:t>in discussions with </a:t>
            </a:r>
            <a:r>
              <a:rPr lang="en-GB" sz="2400" dirty="0" smtClean="0"/>
              <a:t>others on Twitter. </a:t>
            </a:r>
            <a:r>
              <a:rPr lang="en-GB" sz="2400" dirty="0"/>
              <a:t>A year later, you are working for </a:t>
            </a:r>
            <a:r>
              <a:rPr lang="en-GB" sz="2400" dirty="0" smtClean="0"/>
              <a:t>an organization/company that has </a:t>
            </a:r>
            <a:r>
              <a:rPr lang="en-GB" sz="2400" dirty="0"/>
              <a:t>asked you to do an in-depth report on the tar sands, based on </a:t>
            </a:r>
            <a:r>
              <a:rPr lang="en-GB" sz="2400" dirty="0" smtClean="0"/>
              <a:t>interest </a:t>
            </a:r>
            <a:r>
              <a:rPr lang="en-GB" sz="2400" dirty="0"/>
              <a:t>in the topic. </a:t>
            </a:r>
            <a:endParaRPr lang="en-GB" sz="2400" dirty="0" smtClean="0"/>
          </a:p>
          <a:p>
            <a:endParaRPr lang="en-GB" sz="2400" dirty="0"/>
          </a:p>
          <a:p>
            <a:r>
              <a:rPr lang="en-GB" sz="2400" dirty="0" smtClean="0"/>
              <a:t>Discuss in pairs: </a:t>
            </a:r>
            <a:r>
              <a:rPr lang="en-GB" dirty="0" smtClean="0"/>
              <a:t>What </a:t>
            </a:r>
            <a:r>
              <a:rPr lang="en-GB" dirty="0"/>
              <a:t>are the ethical issues? </a:t>
            </a:r>
          </a:p>
        </p:txBody>
      </p:sp>
    </p:spTree>
    <p:extLst>
      <p:ext uri="{BB962C8B-B14F-4D97-AF65-F5344CB8AC3E}">
        <p14:creationId xmlns:p14="http://schemas.microsoft.com/office/powerpoint/2010/main" val="1091517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ethics matter</a:t>
            </a:r>
            <a:endParaRPr lang="en-US" dirty="0"/>
          </a:p>
        </p:txBody>
      </p:sp>
      <p:sp>
        <p:nvSpPr>
          <p:cNvPr id="3" name="Content Placeholder 2"/>
          <p:cNvSpPr>
            <a:spLocks noGrp="1"/>
          </p:cNvSpPr>
          <p:nvPr>
            <p:ph idx="1"/>
          </p:nvPr>
        </p:nvSpPr>
        <p:spPr/>
        <p:txBody>
          <a:bodyPr/>
          <a:lstStyle/>
          <a:p>
            <a:r>
              <a:rPr lang="en-US" sz="4400" dirty="0"/>
              <a:t>Trust is like the air we breathe. When it’s present, nobody really notices. But when it’s absent, everybody </a:t>
            </a:r>
            <a:r>
              <a:rPr lang="en-US" sz="4400" dirty="0" smtClean="0"/>
              <a:t>notices.</a:t>
            </a:r>
          </a:p>
          <a:p>
            <a:pPr lvl="1"/>
            <a:r>
              <a:rPr lang="en-US" sz="2800" dirty="0" smtClean="0"/>
              <a:t>Warren Buffett</a:t>
            </a:r>
            <a:endParaRPr lang="en-US" sz="2800" dirty="0"/>
          </a:p>
        </p:txBody>
      </p:sp>
    </p:spTree>
    <p:extLst>
      <p:ext uri="{BB962C8B-B14F-4D97-AF65-F5344CB8AC3E}">
        <p14:creationId xmlns:p14="http://schemas.microsoft.com/office/powerpoint/2010/main" val="40770589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99" y="-11418"/>
            <a:ext cx="7653867" cy="516338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3819" y="114301"/>
            <a:ext cx="2183015" cy="942374"/>
          </a:xfrm>
          <a:prstGeom prst="rect">
            <a:avLst/>
          </a:prstGeom>
        </p:spPr>
      </p:pic>
    </p:spTree>
    <p:extLst>
      <p:ext uri="{BB962C8B-B14F-4D97-AF65-F5344CB8AC3E}">
        <p14:creationId xmlns:p14="http://schemas.microsoft.com/office/powerpoint/2010/main" val="33171604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p:txBody>
          <a:bodyPr/>
          <a:lstStyle/>
          <a:p>
            <a:endParaRPr lang="en-US" dirty="0"/>
          </a:p>
        </p:txBody>
      </p:sp>
      <p:pic>
        <p:nvPicPr>
          <p:cNvPr id="2" name="Picture 1" descr="Screen Shot 2015-02-26 at 11.20.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83" y="0"/>
            <a:ext cx="8039528" cy="5143500"/>
          </a:xfrm>
          <a:prstGeom prst="rect">
            <a:avLst/>
          </a:prstGeom>
        </p:spPr>
      </p:pic>
    </p:spTree>
    <p:extLst>
      <p:ext uri="{BB962C8B-B14F-4D97-AF65-F5344CB8AC3E}">
        <p14:creationId xmlns:p14="http://schemas.microsoft.com/office/powerpoint/2010/main" val="18872830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dirty="0"/>
          </a:p>
        </p:txBody>
      </p:sp>
      <p:pic>
        <p:nvPicPr>
          <p:cNvPr id="4" name="Picture 3" descr="Screen Shot 2015-02-26 at 11.25.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7" y="0"/>
            <a:ext cx="8080673" cy="5143500"/>
          </a:xfrm>
          <a:prstGeom prst="rect">
            <a:avLst/>
          </a:prstGeom>
        </p:spPr>
      </p:pic>
    </p:spTree>
    <p:extLst>
      <p:ext uri="{BB962C8B-B14F-4D97-AF65-F5344CB8AC3E}">
        <p14:creationId xmlns:p14="http://schemas.microsoft.com/office/powerpoint/2010/main" val="3086367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a:p>
        </p:txBody>
      </p:sp>
      <p:pic>
        <p:nvPicPr>
          <p:cNvPr id="4" name="Picture 3" descr="Screen Shot 2015-02-26 at 11.41.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1" y="0"/>
            <a:ext cx="8339251" cy="5143500"/>
          </a:xfrm>
          <a:prstGeom prst="rect">
            <a:avLst/>
          </a:prstGeom>
        </p:spPr>
      </p:pic>
    </p:spTree>
    <p:extLst>
      <p:ext uri="{BB962C8B-B14F-4D97-AF65-F5344CB8AC3E}">
        <p14:creationId xmlns:p14="http://schemas.microsoft.com/office/powerpoint/2010/main" val="9232106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BC082011">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2965</TotalTime>
  <Words>1454</Words>
  <Application>Microsoft Macintosh PowerPoint</Application>
  <PresentationFormat>On-screen Show (16:9)</PresentationFormat>
  <Paragraphs>132</Paragraphs>
  <Slides>35</Slides>
  <Notes>19</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UBC082011</vt:lpstr>
      <vt:lpstr>Ethics and  social media </vt:lpstr>
      <vt:lpstr>Today’s class</vt:lpstr>
      <vt:lpstr>#thedress</vt:lpstr>
      <vt:lpstr>Ethical scenario</vt:lpstr>
      <vt:lpstr>Why ethics matter</vt:lpstr>
      <vt:lpstr>PowerPoint Presentation</vt:lpstr>
      <vt:lpstr>PowerPoint Presentation</vt:lpstr>
      <vt:lpstr>PowerPoint Presentation</vt:lpstr>
      <vt:lpstr>PowerPoint Presentation</vt:lpstr>
      <vt:lpstr>Making ethical decisions</vt:lpstr>
      <vt:lpstr>Dynamics of networked publics</vt:lpstr>
      <vt:lpstr>Justine Sacco</vt:lpstr>
      <vt:lpstr>PowerPoint Presentation</vt:lpstr>
      <vt:lpstr>Twitter: Navigating publicness</vt:lpstr>
      <vt:lpstr>Tweet out loud</vt:lpstr>
      <vt:lpstr>Tweet out loud</vt:lpstr>
      <vt:lpstr>Privacy through obscurity</vt:lpstr>
      <vt:lpstr>Ethical scenario</vt:lpstr>
      <vt:lpstr>Best practice: Privacy</vt:lpstr>
      <vt:lpstr>Act independently</vt:lpstr>
      <vt:lpstr>BBC social media guidelines</vt:lpstr>
      <vt:lpstr>BBC social media guidelines</vt:lpstr>
      <vt:lpstr>What’s Your Personal Social Media Strategy? </vt:lpstr>
      <vt:lpstr>Break</vt:lpstr>
      <vt:lpstr>Hmm, pizza</vt:lpstr>
      <vt:lpstr>Adidas </vt:lpstr>
      <vt:lpstr>Best Buy </vt:lpstr>
      <vt:lpstr>Domino’s Pizza</vt:lpstr>
      <vt:lpstr>Going rogue on social media</vt:lpstr>
      <vt:lpstr>Trashed on social media</vt:lpstr>
      <vt:lpstr>#O2outage</vt:lpstr>
      <vt:lpstr>PowerPoint Presentation</vt:lpstr>
      <vt:lpstr>PowerPoint Presentation</vt:lpstr>
      <vt:lpstr>Ethical scenario</vt:lpstr>
      <vt:lpstr>Best practice</vt:lpstr>
    </vt:vector>
  </TitlesOfParts>
  <Company>University of 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Friend as Editor</dc:title>
  <dc:creator>Alfred Hermida</dc:creator>
  <cp:lastModifiedBy>Alfred Hermida</cp:lastModifiedBy>
  <cp:revision>211</cp:revision>
  <dcterms:created xsi:type="dcterms:W3CDTF">2011-08-29T17:11:13Z</dcterms:created>
  <dcterms:modified xsi:type="dcterms:W3CDTF">2015-03-02T21:23:25Z</dcterms:modified>
</cp:coreProperties>
</file>