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2700" y="12700"/>
            <a:ext cx="13042900" cy="9753600"/>
          </a:xfrm>
          <a:prstGeom prst="rect">
            <a:avLst/>
          </a:prstGeom>
          <a:solidFill>
            <a:srgbClr val="60606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38" name="Shape 138"/>
          <p:cNvSpPr/>
          <p:nvPr>
            <p:ph type="ctrTitle"/>
          </p:nvPr>
        </p:nvSpPr>
        <p:spPr>
          <a:xfrm>
            <a:off x="1168400" y="1638300"/>
            <a:ext cx="10668000" cy="3302000"/>
          </a:xfrm>
          <a:prstGeom prst="rect">
            <a:avLst/>
          </a:prstGeom>
        </p:spPr>
        <p:txBody>
          <a:bodyPr/>
          <a:lstStyle/>
          <a:p>
            <a:pPr>
              <a:defRPr sz="6400"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rPr>
                <a:solidFill>
                  <a:srgbClr val="EBEBEB"/>
                </a:solidFill>
              </a:rPr>
              <a:t>DECODING</a:t>
            </a:r>
            <a:r>
              <a:t> </a:t>
            </a:r>
            <a:r>
              <a:rPr>
                <a:solidFill>
                  <a:srgbClr val="FFFC41"/>
                </a:solidFill>
              </a:rPr>
              <a:t>SOCIAL</a:t>
            </a:r>
            <a:r>
              <a:t> </a:t>
            </a:r>
            <a:r>
              <a:rPr>
                <a:solidFill>
                  <a:srgbClr val="EBEBEB"/>
                </a:solidFill>
              </a:rPr>
              <a:t>MEDIA</a:t>
            </a:r>
          </a:p>
        </p:txBody>
      </p:sp>
      <p:sp>
        <p:nvSpPr>
          <p:cNvPr id="139" name="Shape 139"/>
          <p:cNvSpPr/>
          <p:nvPr/>
        </p:nvSpPr>
        <p:spPr>
          <a:xfrm>
            <a:off x="6452722" y="8215121"/>
            <a:ext cx="6362701" cy="72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>
                <a:solidFill>
                  <a:srgbClr val="FFF76B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pPr>
            <a:r>
              <a:t>Profs Alfred Hermida and Meena Sandhu</a:t>
            </a:r>
          </a:p>
          <a:p>
            <a:pPr algn="r">
              <a:defRPr sz="2400">
                <a:solidFill>
                  <a:srgbClr val="EBEBEB"/>
                </a:solidFill>
                <a:latin typeface="Heiti SC Light"/>
                <a:ea typeface="Heiti SC Light"/>
                <a:cs typeface="Heiti SC Light"/>
                <a:sym typeface="Heiti SC Light"/>
              </a:defRPr>
            </a:pPr>
            <a:r>
              <a:t>January 5,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2700" y="12700"/>
            <a:ext cx="13042900" cy="9753600"/>
          </a:xfrm>
          <a:prstGeom prst="rect">
            <a:avLst/>
          </a:prstGeom>
          <a:solidFill>
            <a:srgbClr val="606060"/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2" name="Shape 142"/>
          <p:cNvSpPr/>
          <p:nvPr>
            <p:ph type="ctrTitle"/>
          </p:nvPr>
        </p:nvSpPr>
        <p:spPr>
          <a:xfrm>
            <a:off x="1168400" y="1638300"/>
            <a:ext cx="10668000" cy="3302000"/>
          </a:xfrm>
          <a:prstGeom prst="rect">
            <a:avLst/>
          </a:prstGeom>
        </p:spPr>
        <p:txBody>
          <a:bodyPr/>
          <a:lstStyle/>
          <a:p>
            <a:pPr>
              <a:defRPr sz="6400"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rPr>
                <a:solidFill>
                  <a:srgbClr val="EBEBEB"/>
                </a:solidFill>
              </a:rPr>
              <a:t>Guiding </a:t>
            </a:r>
            <a:r>
              <a:t> </a:t>
            </a:r>
            <a:r>
              <a:rPr>
                <a:solidFill>
                  <a:srgbClr val="FFFC41"/>
                </a:solidFill>
              </a:rPr>
              <a:t>Principles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067" y="3035300"/>
            <a:ext cx="5494734" cy="516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5058668" y="653541"/>
            <a:ext cx="2267409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Listen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9700" y="3017660"/>
            <a:ext cx="7277101" cy="461504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5526231" y="653541"/>
            <a:ext cx="1586282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Talk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6145" y="2641600"/>
            <a:ext cx="6674755" cy="613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5058668" y="653541"/>
            <a:ext cx="2267409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Listen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0" y="2679044"/>
            <a:ext cx="7670801" cy="6134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1" name="Shape 161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4885542" y="755141"/>
            <a:ext cx="3223261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Engage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8600" y="3530600"/>
            <a:ext cx="7454900" cy="37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4568448" y="1009141"/>
            <a:ext cx="3628848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Connect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8136" y="2768600"/>
            <a:ext cx="7893964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774700" y="0"/>
            <a:ext cx="1397000" cy="2222500"/>
          </a:xfrm>
          <a:prstGeom prst="rect">
            <a:avLst/>
          </a:prstGeom>
          <a:solidFill>
            <a:srgbClr val="60606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0" y="0"/>
            <a:ext cx="1841500" cy="1905000"/>
          </a:xfrm>
          <a:prstGeom prst="rect">
            <a:avLst/>
          </a:prstGeom>
          <a:solidFill>
            <a:srgbClr val="FFFC4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4673503" y="818641"/>
            <a:ext cx="3367939" cy="91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606060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/>
            <a:r>
              <a:t>Positivity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