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41"/>
  </p:notesMasterIdLst>
  <p:sldIdLst>
    <p:sldId id="256" r:id="rId2"/>
    <p:sldId id="321" r:id="rId3"/>
    <p:sldId id="320" r:id="rId4"/>
    <p:sldId id="319" r:id="rId5"/>
    <p:sldId id="260" r:id="rId6"/>
    <p:sldId id="351" r:id="rId7"/>
    <p:sldId id="305" r:id="rId8"/>
    <p:sldId id="346" r:id="rId9"/>
    <p:sldId id="327" r:id="rId10"/>
    <p:sldId id="307" r:id="rId11"/>
    <p:sldId id="329" r:id="rId12"/>
    <p:sldId id="308" r:id="rId13"/>
    <p:sldId id="330" r:id="rId14"/>
    <p:sldId id="304" r:id="rId15"/>
    <p:sldId id="331" r:id="rId16"/>
    <p:sldId id="332" r:id="rId17"/>
    <p:sldId id="333" r:id="rId18"/>
    <p:sldId id="311" r:id="rId19"/>
    <p:sldId id="334" r:id="rId20"/>
    <p:sldId id="349" r:id="rId21"/>
    <p:sldId id="347" r:id="rId22"/>
    <p:sldId id="348" r:id="rId23"/>
    <p:sldId id="344" r:id="rId24"/>
    <p:sldId id="317" r:id="rId25"/>
    <p:sldId id="336" r:id="rId26"/>
    <p:sldId id="299" r:id="rId27"/>
    <p:sldId id="337" r:id="rId28"/>
    <p:sldId id="338" r:id="rId29"/>
    <p:sldId id="300" r:id="rId30"/>
    <p:sldId id="339" r:id="rId31"/>
    <p:sldId id="340" r:id="rId32"/>
    <p:sldId id="302" r:id="rId33"/>
    <p:sldId id="341" r:id="rId34"/>
    <p:sldId id="342" r:id="rId35"/>
    <p:sldId id="294" r:id="rId36"/>
    <p:sldId id="316" r:id="rId37"/>
    <p:sldId id="343" r:id="rId38"/>
    <p:sldId id="345" r:id="rId39"/>
    <p:sldId id="350" r:id="rId40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 autoAdjust="0"/>
    <p:restoredTop sz="99875" autoAdjust="0"/>
  </p:normalViewPr>
  <p:slideViewPr>
    <p:cSldViewPr snapToGrid="0" snapToObjects="1">
      <p:cViewPr varScale="1">
        <p:scale>
          <a:sx n="152" d="100"/>
          <a:sy n="152" d="100"/>
        </p:scale>
        <p:origin x="480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3D10-AA21-BE48-8E74-C91A7F36C368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5B45F-7455-AA48-94DE-1B2C261E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EE81-2214-6146-97E1-1A2716C73C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3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www.buzzfeed.com</a:t>
            </a:r>
            <a:r>
              <a:rPr lang="en-US" dirty="0" smtClean="0"/>
              <a:t>/</a:t>
            </a:r>
            <a:r>
              <a:rPr lang="en-US" dirty="0" err="1" smtClean="0"/>
              <a:t>ariellecalderon</a:t>
            </a:r>
            <a:r>
              <a:rPr lang="en-US" dirty="0" smtClean="0"/>
              <a:t>/words-that-have-a-totally-diff-meaning-on-game-of-thrones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A70CB-0D48-664E-8C92-CD2231CC9F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www.dailymail.co.uk</a:t>
            </a:r>
            <a:r>
              <a:rPr lang="en-US" dirty="0" smtClean="0"/>
              <a:t>/</a:t>
            </a:r>
            <a:r>
              <a:rPr lang="en-US" dirty="0" err="1" smtClean="0"/>
              <a:t>femail</a:t>
            </a:r>
            <a:r>
              <a:rPr lang="en-US" dirty="0" smtClean="0"/>
              <a:t>/article-2540162/Freddies-mum-dying-love-live-forever-Cancer-kill-months-shes-written-cards-celebrate-birthdays-21-wedding.html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A70CB-0D48-664E-8C92-CD2231CC9F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www.cbc.ca</a:t>
            </a:r>
            <a:r>
              <a:rPr lang="en-US" dirty="0" smtClean="0"/>
              <a:t>/news/</a:t>
            </a:r>
            <a:r>
              <a:rPr lang="en-US" dirty="0" err="1" smtClean="0"/>
              <a:t>canada</a:t>
            </a:r>
            <a:r>
              <a:rPr lang="en-US" dirty="0" smtClean="0"/>
              <a:t>/</a:t>
            </a:r>
            <a:r>
              <a:rPr lang="en-US" dirty="0" err="1" smtClean="0"/>
              <a:t>british-columbia</a:t>
            </a:r>
            <a:r>
              <a:rPr lang="en-US" dirty="0" smtClean="0"/>
              <a:t>/6-sex-assaults-on-ubc-campus-appear-connected-rcmp-1.2286882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A70CB-0D48-664E-8C92-CD2231CC9F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7505"/>
            <a:ext cx="7543800" cy="2161646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6461760" cy="8890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1752600" cy="487627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3" y="4572002"/>
            <a:ext cx="7659687" cy="97366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3" y="3210720"/>
            <a:ext cx="6135687" cy="13612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3657600" cy="3825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80160"/>
            <a:ext cx="3657600" cy="3825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3657600" cy="53313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365760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279261"/>
            <a:ext cx="3657600" cy="53313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812396"/>
            <a:ext cx="365760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579620"/>
            <a:ext cx="7772400" cy="49530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080000"/>
            <a:ext cx="7772401" cy="508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17500"/>
            <a:ext cx="7772400" cy="4119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9398"/>
            <a:ext cx="7772400" cy="495522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080000"/>
            <a:ext cx="7772400" cy="5105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1/21/16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620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620000" cy="400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572000"/>
            <a:ext cx="685800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707467"/>
            <a:ext cx="548640" cy="33020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784190" y="3343487"/>
            <a:ext cx="197273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754561" y="1341120"/>
            <a:ext cx="20319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1/21/16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9226"/>
            <a:ext cx="7777186" cy="1780268"/>
          </a:xfrm>
        </p:spPr>
        <p:txBody>
          <a:bodyPr/>
          <a:lstStyle/>
          <a:p>
            <a:r>
              <a:rPr lang="en-US" sz="5400" b="1" dirty="0" smtClean="0"/>
              <a:t>Why we share </a:t>
            </a:r>
            <a:br>
              <a:rPr lang="en-US" sz="5400" b="1" dirty="0" smtClean="0"/>
            </a:br>
            <a:r>
              <a:rPr lang="en-US" sz="5400" b="1" dirty="0" smtClean="0"/>
              <a:t>what we share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315396"/>
            <a:ext cx="7554222" cy="245505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chemeClr val="tx2"/>
                </a:solidFill>
              </a:rPr>
              <a:t>Decoding Social Media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Prof Alfred Hermida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Jan 19 2016</a:t>
            </a:r>
          </a:p>
          <a:p>
            <a:endParaRPr lang="en-GB" dirty="0" smtClean="0">
              <a:solidFill>
                <a:schemeClr val="tx2"/>
              </a:solidFill>
            </a:endParaRPr>
          </a:p>
        </p:txBody>
      </p:sp>
      <p:pic>
        <p:nvPicPr>
          <p:cNvPr id="4" name="Picture 3" descr="ubcblue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0" y="4847328"/>
            <a:ext cx="4956187" cy="7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21530"/>
            <a:ext cx="7772400" cy="495522"/>
          </a:xfrm>
        </p:spPr>
        <p:txBody>
          <a:bodyPr/>
          <a:lstStyle/>
          <a:p>
            <a:pPr lvl="0"/>
            <a:r>
              <a:rPr lang="en-GB" sz="4400" dirty="0"/>
              <a:t>Express yourself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217052"/>
            <a:ext cx="7772400" cy="2741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Photo </a:t>
            </a:r>
            <a:r>
              <a:rPr lang="en-US" dirty="0"/>
              <a:t>K</a:t>
            </a:r>
            <a:r>
              <a:rPr lang="en-US" dirty="0" smtClean="0"/>
              <a:t>ate </a:t>
            </a:r>
            <a:r>
              <a:rPr lang="en-US" dirty="0" err="1" smtClean="0"/>
              <a:t>Skegg</a:t>
            </a:r>
            <a:r>
              <a:rPr lang="en-US" dirty="0" smtClean="0"/>
              <a:t>: </a:t>
            </a:r>
            <a:r>
              <a:rPr lang="en-US" dirty="0"/>
              <a:t>http://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mindtalk</a:t>
            </a:r>
            <a:r>
              <a:rPr lang="en-US" dirty="0"/>
              <a:t>/</a:t>
            </a:r>
          </a:p>
        </p:txBody>
      </p:sp>
      <p:pic>
        <p:nvPicPr>
          <p:cNvPr id="5" name="Picture Placeholder 4" descr="2695475216_9bb33dc83e_b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b="12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67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82803"/>
            <a:ext cx="8210938" cy="495786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7200" b="1" dirty="0" smtClean="0"/>
              <a:t>#1: Client question</a:t>
            </a:r>
            <a:endParaRPr lang="en-US" sz="7200" b="1" dirty="0"/>
          </a:p>
          <a:p>
            <a:pPr marL="114300" indent="0">
              <a:buNone/>
            </a:pPr>
            <a:r>
              <a:rPr lang="en-US" sz="6400" dirty="0" smtClean="0"/>
              <a:t>What is a reader saying about themselves when they share my story?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0283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21530"/>
            <a:ext cx="7772400" cy="495522"/>
          </a:xfrm>
        </p:spPr>
        <p:txBody>
          <a:bodyPr/>
          <a:lstStyle/>
          <a:p>
            <a:pPr lvl="0"/>
            <a:r>
              <a:rPr lang="en-GB" sz="4400" dirty="0" smtClean="0"/>
              <a:t>Me, myself and I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217052"/>
            <a:ext cx="7772400" cy="2741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Photo Gisela </a:t>
            </a:r>
            <a:r>
              <a:rPr lang="en-US" dirty="0" err="1" smtClean="0"/>
              <a:t>Giardino</a:t>
            </a:r>
            <a:r>
              <a:rPr lang="en-US" dirty="0" smtClean="0"/>
              <a:t>: </a:t>
            </a:r>
            <a:r>
              <a:rPr lang="en-US" dirty="0"/>
              <a:t>http://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gi</a:t>
            </a:r>
            <a:r>
              <a:rPr lang="en-US" dirty="0"/>
              <a:t>/</a:t>
            </a:r>
          </a:p>
        </p:txBody>
      </p:sp>
      <p:pic>
        <p:nvPicPr>
          <p:cNvPr id="6" name="Picture Placeholder 5" descr="435888435_f9e63b82a5_b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b="16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07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82802"/>
            <a:ext cx="8210938" cy="528204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7200" b="1" dirty="0" smtClean="0"/>
              <a:t>#2</a:t>
            </a:r>
            <a:r>
              <a:rPr lang="en-US" sz="7200" b="1" dirty="0"/>
              <a:t>: Client question</a:t>
            </a:r>
          </a:p>
          <a:p>
            <a:pPr marL="114300" indent="0">
              <a:buNone/>
            </a:pPr>
            <a:r>
              <a:rPr lang="en-US" sz="6400" dirty="0" smtClean="0"/>
              <a:t>How does sharing your story empower a reader to talk about herself?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8110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36360"/>
            <a:ext cx="7772400" cy="495522"/>
          </a:xfrm>
        </p:spPr>
        <p:txBody>
          <a:bodyPr/>
          <a:lstStyle/>
          <a:p>
            <a:r>
              <a:rPr lang="en-GB" sz="4400" dirty="0"/>
              <a:t>Relationships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217055"/>
            <a:ext cx="7772400" cy="2741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Photo: </a:t>
            </a:r>
            <a:r>
              <a:rPr lang="en-US" dirty="0" err="1"/>
              <a:t>jamacab</a:t>
            </a:r>
            <a:r>
              <a:rPr lang="en-US" dirty="0"/>
              <a:t>: 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macabrey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pic>
        <p:nvPicPr>
          <p:cNvPr id="6" name="Picture Placeholder 5" descr="12007378503_631284e395_b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b="9479"/>
          <a:stretch>
            <a:fillRect/>
          </a:stretch>
        </p:blipFill>
        <p:spPr>
          <a:xfrm>
            <a:off x="0" y="-38255"/>
            <a:ext cx="8458200" cy="4572000"/>
          </a:xfrm>
        </p:spPr>
      </p:pic>
    </p:spTree>
    <p:extLst>
      <p:ext uri="{BB962C8B-B14F-4D97-AF65-F5344CB8AC3E}">
        <p14:creationId xmlns:p14="http://schemas.microsoft.com/office/powerpoint/2010/main" val="38563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73182"/>
            <a:ext cx="8210938" cy="495786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7200" b="1" dirty="0" smtClean="0"/>
              <a:t>#</a:t>
            </a:r>
            <a:r>
              <a:rPr lang="en-US" sz="7200" b="1" dirty="0"/>
              <a:t>3: Client question</a:t>
            </a:r>
          </a:p>
          <a:p>
            <a:pPr marL="114300" indent="0">
              <a:buNone/>
            </a:pPr>
            <a:r>
              <a:rPr lang="en-US" sz="7200" dirty="0" smtClean="0"/>
              <a:t>How does sharing your story help people connect?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095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21530"/>
            <a:ext cx="7772400" cy="495522"/>
          </a:xfrm>
        </p:spPr>
        <p:txBody>
          <a:bodyPr/>
          <a:lstStyle/>
          <a:p>
            <a:pPr lvl="0"/>
            <a:r>
              <a:rPr lang="en-GB" sz="4400" dirty="0" smtClean="0"/>
              <a:t>Show you care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217052"/>
            <a:ext cx="7772400" cy="2741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Photo Kempton: https://</a:t>
            </a:r>
            <a:r>
              <a:rPr lang="en-US" dirty="0" err="1"/>
              <a:t>www.flickr.com</a:t>
            </a:r>
            <a:r>
              <a:rPr lang="en-US" dirty="0"/>
              <a:t>/photos/k-ideas/</a:t>
            </a:r>
          </a:p>
          <a:p>
            <a:endParaRPr lang="en-US" dirty="0"/>
          </a:p>
        </p:txBody>
      </p:sp>
      <p:pic>
        <p:nvPicPr>
          <p:cNvPr id="6" name="Picture Placeholder 5" descr="6968702983_766bc612b6_b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8" b="16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57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202045"/>
            <a:ext cx="8210938" cy="495786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7200" b="1" dirty="0" smtClean="0"/>
              <a:t>#</a:t>
            </a:r>
            <a:r>
              <a:rPr lang="en-US" sz="7200" b="1" dirty="0"/>
              <a:t>4: Client question</a:t>
            </a:r>
          </a:p>
          <a:p>
            <a:pPr marL="114300" indent="0">
              <a:buNone/>
            </a:pPr>
            <a:r>
              <a:rPr lang="en-US" sz="7200" dirty="0" smtClean="0"/>
              <a:t>How does sharing your story reflect a reader’s priorities?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356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21530"/>
            <a:ext cx="7772400" cy="495522"/>
          </a:xfrm>
        </p:spPr>
        <p:txBody>
          <a:bodyPr/>
          <a:lstStyle/>
          <a:p>
            <a:pPr lvl="0"/>
            <a:r>
              <a:rPr lang="en-GB" sz="4400" dirty="0" smtClean="0"/>
              <a:t>Giving is enriching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217052"/>
            <a:ext cx="7772400" cy="2741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Photo Ben Grey: 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ben_grey</a:t>
            </a:r>
            <a:r>
              <a:rPr lang="en-US" dirty="0"/>
              <a:t>/</a:t>
            </a:r>
          </a:p>
        </p:txBody>
      </p:sp>
      <p:pic>
        <p:nvPicPr>
          <p:cNvPr id="5" name="Picture Placeholder 4" descr="4582294721_b53a1879ee_b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0" b="9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07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6330" y="163561"/>
            <a:ext cx="8210938" cy="542292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7200" b="1" dirty="0" smtClean="0"/>
              <a:t>#</a:t>
            </a:r>
            <a:r>
              <a:rPr lang="en-US" sz="7200" b="1" dirty="0"/>
              <a:t>5: Client question</a:t>
            </a:r>
          </a:p>
          <a:p>
            <a:pPr marL="114300" indent="0">
              <a:buNone/>
            </a:pPr>
            <a:r>
              <a:rPr lang="en-US" sz="6600" dirty="0" smtClean="0"/>
              <a:t>How does sharing a story make someone feel they have done good?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478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pic>
        <p:nvPicPr>
          <p:cNvPr id="4" name="Content Placeholder 3" descr="Screen Shot 2016-01-18 at 15.53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5" r="-10435"/>
          <a:stretch>
            <a:fillRect/>
          </a:stretch>
        </p:blipFill>
        <p:spPr>
          <a:xfrm>
            <a:off x="-110124" y="1035655"/>
            <a:ext cx="8187324" cy="4298345"/>
          </a:xfrm>
        </p:spPr>
      </p:pic>
    </p:spTree>
    <p:extLst>
      <p:ext uri="{BB962C8B-B14F-4D97-AF65-F5344CB8AC3E}">
        <p14:creationId xmlns:p14="http://schemas.microsoft.com/office/powerpoint/2010/main" val="5655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80159"/>
            <a:ext cx="3947021" cy="4003947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Come up with </a:t>
            </a:r>
            <a:r>
              <a:rPr lang="en-US" sz="3600" b="1" dirty="0" smtClean="0"/>
              <a:t>3</a:t>
            </a:r>
            <a:r>
              <a:rPr lang="en-US" sz="3600" dirty="0" smtClean="0"/>
              <a:t> ideas/examples of content to share that tap into the psychology of sharing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077" y="1280160"/>
            <a:ext cx="4051821" cy="3825240"/>
          </a:xfrm>
        </p:spPr>
        <p:txBody>
          <a:bodyPr>
            <a:normAutofit fontScale="92500" lnSpcReduction="10000"/>
          </a:bodyPr>
          <a:lstStyle/>
          <a:p>
            <a:pPr marL="857250" indent="-742950">
              <a:buFont typeface="+mj-lt"/>
              <a:buAutoNum type="arabicPeriod"/>
            </a:pPr>
            <a:r>
              <a:rPr lang="en-US" sz="3600" dirty="0" smtClean="0"/>
              <a:t>Express my identity</a:t>
            </a:r>
          </a:p>
          <a:p>
            <a:pPr marL="857250" indent="-742950">
              <a:buFont typeface="+mj-lt"/>
              <a:buAutoNum type="arabicPeriod"/>
            </a:pPr>
            <a:r>
              <a:rPr lang="en-US" sz="3600" dirty="0" smtClean="0"/>
              <a:t>Talk about myself</a:t>
            </a:r>
          </a:p>
          <a:p>
            <a:pPr marL="857250" indent="-742950">
              <a:buFont typeface="+mj-lt"/>
              <a:buAutoNum type="arabicPeriod"/>
            </a:pPr>
            <a:r>
              <a:rPr lang="en-US" sz="3600" dirty="0" smtClean="0"/>
              <a:t>Connect people</a:t>
            </a:r>
          </a:p>
          <a:p>
            <a:pPr marL="857250" indent="-742950">
              <a:buFont typeface="+mj-lt"/>
              <a:buAutoNum type="arabicPeriod"/>
            </a:pPr>
            <a:r>
              <a:rPr lang="en-US" sz="3600" dirty="0" smtClean="0"/>
              <a:t>Show you care</a:t>
            </a:r>
          </a:p>
          <a:p>
            <a:pPr marL="857250" indent="-742950">
              <a:buFont typeface="+mj-lt"/>
              <a:buAutoNum type="arabicPeriod"/>
            </a:pPr>
            <a:r>
              <a:rPr lang="en-US" sz="3600" dirty="0" smtClean="0"/>
              <a:t>Giving </a:t>
            </a:r>
            <a:r>
              <a:rPr lang="en-US" sz="3600" dirty="0"/>
              <a:t>is enriching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motions and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hxWutnCEAAtEQ6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 b="19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theellenshow</a:t>
            </a:r>
            <a:r>
              <a:rPr lang="en-US" dirty="0"/>
              <a:t>/status/440322224407314432</a:t>
            </a:r>
          </a:p>
        </p:txBody>
      </p:sp>
    </p:spTree>
    <p:extLst>
      <p:ext uri="{BB962C8B-B14F-4D97-AF65-F5344CB8AC3E}">
        <p14:creationId xmlns:p14="http://schemas.microsoft.com/office/powerpoint/2010/main" val="37510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34512"/>
            <a:ext cx="7772400" cy="495522"/>
          </a:xfrm>
        </p:spPr>
        <p:txBody>
          <a:bodyPr/>
          <a:lstStyle/>
          <a:p>
            <a:r>
              <a:rPr lang="en-US" sz="4400" dirty="0" smtClean="0"/>
              <a:t>Be happy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204460"/>
            <a:ext cx="7772400" cy="510540"/>
          </a:xfrm>
        </p:spPr>
        <p:txBody>
          <a:bodyPr/>
          <a:lstStyle/>
          <a:p>
            <a:r>
              <a:rPr lang="en-US" dirty="0"/>
              <a:t>Photo: Brett Davies 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photosightfaces</a:t>
            </a:r>
            <a:r>
              <a:rPr lang="en-US" dirty="0"/>
              <a:t>/</a:t>
            </a:r>
          </a:p>
        </p:txBody>
      </p:sp>
      <p:pic>
        <p:nvPicPr>
          <p:cNvPr id="6" name="Picture Placeholder 5" descr="9140556495_0554ab02f0_k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" b="9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61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34697"/>
            <a:ext cx="8418781" cy="495786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7200" b="1" dirty="0" smtClean="0"/>
              <a:t>#1: Happiness</a:t>
            </a:r>
          </a:p>
          <a:p>
            <a:pPr marL="114300" indent="0">
              <a:buNone/>
            </a:pPr>
            <a:r>
              <a:rPr lang="en-US" sz="6400" dirty="0" smtClean="0"/>
              <a:t>Don’t promote factual stories devoid of emotion on social media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7809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696936"/>
            <a:ext cx="7772400" cy="495522"/>
          </a:xfrm>
        </p:spPr>
        <p:txBody>
          <a:bodyPr/>
          <a:lstStyle/>
          <a:p>
            <a:r>
              <a:rPr lang="en-US" sz="4400" dirty="0" smtClean="0"/>
              <a:t>Sad is bad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Photo: Donnie Ray Jones 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donnieray</a:t>
            </a:r>
            <a:r>
              <a:rPr lang="en-US" dirty="0"/>
              <a:t>/</a:t>
            </a:r>
          </a:p>
        </p:txBody>
      </p:sp>
      <p:pic>
        <p:nvPicPr>
          <p:cNvPr id="6" name="Picture Placeholder 5" descr="9436653177_db942bcce8_k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7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04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06-12 at 15.56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636"/>
            <a:ext cx="4313419" cy="1011554"/>
          </a:xfrm>
          <a:prstGeom prst="rect">
            <a:avLst/>
          </a:prstGeom>
        </p:spPr>
      </p:pic>
      <p:pic>
        <p:nvPicPr>
          <p:cNvPr id="11" name="Picture 10" descr="Screen Shot 2014-06-12 at 15.55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039"/>
            <a:ext cx="8392893" cy="20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34697"/>
            <a:ext cx="8418781" cy="495786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7200" b="1" dirty="0" smtClean="0"/>
              <a:t>#2: Sadness (but)</a:t>
            </a:r>
          </a:p>
          <a:p>
            <a:pPr marL="114300" indent="0">
              <a:buNone/>
            </a:pPr>
            <a:r>
              <a:rPr lang="en-US" sz="6400" dirty="0" smtClean="0"/>
              <a:t>Highlight the positive in a sad story to leave readers feeling inspired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5558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696936"/>
            <a:ext cx="7772400" cy="495522"/>
          </a:xfrm>
        </p:spPr>
        <p:txBody>
          <a:bodyPr/>
          <a:lstStyle/>
          <a:p>
            <a:r>
              <a:rPr lang="en-US" sz="4400" dirty="0" smtClean="0"/>
              <a:t>Fear fear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Photo: </a:t>
            </a:r>
            <a:r>
              <a:rPr lang="en-US" dirty="0" err="1"/>
              <a:t>Historias</a:t>
            </a:r>
            <a:r>
              <a:rPr lang="en-US" dirty="0"/>
              <a:t> </a:t>
            </a:r>
            <a:r>
              <a:rPr lang="en-US" dirty="0" err="1"/>
              <a:t>Visuales</a:t>
            </a:r>
            <a:r>
              <a:rPr lang="en-US" dirty="0"/>
              <a:t> 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jalevega</a:t>
            </a:r>
            <a:r>
              <a:rPr lang="en-US" dirty="0"/>
              <a:t>/</a:t>
            </a:r>
          </a:p>
        </p:txBody>
      </p:sp>
      <p:pic>
        <p:nvPicPr>
          <p:cNvPr id="5" name="Picture Placeholder 4" descr="8709540218_bc1c0e51ef_k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4" b="13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46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re_wp-7280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5735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6-12 at 16.07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" y="28863"/>
            <a:ext cx="8398975" cy="53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34697"/>
            <a:ext cx="8418781" cy="495786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7200" b="1" dirty="0" smtClean="0"/>
              <a:t>#3: Fear (but)</a:t>
            </a:r>
          </a:p>
          <a:p>
            <a:pPr marL="114300" indent="0">
              <a:buNone/>
            </a:pPr>
            <a:r>
              <a:rPr lang="en-US" sz="6400" dirty="0" smtClean="0"/>
              <a:t>Stories that make us fearful tend not to be shared on social media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5545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696936"/>
            <a:ext cx="7772400" cy="495522"/>
          </a:xfrm>
        </p:spPr>
        <p:txBody>
          <a:bodyPr/>
          <a:lstStyle/>
          <a:p>
            <a:r>
              <a:rPr lang="en-US" sz="4400" dirty="0" smtClean="0"/>
              <a:t>Get angry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Photo: </a:t>
            </a:r>
            <a:r>
              <a:rPr lang="en-US" dirty="0" err="1" smtClean="0"/>
              <a:t>Gatto</a:t>
            </a:r>
            <a:r>
              <a:rPr lang="en-US" dirty="0" smtClean="0"/>
              <a:t> </a:t>
            </a:r>
            <a:r>
              <a:rPr lang="en-US" dirty="0" err="1" smtClean="0"/>
              <a:t>Mimmo</a:t>
            </a:r>
            <a:r>
              <a:rPr lang="en-US" dirty="0" smtClean="0"/>
              <a:t> </a:t>
            </a:r>
            <a:r>
              <a:rPr lang="en-US" dirty="0"/>
              <a:t>http://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gattomimmo</a:t>
            </a:r>
            <a:r>
              <a:rPr lang="en-US" dirty="0"/>
              <a:t>/</a:t>
            </a:r>
          </a:p>
        </p:txBody>
      </p:sp>
      <p:pic>
        <p:nvPicPr>
          <p:cNvPr id="6" name="Picture Placeholder 5" descr="2169117712_9970131355_o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5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8" y="228866"/>
            <a:ext cx="4070342" cy="952500"/>
          </a:xfrm>
        </p:spPr>
        <p:txBody>
          <a:bodyPr/>
          <a:lstStyle/>
          <a:p>
            <a:r>
              <a:rPr lang="en-US" sz="4400" dirty="0" smtClean="0"/>
              <a:t>Dave Carroll</a:t>
            </a:r>
            <a:endParaRPr lang="en-US" sz="4400" dirty="0"/>
          </a:p>
        </p:txBody>
      </p:sp>
      <p:pic>
        <p:nvPicPr>
          <p:cNvPr id="9" name="Content Placeholder 8" descr="United-Breaks-Guitars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2" r="-6922"/>
          <a:stretch>
            <a:fillRect/>
          </a:stretch>
        </p:blipFill>
        <p:spPr>
          <a:xfrm>
            <a:off x="4281552" y="76200"/>
            <a:ext cx="4108386" cy="5461074"/>
          </a:xfrm>
        </p:spPr>
      </p:pic>
      <p:pic>
        <p:nvPicPr>
          <p:cNvPr id="8" name="Content Placeholder 7" descr="1320152-broken-guitar-has-united-playing-the-blues-to-the-tune-of-180-million-rotator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r="20760"/>
          <a:stretch>
            <a:fillRect/>
          </a:stretch>
        </p:blipFill>
        <p:spPr>
          <a:xfrm>
            <a:off x="317508" y="1279525"/>
            <a:ext cx="4070342" cy="4257749"/>
          </a:xfrm>
        </p:spPr>
      </p:pic>
    </p:spTree>
    <p:extLst>
      <p:ext uri="{BB962C8B-B14F-4D97-AF65-F5344CB8AC3E}">
        <p14:creationId xmlns:p14="http://schemas.microsoft.com/office/powerpoint/2010/main" val="37759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34697"/>
            <a:ext cx="8418781" cy="495786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7200" b="1" dirty="0" smtClean="0"/>
              <a:t>#4: Anger</a:t>
            </a:r>
          </a:p>
          <a:p>
            <a:pPr marL="114300" indent="0">
              <a:buNone/>
            </a:pPr>
            <a:r>
              <a:rPr lang="en-US" sz="6400" dirty="0" smtClean="0"/>
              <a:t>Stories that make us angry prompt sharing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1284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05428"/>
            <a:ext cx="7772400" cy="495522"/>
          </a:xfrm>
        </p:spPr>
        <p:txBody>
          <a:bodyPr/>
          <a:lstStyle/>
          <a:p>
            <a:r>
              <a:rPr lang="en-US" sz="4400" dirty="0" smtClean="0"/>
              <a:t>OMG! That’s disgusting</a:t>
            </a:r>
            <a:endParaRPr lang="en-US" sz="4400" dirty="0"/>
          </a:p>
        </p:txBody>
      </p:sp>
      <p:pic>
        <p:nvPicPr>
          <p:cNvPr id="5" name="Picture Placeholder 4" descr="4335484711_dca045768a_b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Photo: Jon </a:t>
            </a:r>
            <a:r>
              <a:rPr lang="en-US" dirty="0" err="1" smtClean="0"/>
              <a:t>Ovington</a:t>
            </a:r>
            <a:r>
              <a:rPr lang="en-US" dirty="0" smtClean="0"/>
              <a:t> http</a:t>
            </a:r>
            <a:r>
              <a:rPr lang="en-US" dirty="0"/>
              <a:t>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jon_ovington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370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BBC News, Jan 10</a:t>
            </a:r>
            <a:endParaRPr lang="en-US" dirty="0"/>
          </a:p>
        </p:txBody>
      </p:sp>
      <p:pic>
        <p:nvPicPr>
          <p:cNvPr id="5" name="Picture 4" descr="Screen Shot 2014-01-10 at 14.00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9639"/>
            <a:ext cx="8424211" cy="44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134697"/>
            <a:ext cx="8418781" cy="495786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7200" b="1" dirty="0" smtClean="0"/>
              <a:t>#5: Disgust</a:t>
            </a:r>
          </a:p>
          <a:p>
            <a:pPr marL="114300" indent="0">
              <a:buNone/>
            </a:pPr>
            <a:r>
              <a:rPr lang="en-US" sz="6400" dirty="0" smtClean="0"/>
              <a:t>Disgust is a very powerful driver for sharing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7974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platform specific dynamics affect what is shared?</a:t>
            </a:r>
          </a:p>
          <a:p>
            <a:r>
              <a:rPr lang="en-US" sz="3200" dirty="0" err="1" smtClean="0"/>
              <a:t>Analyse</a:t>
            </a:r>
            <a:r>
              <a:rPr lang="en-US" sz="3200" dirty="0" smtClean="0"/>
              <a:t> list of top posts from Facebook </a:t>
            </a:r>
            <a:r>
              <a:rPr lang="en-US" sz="3200" dirty="0" err="1" smtClean="0"/>
              <a:t>vs</a:t>
            </a:r>
            <a:r>
              <a:rPr lang="en-US" sz="3200" dirty="0" smtClean="0"/>
              <a:t> most tweeted on Twitter</a:t>
            </a:r>
          </a:p>
          <a:p>
            <a:r>
              <a:rPr lang="en-US" sz="3200" dirty="0" smtClean="0"/>
              <a:t>Explain the similarities and differences</a:t>
            </a:r>
          </a:p>
          <a:p>
            <a:pPr lvl="1"/>
            <a:r>
              <a:rPr lang="en-US" sz="3000" dirty="0" smtClean="0"/>
              <a:t>Work in different groups to client groups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631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and Twitter</a:t>
            </a:r>
            <a:endParaRPr lang="en-US" dirty="0"/>
          </a:p>
        </p:txBody>
      </p:sp>
      <p:pic>
        <p:nvPicPr>
          <p:cNvPr id="6" name="Content Placeholder 5" descr="Top-10-Facebook posts 201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2778"/>
          <a:stretch>
            <a:fillRect/>
          </a:stretch>
        </p:blipFill>
        <p:spPr>
          <a:xfrm>
            <a:off x="60472" y="1302205"/>
            <a:ext cx="4316413" cy="3825875"/>
          </a:xfrm>
        </p:spPr>
      </p:pic>
      <p:pic>
        <p:nvPicPr>
          <p:cNvPr id="7" name="Content Placeholder 6" descr="Top 10 Tweets 2015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r="18164"/>
          <a:stretch>
            <a:fillRect/>
          </a:stretch>
        </p:blipFill>
        <p:spPr>
          <a:xfrm>
            <a:off x="4419599" y="1279525"/>
            <a:ext cx="4031773" cy="3825875"/>
          </a:xfrm>
        </p:spPr>
      </p:pic>
    </p:spTree>
    <p:extLst>
      <p:ext uri="{BB962C8B-B14F-4D97-AF65-F5344CB8AC3E}">
        <p14:creationId xmlns:p14="http://schemas.microsoft.com/office/powerpoint/2010/main" val="30517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</a:t>
            </a:r>
            <a:endParaRPr lang="en-US" dirty="0"/>
          </a:p>
        </p:txBody>
      </p:sp>
      <p:pic>
        <p:nvPicPr>
          <p:cNvPr id="5" name="Content Placeholder 4" descr="130be0e064d9cc6b90c7edc8bcf3368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9" b="929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720353" y="1280160"/>
            <a:ext cx="4758765" cy="3825240"/>
          </a:xfrm>
        </p:spPr>
        <p:txBody>
          <a:bodyPr>
            <a:no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3200" dirty="0" smtClean="0"/>
              <a:t>11m views in four months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3200" dirty="0" smtClean="0"/>
              <a:t>2m registered users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3200" dirty="0" smtClean="0"/>
              <a:t>94% emailed link to friends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3200" dirty="0" smtClean="0"/>
              <a:t>Yearly car sales up 12%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38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721530"/>
            <a:ext cx="7772400" cy="495522"/>
          </a:xfrm>
        </p:spPr>
        <p:txBody>
          <a:bodyPr/>
          <a:lstStyle/>
          <a:p>
            <a:r>
              <a:rPr lang="en-US" sz="4400" dirty="0" smtClean="0"/>
              <a:t>We are social beings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217052"/>
            <a:ext cx="7772400" cy="2741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Photo </a:t>
            </a:r>
            <a:r>
              <a:rPr lang="en-US" dirty="0" err="1" smtClean="0"/>
              <a:t>Speedeye</a:t>
            </a:r>
            <a:r>
              <a:rPr lang="en-US" dirty="0" smtClean="0"/>
              <a:t>: </a:t>
            </a:r>
            <a:r>
              <a:rPr lang="en-US" dirty="0"/>
              <a:t>http://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speedye</a:t>
            </a:r>
            <a:endParaRPr lang="en-US" dirty="0"/>
          </a:p>
        </p:txBody>
      </p:sp>
      <p:pic>
        <p:nvPicPr>
          <p:cNvPr id="8" name="Picture Placeholder 4" descr="3321557216_7ac5cbe9b8_b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0" b="9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35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</a:t>
            </a:r>
            <a:r>
              <a:rPr lang="en-US" dirty="0" smtClean="0"/>
              <a:t>psychology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Two minutes to write down:</a:t>
            </a:r>
          </a:p>
          <a:p>
            <a:r>
              <a:rPr lang="en-GB" sz="5400" dirty="0" smtClean="0"/>
              <a:t>What </a:t>
            </a:r>
            <a:r>
              <a:rPr lang="en-GB" sz="5400" dirty="0"/>
              <a:t>are the advantages in being social beings</a:t>
            </a:r>
            <a:r>
              <a:rPr lang="en-GB" sz="5400" dirty="0" smtClean="0"/>
              <a:t>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4609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York Times Why People Share Online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2" y="0"/>
            <a:ext cx="80334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01-15 at 11.51.37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r="3641"/>
          <a:stretch>
            <a:fillRect/>
          </a:stretch>
        </p:blipFill>
        <p:spPr>
          <a:xfrm>
            <a:off x="3363913" y="982663"/>
            <a:ext cx="5080000" cy="41227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37" y="1280160"/>
            <a:ext cx="3613377" cy="3825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does your client relate to </a:t>
            </a:r>
            <a:r>
              <a:rPr lang="en-GB" sz="2800" dirty="0" smtClean="0"/>
              <a:t>the hierarchy </a:t>
            </a:r>
            <a:r>
              <a:rPr lang="en-GB" sz="2800" dirty="0"/>
              <a:t>of </a:t>
            </a:r>
            <a:r>
              <a:rPr lang="en-GB" sz="2800" dirty="0" smtClean="0"/>
              <a:t>needs?</a:t>
            </a:r>
          </a:p>
          <a:p>
            <a:r>
              <a:rPr lang="en-US" sz="2800" dirty="0" smtClean="0"/>
              <a:t>Write three ideas/examples for shareable content meets one or more of these needs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4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igif_enhanced-21206-1402511973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64" y="1797397"/>
            <a:ext cx="6696512" cy="33884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8800" y="289156"/>
            <a:ext cx="7731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3600" dirty="0"/>
              <a:t>How to make the </a:t>
            </a:r>
            <a:r>
              <a:rPr lang="en-US" sz="3600" b="1" dirty="0"/>
              <a:t>important</a:t>
            </a:r>
            <a:r>
              <a:rPr lang="en-US" sz="3600" dirty="0"/>
              <a:t> shareable </a:t>
            </a:r>
            <a:r>
              <a:rPr lang="en-US" sz="3600" dirty="0" smtClean="0"/>
              <a:t>and </a:t>
            </a:r>
            <a:r>
              <a:rPr lang="en-US" sz="3600" dirty="0"/>
              <a:t>the </a:t>
            </a:r>
            <a:r>
              <a:rPr lang="en-US" sz="3600" b="1" dirty="0"/>
              <a:t>shareable</a:t>
            </a:r>
            <a:r>
              <a:rPr lang="en-US" sz="3600" dirty="0"/>
              <a:t> important</a:t>
            </a:r>
          </a:p>
        </p:txBody>
      </p:sp>
    </p:spTree>
    <p:extLst>
      <p:ext uri="{BB962C8B-B14F-4D97-AF65-F5344CB8AC3E}">
        <p14:creationId xmlns:p14="http://schemas.microsoft.com/office/powerpoint/2010/main" val="27341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BC08201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466</Words>
  <Application>Microsoft Macintosh PowerPoint</Application>
  <PresentationFormat>On-screen Show (16:10)</PresentationFormat>
  <Paragraphs>86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</vt:lpstr>
      <vt:lpstr>Wingdings</vt:lpstr>
      <vt:lpstr>UBC082011</vt:lpstr>
      <vt:lpstr>Why we share  what we share</vt:lpstr>
      <vt:lpstr>In the news</vt:lpstr>
      <vt:lpstr>PowerPoint Presentation</vt:lpstr>
      <vt:lpstr>Reach</vt:lpstr>
      <vt:lpstr>We are social beings</vt:lpstr>
      <vt:lpstr>Pop psychology question</vt:lpstr>
      <vt:lpstr>PowerPoint Presentation</vt:lpstr>
      <vt:lpstr>Client group exercise</vt:lpstr>
      <vt:lpstr>PowerPoint Presentation</vt:lpstr>
      <vt:lpstr>Express yourself</vt:lpstr>
      <vt:lpstr>PowerPoint Presentation</vt:lpstr>
      <vt:lpstr>Me, myself and I</vt:lpstr>
      <vt:lpstr>PowerPoint Presentation</vt:lpstr>
      <vt:lpstr>Relationships</vt:lpstr>
      <vt:lpstr>PowerPoint Presentation</vt:lpstr>
      <vt:lpstr>Show you care</vt:lpstr>
      <vt:lpstr>PowerPoint Presentation</vt:lpstr>
      <vt:lpstr>Giving is enriching</vt:lpstr>
      <vt:lpstr>PowerPoint Presentation</vt:lpstr>
      <vt:lpstr>Client group exercise</vt:lpstr>
      <vt:lpstr>Break</vt:lpstr>
      <vt:lpstr>Emotions and sharing</vt:lpstr>
      <vt:lpstr>PowerPoint Presentation</vt:lpstr>
      <vt:lpstr>Be happy</vt:lpstr>
      <vt:lpstr>PowerPoint Presentation</vt:lpstr>
      <vt:lpstr>Sad is bad</vt:lpstr>
      <vt:lpstr>PowerPoint Presentation</vt:lpstr>
      <vt:lpstr>PowerPoint Presentation</vt:lpstr>
      <vt:lpstr>Fear fear</vt:lpstr>
      <vt:lpstr>PowerPoint Presentation</vt:lpstr>
      <vt:lpstr>PowerPoint Presentation</vt:lpstr>
      <vt:lpstr>Get angry</vt:lpstr>
      <vt:lpstr>Dave Carroll</vt:lpstr>
      <vt:lpstr>PowerPoint Presentation</vt:lpstr>
      <vt:lpstr>OMG! That’s disgusting</vt:lpstr>
      <vt:lpstr>BBC News, Jan 10</vt:lpstr>
      <vt:lpstr>PowerPoint Presentation</vt:lpstr>
      <vt:lpstr>Group exercise</vt:lpstr>
      <vt:lpstr>Facebook and Twitter</vt:lpstr>
    </vt:vector>
  </TitlesOfParts>
  <Company>University of 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Friend as Editor</dc:title>
  <dc:creator>Alfred Hermida</dc:creator>
  <cp:lastModifiedBy>AH</cp:lastModifiedBy>
  <cp:revision>143</cp:revision>
  <dcterms:created xsi:type="dcterms:W3CDTF">2011-08-29T17:11:13Z</dcterms:created>
  <dcterms:modified xsi:type="dcterms:W3CDTF">2016-01-21T21:46:41Z</dcterms:modified>
</cp:coreProperties>
</file>