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embeddedFontLst>
    <p:embeddedFont>
      <p:font typeface="Helvetica Neue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36BD9660-DD98-4F67-9166-0EABD14D6D62}">
  <a:tblStyle styleId="{36BD9660-DD98-4F67-9166-0EABD14D6D6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11" Type="http://schemas.openxmlformats.org/officeDocument/2006/relationships/font" Target="fonts/HelveticaNeue-boldItalic.fntdata"/><Relationship Id="rId10" Type="http://schemas.openxmlformats.org/officeDocument/2006/relationships/font" Target="fonts/HelveticaNeue-italic.fntdata"/><Relationship Id="rId9" Type="http://schemas.openxmlformats.org/officeDocument/2006/relationships/font" Target="fonts/HelveticaNeue-bold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HelveticaNeu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4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104484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498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202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202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202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5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80001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600" cy="7225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20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10" Type="http://schemas.openxmlformats.org/officeDocument/2006/relationships/image" Target="../media/image5.png"/><Relationship Id="rId9" Type="http://schemas.openxmlformats.org/officeDocument/2006/relationships/image" Target="../media/image7.png"/><Relationship Id="rId5" Type="http://schemas.openxmlformats.org/officeDocument/2006/relationships/image" Target="../media/image6.png"/><Relationship Id="rId6" Type="http://schemas.openxmlformats.org/officeDocument/2006/relationships/image" Target="../media/image1.jpg"/><Relationship Id="rId7" Type="http://schemas.openxmlformats.org/officeDocument/2006/relationships/image" Target="../media/image8.png"/><Relationship Id="rId8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04124" y="2987511"/>
            <a:ext cx="656999" cy="413313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81000" y="2179500"/>
            <a:ext cx="947250" cy="94725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6" name="Google Shape;56;p13"/>
          <p:cNvGraphicFramePr/>
          <p:nvPr/>
        </p:nvGraphicFramePr>
        <p:xfrm>
          <a:off x="286200" y="2133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{36BD9660-DD98-4F67-9166-0EABD14D6D62}</a:tableStyleId>
              </a:tblPr>
              <a:tblGrid>
                <a:gridCol w="1200000"/>
                <a:gridCol w="1200000"/>
                <a:gridCol w="1200000"/>
                <a:gridCol w="1200000"/>
                <a:gridCol w="1200000"/>
                <a:gridCol w="1200000"/>
              </a:tblGrid>
              <a:tr h="12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100"/>
                        <a:t>Sight</a:t>
                      </a:r>
                      <a:endParaRPr b="1"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100"/>
                        <a:t>Sound</a:t>
                      </a:r>
                      <a:endParaRPr b="1" sz="11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100"/>
                        <a:t>Smell</a:t>
                      </a:r>
                      <a:endParaRPr b="1" sz="11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100"/>
                        <a:t>Taste</a:t>
                      </a:r>
                      <a:endParaRPr b="1" sz="11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100"/>
                        <a:t>Touch</a:t>
                      </a:r>
                      <a:endParaRPr b="1" sz="11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100"/>
                        <a:t>Other</a:t>
                      </a:r>
                      <a:endParaRPr b="1" sz="11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100"/>
                        <a:t>(emotions, temperature, movement)</a:t>
                      </a:r>
                      <a:endParaRPr b="1" sz="1100"/>
                    </a:p>
                  </a:txBody>
                  <a:tcPr marT="63500" marB="63500" marR="63500" marL="63500"/>
                </a:tc>
              </a:tr>
            </a:tbl>
          </a:graphicData>
        </a:graphic>
      </p:graphicFrame>
      <p:sp>
        <p:nvSpPr>
          <p:cNvPr id="57" name="Google Shape;57;p13"/>
          <p:cNvSpPr txBox="1"/>
          <p:nvPr/>
        </p:nvSpPr>
        <p:spPr>
          <a:xfrm>
            <a:off x="38100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100"/>
              <a:t>Imagery</a:t>
            </a:r>
            <a:r>
              <a:rPr lang="en-GB" sz="1100"/>
              <a:t> is descriptive language, such as words or phrases, that make you think of your senses. Imagery is used in text to make it more interesting.</a:t>
            </a:r>
            <a:endParaRPr sz="1100"/>
          </a:p>
          <a:p>
            <a:pPr indent="4572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/>
              <a:t>Think of words or phrases that connect to the senses and write them in the boxes.</a:t>
            </a:r>
            <a:endParaRPr sz="11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</p:txBody>
      </p:sp>
      <p:sp>
        <p:nvSpPr>
          <p:cNvPr id="58" name="Google Shape;58;p13"/>
          <p:cNvSpPr txBox="1"/>
          <p:nvPr/>
        </p:nvSpPr>
        <p:spPr>
          <a:xfrm>
            <a:off x="1175175" y="214825"/>
            <a:ext cx="5421000" cy="29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 u="sng">
                <a:latin typeface="Helvetica Neue"/>
                <a:ea typeface="Helvetica Neue"/>
                <a:cs typeface="Helvetica Neue"/>
                <a:sym typeface="Helvetica Neue"/>
              </a:rPr>
              <a:t>Imagery</a:t>
            </a:r>
            <a:endParaRPr b="1" sz="2400" u="sng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59" name="Google Shape;59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862075" y="28575"/>
            <a:ext cx="2910325" cy="2012950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3"/>
          <p:cNvSpPr txBox="1"/>
          <p:nvPr/>
        </p:nvSpPr>
        <p:spPr>
          <a:xfrm>
            <a:off x="5080500" y="139000"/>
            <a:ext cx="1228200" cy="75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latin typeface="Impact"/>
                <a:ea typeface="Impact"/>
                <a:cs typeface="Impact"/>
                <a:sym typeface="Impact"/>
              </a:rPr>
              <a:t>I HAVE A D</a:t>
            </a:r>
            <a:r>
              <a:rPr lang="en-GB" sz="1800">
                <a:latin typeface="Impact"/>
                <a:ea typeface="Impact"/>
                <a:cs typeface="Impact"/>
                <a:sym typeface="Impact"/>
              </a:rPr>
              <a:t>O</a:t>
            </a:r>
            <a:r>
              <a:rPr lang="en-GB" sz="1800">
                <a:latin typeface="Impact"/>
                <a:ea typeface="Impact"/>
                <a:cs typeface="Impact"/>
                <a:sym typeface="Impact"/>
              </a:rPr>
              <a:t>G.</a:t>
            </a:r>
            <a:endParaRPr sz="1800"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4574675" y="1124625"/>
            <a:ext cx="1743900" cy="82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Impact"/>
                <a:ea typeface="Impact"/>
                <a:cs typeface="Impact"/>
                <a:sym typeface="Impact"/>
              </a:rPr>
              <a:t>I HAVE A NOISY, WET DOG THAT STINKS.</a:t>
            </a:r>
            <a:endParaRPr>
              <a:latin typeface="Impact"/>
              <a:ea typeface="Impact"/>
              <a:cs typeface="Impact"/>
              <a:sym typeface="Impact"/>
            </a:endParaRPr>
          </a:p>
        </p:txBody>
      </p:sp>
      <p:pic>
        <p:nvPicPr>
          <p:cNvPr id="62" name="Google Shape;62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777575" y="2389325"/>
            <a:ext cx="598026" cy="877848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967375" y="2446651"/>
            <a:ext cx="947250" cy="763184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971800" y="2446650"/>
            <a:ext cx="400050" cy="65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5341600" y="2446650"/>
            <a:ext cx="656999" cy="8205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3"/>
          <p:cNvSpPr/>
          <p:nvPr/>
        </p:nvSpPr>
        <p:spPr>
          <a:xfrm>
            <a:off x="6238875" y="28575"/>
            <a:ext cx="280800" cy="981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67" name="Google Shape;67;p13"/>
          <p:cNvSpPr/>
          <p:nvPr/>
        </p:nvSpPr>
        <p:spPr>
          <a:xfrm>
            <a:off x="6286200" y="1038225"/>
            <a:ext cx="233400" cy="10032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68" name="Google Shape;68;p13"/>
          <p:cNvSpPr/>
          <p:nvPr/>
        </p:nvSpPr>
        <p:spPr>
          <a:xfrm>
            <a:off x="7654925" y="28575"/>
            <a:ext cx="111900" cy="981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69" name="Google Shape;69;p13"/>
          <p:cNvSpPr/>
          <p:nvPr/>
        </p:nvSpPr>
        <p:spPr>
          <a:xfrm>
            <a:off x="7654925" y="1044375"/>
            <a:ext cx="111900" cy="10242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pic>
        <p:nvPicPr>
          <p:cNvPr id="70" name="Google Shape;70;p1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6318575" y="3000000"/>
            <a:ext cx="598025" cy="4770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