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6"/>
  </p:notesMasterIdLst>
  <p:sldIdLst>
    <p:sldId id="351" r:id="rId4"/>
    <p:sldId id="359" r:id="rId5"/>
    <p:sldId id="295" r:id="rId6"/>
    <p:sldId id="354" r:id="rId7"/>
    <p:sldId id="297" r:id="rId8"/>
    <p:sldId id="360" r:id="rId9"/>
    <p:sldId id="301" r:id="rId10"/>
    <p:sldId id="355" r:id="rId11"/>
    <p:sldId id="302" r:id="rId12"/>
    <p:sldId id="334" r:id="rId13"/>
    <p:sldId id="304" r:id="rId14"/>
    <p:sldId id="275" r:id="rId15"/>
    <p:sldId id="336" r:id="rId16"/>
    <p:sldId id="315" r:id="rId17"/>
    <p:sldId id="316" r:id="rId18"/>
    <p:sldId id="323" r:id="rId19"/>
    <p:sldId id="313" r:id="rId20"/>
    <p:sldId id="273" r:id="rId21"/>
    <p:sldId id="337" r:id="rId22"/>
    <p:sldId id="325" r:id="rId23"/>
    <p:sldId id="350" r:id="rId24"/>
    <p:sldId id="324" r:id="rId25"/>
    <p:sldId id="344" r:id="rId26"/>
    <p:sldId id="309" r:id="rId27"/>
    <p:sldId id="331" r:id="rId28"/>
    <p:sldId id="335" r:id="rId29"/>
    <p:sldId id="308" r:id="rId30"/>
    <p:sldId id="320" r:id="rId31"/>
    <p:sldId id="312" r:id="rId32"/>
    <p:sldId id="361" r:id="rId33"/>
    <p:sldId id="362" r:id="rId34"/>
    <p:sldId id="36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Dubien" initials="D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203864"/>
    <a:srgbClr val="006400"/>
    <a:srgbClr val="003300"/>
    <a:srgbClr val="66FF33"/>
    <a:srgbClr val="E1EDF8"/>
    <a:srgbClr val="14AEA8"/>
    <a:srgbClr val="F2F2F2"/>
    <a:srgbClr val="94BCD5"/>
    <a:srgbClr val="00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1" autoAdjust="0"/>
    <p:restoredTop sz="95060" autoAdjust="0"/>
  </p:normalViewPr>
  <p:slideViewPr>
    <p:cSldViewPr snapToGrid="0">
      <p:cViewPr varScale="1">
        <p:scale>
          <a:sx n="105" d="100"/>
          <a:sy n="105" d="100"/>
        </p:scale>
        <p:origin x="632" y="200"/>
      </p:cViewPr>
      <p:guideLst>
        <p:guide orient="horz" pos="2160"/>
        <p:guide pos="3840"/>
      </p:guideLst>
    </p:cSldViewPr>
  </p:slideViewPr>
  <p:outlineViewPr>
    <p:cViewPr>
      <p:scale>
        <a:sx n="33" d="100"/>
        <a:sy n="33" d="100"/>
      </p:scale>
      <p:origin x="0" y="-3144"/>
    </p:cViewPr>
  </p:outlineViewPr>
  <p:notesTextViewPr>
    <p:cViewPr>
      <p:scale>
        <a:sx n="1" d="1"/>
        <a:sy n="1" d="1"/>
      </p:scale>
      <p:origin x="0" y="0"/>
    </p:cViewPr>
  </p:notesTextViewPr>
  <p:sorterViewPr>
    <p:cViewPr>
      <p:scale>
        <a:sx n="100" d="100"/>
        <a:sy n="100" d="100"/>
      </p:scale>
      <p:origin x="0" y="-22056"/>
    </p:cViewPr>
  </p:sorterViewPr>
  <p:gridSpacing cx="39601" cy="39601"/>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6B817-58E0-447B-B5D3-1930B6C4D74A}" type="datetimeFigureOut">
              <a:rPr lang="en-NZ" smtClean="0"/>
              <a:t>22/11/20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9C9165-2B9F-4EBE-9BE8-93FE9AA988A0}" type="slidenum">
              <a:rPr lang="en-NZ" smtClean="0"/>
              <a:t>‹#›</a:t>
            </a:fld>
            <a:endParaRPr lang="en-NZ"/>
          </a:p>
        </p:txBody>
      </p:sp>
    </p:spTree>
    <p:extLst>
      <p:ext uri="{BB962C8B-B14F-4D97-AF65-F5344CB8AC3E}">
        <p14:creationId xmlns:p14="http://schemas.microsoft.com/office/powerpoint/2010/main" val="936896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oerfoundation.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29C9165-2B9F-4EBE-9BE8-93FE9AA988A0}" type="slidenum">
              <a:rPr lang="en-NZ" smtClean="0"/>
              <a:t>12</a:t>
            </a:fld>
            <a:endParaRPr lang="en-NZ"/>
          </a:p>
        </p:txBody>
      </p:sp>
    </p:spTree>
    <p:extLst>
      <p:ext uri="{BB962C8B-B14F-4D97-AF65-F5344CB8AC3E}">
        <p14:creationId xmlns:p14="http://schemas.microsoft.com/office/powerpoint/2010/main" val="4040719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UNESCO/COL/ICDE chair in OER</a:t>
            </a:r>
          </a:p>
          <a:p>
            <a:r>
              <a:rPr lang="en-NZ" dirty="0"/>
              <a:t>https://www.icde.org/icde-chairs-in-oer#sthash.NVE81xFa.dpbs</a:t>
            </a:r>
          </a:p>
          <a:p>
            <a:r>
              <a:rPr lang="en-NZ" dirty="0"/>
              <a:t>http://oerchairs.net/</a:t>
            </a:r>
          </a:p>
          <a:p>
            <a:r>
              <a:rPr lang="en-NZ" dirty="0"/>
              <a:t>http://unesdoc.unesco.org/images/0014/001439/143918e.pdf</a:t>
            </a:r>
          </a:p>
        </p:txBody>
      </p:sp>
      <p:sp>
        <p:nvSpPr>
          <p:cNvPr id="4" name="Slide Number Placeholder 3"/>
          <p:cNvSpPr>
            <a:spLocks noGrp="1"/>
          </p:cNvSpPr>
          <p:nvPr>
            <p:ph type="sldNum" sz="quarter" idx="10"/>
          </p:nvPr>
        </p:nvSpPr>
        <p:spPr/>
        <p:txBody>
          <a:bodyPr/>
          <a:lstStyle/>
          <a:p>
            <a:fld id="{229C9165-2B9F-4EBE-9BE8-93FE9AA988A0}" type="slidenum">
              <a:rPr lang="en-NZ" smtClean="0"/>
              <a:t>22</a:t>
            </a:fld>
            <a:endParaRPr lang="en-NZ"/>
          </a:p>
        </p:txBody>
      </p:sp>
    </p:spTree>
    <p:extLst>
      <p:ext uri="{BB962C8B-B14F-4D97-AF65-F5344CB8AC3E}">
        <p14:creationId xmlns:p14="http://schemas.microsoft.com/office/powerpoint/2010/main" val="418541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9E71BE-3AD5-4700-81BD-7048FCDE2055}" type="slidenum">
              <a:rPr lang="en-CA" smtClean="0"/>
              <a:t>28</a:t>
            </a:fld>
            <a:endParaRPr lang="en-CA"/>
          </a:p>
        </p:txBody>
      </p:sp>
    </p:spTree>
    <p:extLst>
      <p:ext uri="{BB962C8B-B14F-4D97-AF65-F5344CB8AC3E}">
        <p14:creationId xmlns:p14="http://schemas.microsoft.com/office/powerpoint/2010/main" val="49463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29C9165-2B9F-4EBE-9BE8-93FE9AA988A0}" type="slidenum">
              <a:rPr lang="en-NZ" smtClean="0"/>
              <a:t>32</a:t>
            </a:fld>
            <a:endParaRPr lang="en-NZ"/>
          </a:p>
        </p:txBody>
      </p:sp>
    </p:spTree>
    <p:extLst>
      <p:ext uri="{BB962C8B-B14F-4D97-AF65-F5344CB8AC3E}">
        <p14:creationId xmlns:p14="http://schemas.microsoft.com/office/powerpoint/2010/main" val="1592305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29C9165-2B9F-4EBE-9BE8-93FE9AA988A0}" type="slidenum">
              <a:rPr lang="en-NZ" smtClean="0"/>
              <a:t>13</a:t>
            </a:fld>
            <a:endParaRPr lang="en-NZ"/>
          </a:p>
        </p:txBody>
      </p:sp>
    </p:spTree>
    <p:extLst>
      <p:ext uri="{BB962C8B-B14F-4D97-AF65-F5344CB8AC3E}">
        <p14:creationId xmlns:p14="http://schemas.microsoft.com/office/powerpoint/2010/main" val="35465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29C9165-2B9F-4EBE-9BE8-93FE9AA988A0}" type="slidenum">
              <a:rPr lang="en-NZ" smtClean="0"/>
              <a:t>14</a:t>
            </a:fld>
            <a:endParaRPr lang="en-NZ"/>
          </a:p>
        </p:txBody>
      </p:sp>
    </p:spTree>
    <p:extLst>
      <p:ext uri="{BB962C8B-B14F-4D97-AF65-F5344CB8AC3E}">
        <p14:creationId xmlns:p14="http://schemas.microsoft.com/office/powerpoint/2010/main" val="336957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29C9165-2B9F-4EBE-9BE8-93FE9AA988A0}" type="slidenum">
              <a:rPr lang="en-NZ" smtClean="0"/>
              <a:t>15</a:t>
            </a:fld>
            <a:endParaRPr lang="en-NZ"/>
          </a:p>
        </p:txBody>
      </p:sp>
    </p:spTree>
    <p:extLst>
      <p:ext uri="{BB962C8B-B14F-4D97-AF65-F5344CB8AC3E}">
        <p14:creationId xmlns:p14="http://schemas.microsoft.com/office/powerpoint/2010/main" val="330446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29C9165-2B9F-4EBE-9BE8-93FE9AA988A0}" type="slidenum">
              <a:rPr lang="en-NZ" smtClean="0"/>
              <a:t>17</a:t>
            </a:fld>
            <a:endParaRPr lang="en-NZ"/>
          </a:p>
        </p:txBody>
      </p:sp>
    </p:spTree>
    <p:extLst>
      <p:ext uri="{BB962C8B-B14F-4D97-AF65-F5344CB8AC3E}">
        <p14:creationId xmlns:p14="http://schemas.microsoft.com/office/powerpoint/2010/main" val="844294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http://course.oeru.org/lida101/course-guide/course-technologies/</a:t>
            </a:r>
          </a:p>
          <a:p>
            <a:endParaRPr lang="en-NZ" sz="1200" b="0" i="0" kern="1200" dirty="0">
              <a:solidFill>
                <a:schemeClr val="tx1"/>
              </a:solidFill>
              <a:effectLst/>
              <a:latin typeface="+mn-lt"/>
              <a:ea typeface="+mn-ea"/>
              <a:cs typeface="+mn-cs"/>
            </a:endParaRPr>
          </a:p>
          <a:p>
            <a:endParaRPr lang="en-NZ" sz="1200" b="0" i="0" kern="1200" dirty="0">
              <a:solidFill>
                <a:schemeClr val="tx1"/>
              </a:solidFill>
              <a:effectLst/>
              <a:latin typeface="+mn-lt"/>
              <a:ea typeface="+mn-ea"/>
              <a:cs typeface="+mn-cs"/>
            </a:endParaRPr>
          </a:p>
          <a:p>
            <a:r>
              <a:rPr lang="en-NZ" sz="1200" b="0" i="0" kern="1200" dirty="0">
                <a:solidFill>
                  <a:schemeClr val="tx1"/>
                </a:solidFill>
                <a:effectLst/>
                <a:latin typeface="+mn-lt"/>
                <a:ea typeface="+mn-ea"/>
                <a:cs typeface="+mn-cs"/>
              </a:rPr>
              <a:t>This system has at its centre the course</a:t>
            </a:r>
            <a:r>
              <a:rPr lang="en-NZ" sz="1200" b="0" i="0" kern="1200" baseline="0" dirty="0">
                <a:solidFill>
                  <a:schemeClr val="tx1"/>
                </a:solidFill>
                <a:effectLst/>
                <a:latin typeface="+mn-lt"/>
                <a:ea typeface="+mn-ea"/>
                <a:cs typeface="+mn-cs"/>
              </a:rPr>
              <a:t> entitled </a:t>
            </a:r>
            <a:r>
              <a:rPr lang="en-NZ" sz="1200" b="0" i="1" kern="1200" baseline="0" dirty="0">
                <a:solidFill>
                  <a:schemeClr val="tx1"/>
                </a:solidFill>
                <a:effectLst/>
                <a:latin typeface="+mn-lt"/>
                <a:ea typeface="+mn-ea"/>
                <a:cs typeface="+mn-cs"/>
              </a:rPr>
              <a:t>Learning in a Digital Age</a:t>
            </a:r>
            <a:r>
              <a:rPr lang="en-NZ" sz="1200" b="0" i="0" kern="1200" baseline="0" dirty="0">
                <a:solidFill>
                  <a:schemeClr val="tx1"/>
                </a:solidFill>
                <a:effectLst/>
                <a:latin typeface="+mn-lt"/>
                <a:ea typeface="+mn-ea"/>
                <a:cs typeface="+mn-cs"/>
              </a:rPr>
              <a:t>, which is intended to help students develop technological and critical thinking skills. These skills are intended to prepare students for subsequent online studies, resulting in lower attrition rates and higher achievement. </a:t>
            </a:r>
          </a:p>
          <a:p>
            <a:endParaRPr lang="en-NZ" sz="1200" b="0" i="0" kern="1200" baseline="0" dirty="0">
              <a:solidFill>
                <a:schemeClr val="tx1"/>
              </a:solidFill>
              <a:effectLst/>
              <a:latin typeface="+mn-lt"/>
              <a:ea typeface="+mn-ea"/>
              <a:cs typeface="+mn-cs"/>
            </a:endParaRPr>
          </a:p>
          <a:p>
            <a:r>
              <a:rPr lang="en-NZ" sz="1200" b="0" i="0" kern="1200" baseline="0" dirty="0">
                <a:solidFill>
                  <a:schemeClr val="tx1"/>
                </a:solidFill>
                <a:effectLst/>
                <a:latin typeface="+mn-lt"/>
                <a:ea typeface="+mn-ea"/>
                <a:cs typeface="+mn-cs"/>
              </a:rPr>
              <a:t>required. The course is described by the </a:t>
            </a:r>
            <a:r>
              <a:rPr lang="en-NZ" sz="1200" b="0" i="0" kern="1200" baseline="0" dirty="0" err="1">
                <a:solidFill>
                  <a:schemeClr val="tx1"/>
                </a:solidFill>
                <a:effectLst/>
                <a:latin typeface="+mn-lt"/>
                <a:ea typeface="+mn-ea"/>
                <a:cs typeface="+mn-cs"/>
              </a:rPr>
              <a:t>OERu</a:t>
            </a:r>
            <a:r>
              <a:rPr lang="en-NZ" sz="1200" b="0" i="0" kern="1200" baseline="0" dirty="0">
                <a:solidFill>
                  <a:schemeClr val="tx1"/>
                </a:solidFill>
                <a:effectLst/>
                <a:latin typeface="+mn-lt"/>
                <a:ea typeface="+mn-ea"/>
                <a:cs typeface="+mn-cs"/>
              </a:rPr>
              <a:t> as follows: </a:t>
            </a:r>
            <a:endParaRPr lang="en-NZ" sz="1200" b="0" i="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[Learners]</a:t>
            </a:r>
            <a:r>
              <a:rPr lang="en-NZ" sz="1200" b="0" i="0" kern="1200" dirty="0">
                <a:solidFill>
                  <a:schemeClr val="tx1"/>
                </a:solidFill>
                <a:effectLst/>
                <a:latin typeface="+mn-lt"/>
                <a:ea typeface="+mn-ea"/>
                <a:cs typeface="+mn-cs"/>
              </a:rPr>
              <a:t> will develop the academic skills to discern the credibility, accuracy and integrity of open access resources available on the Internet and corresponding digital tools to research, analyse and present information for academic purposes.  </a:t>
            </a:r>
            <a:r>
              <a:rPr lang="en-NZ" sz="1200" kern="1200" dirty="0">
                <a:solidFill>
                  <a:schemeClr val="tx1"/>
                </a:solidFill>
                <a:effectLst/>
                <a:latin typeface="+mn-lt"/>
                <a:ea typeface="+mn-ea"/>
                <a:cs typeface="+mn-cs"/>
              </a:rPr>
              <a:t>[Learners]</a:t>
            </a:r>
            <a:r>
              <a:rPr lang="en-NZ" sz="1200" b="0" i="0" kern="1200" dirty="0">
                <a:solidFill>
                  <a:schemeClr val="tx1"/>
                </a:solidFill>
                <a:effectLst/>
                <a:latin typeface="+mn-lt"/>
                <a:ea typeface="+mn-ea"/>
                <a:cs typeface="+mn-cs"/>
              </a:rPr>
              <a:t> will also develop competence in a range of digital tools including: social media; communication and collaboration tools;  and publishing tools; to support learning in contemporary society. This will include knowledge of copyright, open licensing, media literacy and digital citizenship. Source: https://oeru.org/oeru-partners/otago-polytechnic/learning-in-a-digital-age/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NZ" sz="1200" b="0" i="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NZ"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kern="1200" dirty="0">
                <a:solidFill>
                  <a:schemeClr val="tx1"/>
                </a:solidFill>
                <a:effectLst/>
                <a:latin typeface="+mn-lt"/>
                <a:ea typeface="+mn-ea"/>
                <a:cs typeface="+mn-cs"/>
              </a:rPr>
              <a:t>The course is being developed by the </a:t>
            </a:r>
            <a:r>
              <a:rPr lang="en-NZ" sz="1200" b="0" i="0" kern="1200" dirty="0" err="1">
                <a:solidFill>
                  <a:schemeClr val="tx1"/>
                </a:solidFill>
                <a:effectLst/>
                <a:latin typeface="+mn-lt"/>
                <a:ea typeface="+mn-ea"/>
                <a:cs typeface="+mn-cs"/>
              </a:rPr>
              <a:t>OERu</a:t>
            </a:r>
            <a:r>
              <a:rPr lang="en-NZ" sz="1200" b="0" i="0" kern="1200" dirty="0">
                <a:solidFill>
                  <a:schemeClr val="tx1"/>
                </a:solidFill>
                <a:effectLst/>
                <a:latin typeface="+mn-lt"/>
                <a:ea typeface="+mn-ea"/>
                <a:cs typeface="+mn-cs"/>
              </a:rPr>
              <a:t> director who is the keystone</a:t>
            </a:r>
            <a:r>
              <a:rPr lang="en-NZ" sz="1200" b="0" i="0" kern="1200" baseline="0" dirty="0">
                <a:solidFill>
                  <a:schemeClr val="tx1"/>
                </a:solidFill>
                <a:effectLst/>
                <a:latin typeface="+mn-lt"/>
                <a:ea typeface="+mn-ea"/>
                <a:cs typeface="+mn-cs"/>
              </a:rPr>
              <a:t> species because he is the person with the greatest influence on the </a:t>
            </a:r>
            <a:r>
              <a:rPr lang="en-NZ" sz="1200" b="0" i="0" kern="1200" baseline="0" dirty="0" err="1">
                <a:solidFill>
                  <a:schemeClr val="tx1"/>
                </a:solidFill>
                <a:effectLst/>
                <a:latin typeface="+mn-lt"/>
                <a:ea typeface="+mn-ea"/>
                <a:cs typeface="+mn-cs"/>
              </a:rPr>
              <a:t>OERu</a:t>
            </a:r>
            <a:r>
              <a:rPr lang="en-NZ" sz="1200" b="0" i="0" kern="1200" baseline="0" dirty="0">
                <a:solidFill>
                  <a:schemeClr val="tx1"/>
                </a:solidFill>
                <a:effectLst/>
                <a:latin typeface="+mn-lt"/>
                <a:ea typeface="+mn-ea"/>
                <a:cs typeface="+mn-cs"/>
              </a:rPr>
              <a:t> and this course development. Given his knowledge of the </a:t>
            </a:r>
            <a:r>
              <a:rPr lang="en-NZ" sz="1200" b="0" i="0" kern="1200" baseline="0" dirty="0" err="1">
                <a:solidFill>
                  <a:schemeClr val="tx1"/>
                </a:solidFill>
                <a:effectLst/>
                <a:latin typeface="+mn-lt"/>
                <a:ea typeface="+mn-ea"/>
                <a:cs typeface="+mn-cs"/>
              </a:rPr>
              <a:t>OERu</a:t>
            </a:r>
            <a:r>
              <a:rPr lang="en-NZ" sz="1200" b="0" i="0" kern="1200" baseline="0" dirty="0">
                <a:solidFill>
                  <a:schemeClr val="tx1"/>
                </a:solidFill>
                <a:effectLst/>
                <a:latin typeface="+mn-lt"/>
                <a:ea typeface="+mn-ea"/>
                <a:cs typeface="+mn-cs"/>
              </a:rPr>
              <a:t>, he also has influence in the kind of content the course will contain. </a:t>
            </a:r>
            <a:r>
              <a:rPr lang="en-NZ" sz="1200" b="0" i="0" kern="1200" dirty="0">
                <a:solidFill>
                  <a:schemeClr val="tx1"/>
                </a:solidFill>
                <a:effectLst/>
                <a:latin typeface="+mn-lt"/>
                <a:ea typeface="+mn-ea"/>
                <a:cs typeface="+mn-cs"/>
              </a:rPr>
              <a:t>(indicate later that some parts – like the</a:t>
            </a:r>
            <a:r>
              <a:rPr lang="en-NZ" sz="1200" b="0" i="0" kern="1200" baseline="0" dirty="0">
                <a:solidFill>
                  <a:schemeClr val="tx1"/>
                </a:solidFill>
                <a:effectLst/>
                <a:latin typeface="+mn-lt"/>
                <a:ea typeface="+mn-ea"/>
                <a:cs typeface="+mn-cs"/>
              </a:rPr>
              <a:t> learning objectives and the organisation of the micro-courses were done through crowd-sourcing using social media and in a consultative meeting, respectively.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kern="1200" baseline="0" dirty="0">
                <a:solidFill>
                  <a:schemeClr val="tx1"/>
                </a:solidFill>
                <a:effectLst/>
                <a:latin typeface="+mn-lt"/>
                <a:ea typeface="+mn-ea"/>
                <a:cs typeface="+mn-cs"/>
              </a:rPr>
              <a:t>Other species in the course ecosystem are credited and non-credited learners. To explain, this course is intended to be delivered as an open boundary course which means that it will be offered at one or more universities to students who will complete formal assessments and, if successful, will receive credit for the course. At the same time, students from around the world will be participating, but they will not receive credit for their work. They are participating to learn informally.  They can communicate with the for-credit students. The result is an increase in student-student interactions which can be a source of technical and subject-matter support, plus an enriching experience considering the variety of student perspectives. This flow of communication must be controlled so that the students are not overwhelmed to the detriment of their learning and their experience with the course and the other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kern="1200" baseline="0" dirty="0">
                <a:solidFill>
                  <a:schemeClr val="tx1"/>
                </a:solidFill>
                <a:effectLst/>
                <a:latin typeface="+mn-lt"/>
                <a:ea typeface="+mn-ea"/>
                <a:cs typeface="+mn-cs"/>
              </a:rPr>
              <a:t>Once the course is developed, the role of the </a:t>
            </a:r>
            <a:r>
              <a:rPr lang="en-NZ" sz="1200" b="0" i="0" kern="1200" baseline="0" dirty="0" err="1">
                <a:solidFill>
                  <a:schemeClr val="tx1"/>
                </a:solidFill>
                <a:effectLst/>
                <a:latin typeface="+mn-lt"/>
                <a:ea typeface="+mn-ea"/>
                <a:cs typeface="+mn-cs"/>
              </a:rPr>
              <a:t>OERu</a:t>
            </a:r>
            <a:r>
              <a:rPr lang="en-NZ" sz="1200" b="0" i="0" kern="1200" baseline="0" dirty="0">
                <a:solidFill>
                  <a:schemeClr val="tx1"/>
                </a:solidFill>
                <a:effectLst/>
                <a:latin typeface="+mn-lt"/>
                <a:ea typeface="+mn-ea"/>
                <a:cs typeface="+mn-cs"/>
              </a:rPr>
              <a:t> as keystone species is done. Those who facilitate the course will gain importance in the ecosystem. However, the students are expected to contribute to the course in many ways, including completing assignments, interacting with each other to comment on course content and to offer each other support. They strongly influence what is learned. Do they not take on a keystone species role</a:t>
            </a:r>
            <a:r>
              <a:rPr lang="fr-CA" sz="1200" b="0" i="0" kern="1200" baseline="0" dirty="0">
                <a:solidFill>
                  <a:schemeClr val="tx1"/>
                </a:solidFill>
                <a:effectLst/>
                <a:latin typeface="+mn-lt"/>
                <a:ea typeface="+mn-ea"/>
                <a:cs typeface="+mn-cs"/>
              </a:rPr>
              <a:t>?</a:t>
            </a:r>
            <a:endParaRPr lang="en-NZ"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9C9165-2B9F-4EBE-9BE8-93FE9AA988A0}" type="slidenum">
              <a:rPr lang="en-NZ" smtClean="0"/>
              <a:t>18</a:t>
            </a:fld>
            <a:endParaRPr lang="en-NZ"/>
          </a:p>
        </p:txBody>
      </p:sp>
    </p:spTree>
    <p:extLst>
      <p:ext uri="{BB962C8B-B14F-4D97-AF65-F5344CB8AC3E}">
        <p14:creationId xmlns:p14="http://schemas.microsoft.com/office/powerpoint/2010/main" val="514215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The </a:t>
            </a:r>
            <a:r>
              <a:rPr lang="en-NZ" sz="1200" b="0" i="0" kern="1200" dirty="0" err="1">
                <a:solidFill>
                  <a:schemeClr val="tx1"/>
                </a:solidFill>
                <a:effectLst/>
                <a:latin typeface="+mn-lt"/>
                <a:ea typeface="+mn-ea"/>
                <a:cs typeface="+mn-cs"/>
              </a:rPr>
              <a:t>OERu</a:t>
            </a:r>
            <a:r>
              <a:rPr lang="en-NZ" sz="1200" b="0" i="0" kern="1200" dirty="0">
                <a:solidFill>
                  <a:schemeClr val="tx1"/>
                </a:solidFill>
                <a:effectLst/>
                <a:latin typeface="+mn-lt"/>
                <a:ea typeface="+mn-ea"/>
                <a:cs typeface="+mn-cs"/>
              </a:rPr>
              <a:t> director has free reign to design the course as he pleases because he</a:t>
            </a:r>
            <a:r>
              <a:rPr lang="en-NZ" sz="1200" b="0" i="0" kern="1200" baseline="0" dirty="0">
                <a:solidFill>
                  <a:schemeClr val="tx1"/>
                </a:solidFill>
                <a:effectLst/>
                <a:latin typeface="+mn-lt"/>
                <a:ea typeface="+mn-ea"/>
                <a:cs typeface="+mn-cs"/>
              </a:rPr>
              <a:t> leads both the </a:t>
            </a:r>
            <a:r>
              <a:rPr lang="en-NZ" sz="1200" b="0" i="0" kern="1200" baseline="0" dirty="0" err="1">
                <a:solidFill>
                  <a:schemeClr val="tx1"/>
                </a:solidFill>
                <a:effectLst/>
                <a:latin typeface="+mn-lt"/>
                <a:ea typeface="+mn-ea"/>
                <a:cs typeface="+mn-cs"/>
              </a:rPr>
              <a:t>OERu</a:t>
            </a:r>
            <a:r>
              <a:rPr lang="en-NZ" sz="1200" b="0" i="0" kern="1200" baseline="0" dirty="0">
                <a:solidFill>
                  <a:schemeClr val="tx1"/>
                </a:solidFill>
                <a:effectLst/>
                <a:latin typeface="+mn-lt"/>
                <a:ea typeface="+mn-ea"/>
                <a:cs typeface="+mn-cs"/>
              </a:rPr>
              <a:t> and the OER Foundation. He is also a bridge between course development and the ecosystem of the organization. This position grants him access to information, resources, and authority that can inform course development. For example, he was able to lead a crowdsourcing activity through social media where anyone could contribute ideas for course topics at the stage of course design. The idea for this activity came from a consultant hired to work on course design and development.</a:t>
            </a:r>
          </a:p>
          <a:p>
            <a:endParaRPr lang="en-NZ" sz="1200" b="0" i="0" kern="1200" baseline="0" dirty="0">
              <a:solidFill>
                <a:schemeClr val="tx1"/>
              </a:solidFill>
              <a:effectLst/>
              <a:latin typeface="+mn-lt"/>
              <a:ea typeface="+mn-ea"/>
              <a:cs typeface="+mn-cs"/>
            </a:endParaRPr>
          </a:p>
          <a:p>
            <a:r>
              <a:rPr lang="en-NZ" sz="1200" b="0" i="0" kern="1200" baseline="0" dirty="0">
                <a:solidFill>
                  <a:schemeClr val="tx1"/>
                </a:solidFill>
                <a:effectLst/>
                <a:latin typeface="+mn-lt"/>
                <a:ea typeface="+mn-ea"/>
                <a:cs typeface="+mn-cs"/>
              </a:rPr>
              <a:t>Bureaucratic topics</a:t>
            </a:r>
          </a:p>
          <a:p>
            <a:endParaRPr lang="en-NZ" sz="1200" b="0" i="0" kern="1200" baseline="0" dirty="0">
              <a:solidFill>
                <a:schemeClr val="tx1"/>
              </a:solidFill>
              <a:effectLst/>
              <a:latin typeface="+mn-lt"/>
              <a:ea typeface="+mn-ea"/>
              <a:cs typeface="+mn-cs"/>
            </a:endParaRPr>
          </a:p>
          <a:p>
            <a:r>
              <a:rPr lang="en-NZ" sz="1200" b="0" i="0" kern="1200" baseline="0" dirty="0">
                <a:solidFill>
                  <a:schemeClr val="tx1"/>
                </a:solidFill>
                <a:effectLst/>
                <a:latin typeface="+mn-lt"/>
                <a:ea typeface="+mn-ea"/>
                <a:cs typeface="+mn-cs"/>
              </a:rPr>
              <a:t>This course is part of the Certificate in General Studies, which is recognised by (can I identify the institution? It’s TRU.) This certificate equates to the first year of study in a general Bachelor of Arts degree.</a:t>
            </a:r>
          </a:p>
          <a:p>
            <a:endParaRPr lang="fr-CA" sz="1200" b="0" i="0" kern="1200" dirty="0">
              <a:solidFill>
                <a:schemeClr val="tx1"/>
              </a:solidFill>
              <a:effectLst/>
              <a:latin typeface="+mn-lt"/>
              <a:ea typeface="+mn-ea"/>
              <a:cs typeface="+mn-cs"/>
            </a:endParaRPr>
          </a:p>
          <a:p>
            <a:r>
              <a:rPr lang="fr-CA" sz="1200" b="0" i="0" kern="1200" dirty="0">
                <a:solidFill>
                  <a:schemeClr val="tx1"/>
                </a:solidFill>
                <a:effectLst/>
                <a:latin typeface="+mn-lt"/>
                <a:ea typeface="+mn-ea"/>
                <a:cs typeface="+mn-cs"/>
              </a:rPr>
              <a:t>The </a:t>
            </a:r>
            <a:r>
              <a:rPr lang="fr-CA" sz="1200" b="0" i="0" kern="1200" dirty="0" err="1">
                <a:solidFill>
                  <a:schemeClr val="tx1"/>
                </a:solidFill>
                <a:effectLst/>
                <a:latin typeface="+mn-lt"/>
                <a:ea typeface="+mn-ea"/>
                <a:cs typeface="+mn-cs"/>
              </a:rPr>
              <a:t>launch</a:t>
            </a:r>
            <a:r>
              <a:rPr lang="fr-CA" sz="1200" b="0" i="0" kern="1200" dirty="0">
                <a:solidFill>
                  <a:schemeClr val="tx1"/>
                </a:solidFill>
                <a:effectLst/>
                <a:latin typeface="+mn-lt"/>
                <a:ea typeface="+mn-ea"/>
                <a:cs typeface="+mn-cs"/>
              </a:rPr>
              <a:t> of the first </a:t>
            </a:r>
            <a:r>
              <a:rPr lang="fr-CA" sz="1200" b="0" i="0" kern="1200" dirty="0" err="1">
                <a:solidFill>
                  <a:schemeClr val="tx1"/>
                </a:solidFill>
                <a:effectLst/>
                <a:latin typeface="+mn-lt"/>
                <a:ea typeface="+mn-ea"/>
                <a:cs typeface="+mn-cs"/>
              </a:rPr>
              <a:t>year</a:t>
            </a:r>
            <a:r>
              <a:rPr lang="fr-CA" sz="1200" b="0" i="0" kern="1200" dirty="0">
                <a:solidFill>
                  <a:schemeClr val="tx1"/>
                </a:solidFill>
                <a:effectLst/>
                <a:latin typeface="+mn-lt"/>
                <a:ea typeface="+mn-ea"/>
                <a:cs typeface="+mn-cs"/>
              </a:rPr>
              <a:t> of </a:t>
            </a:r>
            <a:r>
              <a:rPr lang="fr-CA" sz="1200" b="0" i="0" kern="1200" dirty="0" err="1">
                <a:solidFill>
                  <a:schemeClr val="tx1"/>
                </a:solidFill>
                <a:effectLst/>
                <a:latin typeface="+mn-lt"/>
                <a:ea typeface="+mn-ea"/>
                <a:cs typeface="+mn-cs"/>
              </a:rPr>
              <a:t>study</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is</a:t>
            </a:r>
            <a:r>
              <a:rPr lang="fr-CA" sz="1200" b="0" i="0" kern="1200" dirty="0">
                <a:solidFill>
                  <a:schemeClr val="tx1"/>
                </a:solidFill>
                <a:effectLst/>
                <a:latin typeface="+mn-lt"/>
                <a:ea typeface="+mn-ea"/>
                <a:cs typeface="+mn-cs"/>
              </a:rPr>
              <a:t> an</a:t>
            </a:r>
            <a:r>
              <a:rPr lang="fr-CA" sz="1200" b="0" i="0" kern="1200" baseline="0" dirty="0">
                <a:solidFill>
                  <a:schemeClr val="tx1"/>
                </a:solidFill>
                <a:effectLst/>
                <a:latin typeface="+mn-lt"/>
                <a:ea typeface="+mn-ea"/>
                <a:cs typeface="+mn-cs"/>
              </a:rPr>
              <a:t> objective in the </a:t>
            </a:r>
            <a:r>
              <a:rPr lang="fr-CA" sz="1200" b="0" i="0" kern="1200" baseline="0" dirty="0" err="1">
                <a:solidFill>
                  <a:schemeClr val="tx1"/>
                </a:solidFill>
                <a:effectLst/>
                <a:latin typeface="+mn-lt"/>
                <a:ea typeface="+mn-ea"/>
                <a:cs typeface="+mn-cs"/>
              </a:rPr>
              <a:t>OERu’s</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strategic</a:t>
            </a:r>
            <a:r>
              <a:rPr lang="fr-CA" sz="1200" b="0" i="0" kern="1200" baseline="0" dirty="0">
                <a:solidFill>
                  <a:schemeClr val="tx1"/>
                </a:solidFill>
                <a:effectLst/>
                <a:latin typeface="+mn-lt"/>
                <a:ea typeface="+mn-ea"/>
                <a:cs typeface="+mn-cs"/>
              </a:rPr>
              <a:t> plan.</a:t>
            </a:r>
          </a:p>
          <a:p>
            <a:endParaRPr lang="fr-CA" sz="1200" b="0" i="0" kern="1200" baseline="0" dirty="0">
              <a:solidFill>
                <a:schemeClr val="tx1"/>
              </a:solidFill>
              <a:effectLst/>
              <a:latin typeface="+mn-lt"/>
              <a:ea typeface="+mn-ea"/>
              <a:cs typeface="+mn-cs"/>
            </a:endParaRPr>
          </a:p>
          <a:p>
            <a:pPr lvl="1"/>
            <a:r>
              <a:rPr lang="en-NZ" b="1" dirty="0"/>
              <a:t>Strategic Goal:</a:t>
            </a:r>
            <a:r>
              <a:rPr lang="en-NZ" b="1" baseline="0" dirty="0"/>
              <a:t> </a:t>
            </a:r>
            <a:r>
              <a:rPr lang="en-NZ" dirty="0"/>
              <a:t>Develop a coherent </a:t>
            </a:r>
            <a:r>
              <a:rPr lang="en-NZ" dirty="0" err="1"/>
              <a:t>OERu</a:t>
            </a:r>
            <a:r>
              <a:rPr lang="en-NZ" dirty="0"/>
              <a:t> programme of study with defined learning pathways and exit credentials </a:t>
            </a:r>
          </a:p>
          <a:p>
            <a:pPr lvl="1"/>
            <a:endParaRPr lang="en-NZ"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NZ" b="1" dirty="0"/>
              <a:t>Strategic objectives</a:t>
            </a:r>
            <a:r>
              <a:rPr lang="fr-CA" sz="1200" b="1" i="0" kern="1200" baseline="0" dirty="0">
                <a:solidFill>
                  <a:schemeClr val="tx1"/>
                </a:solidFill>
                <a:effectLst/>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NZ" dirty="0"/>
              <a:t>Develop product for a coherent </a:t>
            </a:r>
            <a:r>
              <a:rPr lang="en-NZ" dirty="0" err="1"/>
              <a:t>OERu</a:t>
            </a:r>
            <a:r>
              <a:rPr lang="en-NZ" dirty="0"/>
              <a:t> programme of study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NZ" dirty="0"/>
              <a:t>Develop guidelines and implement procedures for building the </a:t>
            </a:r>
            <a:r>
              <a:rPr lang="en-NZ" dirty="0" err="1"/>
              <a:t>OERu</a:t>
            </a:r>
            <a:r>
              <a:rPr lang="en-NZ" dirty="0"/>
              <a:t> programme of study incorporating alternate pathways (streams)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CA" sz="1200" b="0" i="0" kern="1200" baseline="0" dirty="0">
                <a:solidFill>
                  <a:schemeClr val="tx1"/>
                </a:solidFill>
                <a:effectLst/>
                <a:latin typeface="+mn-lt"/>
                <a:ea typeface="+mn-ea"/>
                <a:cs typeface="+mn-cs"/>
              </a:rPr>
              <a:t>Source: http://wikieducator.org/images/6/68/OERu_strategic_plan_2015-2017-Fin-Approved.pdf</a:t>
            </a:r>
          </a:p>
          <a:p>
            <a:endParaRPr lang="fr-CA" sz="1200" b="0" i="0" kern="1200" baseline="0" dirty="0">
              <a:solidFill>
                <a:schemeClr val="tx1"/>
              </a:solidFill>
              <a:effectLst/>
              <a:latin typeface="+mn-lt"/>
              <a:ea typeface="+mn-ea"/>
              <a:cs typeface="+mn-cs"/>
            </a:endParaRPr>
          </a:p>
          <a:p>
            <a:r>
              <a:rPr lang="fr-CA" sz="1200" b="0" i="0" kern="1200" baseline="0" dirty="0" err="1">
                <a:solidFill>
                  <a:schemeClr val="tx1"/>
                </a:solidFill>
                <a:effectLst/>
                <a:latin typeface="+mn-lt"/>
                <a:ea typeface="+mn-ea"/>
                <a:cs typeface="+mn-cs"/>
              </a:rPr>
              <a:t>While</a:t>
            </a:r>
            <a:r>
              <a:rPr lang="fr-CA" sz="1200" b="0" i="0" kern="1200" baseline="0" dirty="0">
                <a:solidFill>
                  <a:schemeClr val="tx1"/>
                </a:solidFill>
                <a:effectLst/>
                <a:latin typeface="+mn-lt"/>
                <a:ea typeface="+mn-ea"/>
                <a:cs typeface="+mn-cs"/>
              </a:rPr>
              <a:t> the </a:t>
            </a:r>
            <a:r>
              <a:rPr lang="fr-CA" sz="1200" b="0" i="0" kern="1200" baseline="0" dirty="0" err="1">
                <a:solidFill>
                  <a:schemeClr val="tx1"/>
                </a:solidFill>
                <a:effectLst/>
                <a:latin typeface="+mn-lt"/>
                <a:ea typeface="+mn-ea"/>
                <a:cs typeface="+mn-cs"/>
              </a:rPr>
              <a:t>strategic</a:t>
            </a:r>
            <a:r>
              <a:rPr lang="fr-CA" sz="1200" b="0" i="0" kern="1200" baseline="0" dirty="0">
                <a:solidFill>
                  <a:schemeClr val="tx1"/>
                </a:solidFill>
                <a:effectLst/>
                <a:latin typeface="+mn-lt"/>
                <a:ea typeface="+mn-ea"/>
                <a:cs typeface="+mn-cs"/>
              </a:rPr>
              <a:t> goal and a </a:t>
            </a:r>
            <a:r>
              <a:rPr lang="fr-CA" sz="1200" b="0" i="0" kern="1200" baseline="0" dirty="0" err="1">
                <a:solidFill>
                  <a:schemeClr val="tx1"/>
                </a:solidFill>
                <a:effectLst/>
                <a:latin typeface="+mn-lt"/>
                <a:ea typeface="+mn-ea"/>
                <a:cs typeface="+mn-cs"/>
              </a:rPr>
              <a:t>strategic</a:t>
            </a:r>
            <a:r>
              <a:rPr lang="fr-CA" sz="1200" b="0" i="0" kern="1200" baseline="0" dirty="0">
                <a:solidFill>
                  <a:schemeClr val="tx1"/>
                </a:solidFill>
                <a:effectLst/>
                <a:latin typeface="+mn-lt"/>
                <a:ea typeface="+mn-ea"/>
                <a:cs typeface="+mn-cs"/>
              </a:rPr>
              <a:t> objective mention a « </a:t>
            </a:r>
            <a:r>
              <a:rPr lang="fr-CA" sz="1200" b="0" i="0" kern="1200" baseline="0" dirty="0" err="1">
                <a:solidFill>
                  <a:schemeClr val="tx1"/>
                </a:solidFill>
                <a:effectLst/>
                <a:latin typeface="+mn-lt"/>
                <a:ea typeface="+mn-ea"/>
                <a:cs typeface="+mn-cs"/>
              </a:rPr>
              <a:t>coherent</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OERu</a:t>
            </a:r>
            <a:r>
              <a:rPr lang="fr-CA" sz="1200" b="0" i="0" kern="1200" baseline="0" dirty="0">
                <a:solidFill>
                  <a:schemeClr val="tx1"/>
                </a:solidFill>
                <a:effectLst/>
                <a:latin typeface="+mn-lt"/>
                <a:ea typeface="+mn-ea"/>
                <a:cs typeface="+mn-cs"/>
              </a:rPr>
              <a:t> programme of </a:t>
            </a:r>
            <a:r>
              <a:rPr lang="fr-CA" sz="1200" b="0" i="0" kern="1200" baseline="0" dirty="0" err="1">
                <a:solidFill>
                  <a:schemeClr val="tx1"/>
                </a:solidFill>
                <a:effectLst/>
                <a:latin typeface="+mn-lt"/>
                <a:ea typeface="+mn-ea"/>
                <a:cs typeface="+mn-cs"/>
              </a:rPr>
              <a:t>study</a:t>
            </a:r>
            <a:r>
              <a:rPr lang="fr-CA" sz="1200" b="0" i="0" kern="1200" baseline="0" dirty="0">
                <a:solidFill>
                  <a:schemeClr val="tx1"/>
                </a:solidFill>
                <a:effectLst/>
                <a:latin typeface="+mn-lt"/>
                <a:ea typeface="+mn-ea"/>
                <a:cs typeface="+mn-cs"/>
              </a:rPr>
              <a:t> » </a:t>
            </a:r>
            <a:r>
              <a:rPr lang="fr-CA" sz="1200" b="0" i="0" kern="1200" baseline="0" dirty="0" err="1">
                <a:solidFill>
                  <a:schemeClr val="tx1"/>
                </a:solidFill>
                <a:effectLst/>
                <a:latin typeface="+mn-lt"/>
                <a:ea typeface="+mn-ea"/>
                <a:cs typeface="+mn-cs"/>
              </a:rPr>
              <a:t>there</a:t>
            </a:r>
            <a:r>
              <a:rPr lang="fr-CA" sz="1200" b="0" i="0" kern="1200" baseline="0" dirty="0">
                <a:solidFill>
                  <a:schemeClr val="tx1"/>
                </a:solidFill>
                <a:effectLst/>
                <a:latin typeface="+mn-lt"/>
                <a:ea typeface="+mn-ea"/>
                <a:cs typeface="+mn-cs"/>
              </a:rPr>
              <a:t> are no plans to do </a:t>
            </a:r>
            <a:r>
              <a:rPr lang="fr-CA" sz="1200" b="0" i="0" kern="1200" baseline="0" dirty="0" err="1">
                <a:solidFill>
                  <a:schemeClr val="tx1"/>
                </a:solidFill>
                <a:effectLst/>
                <a:latin typeface="+mn-lt"/>
                <a:ea typeface="+mn-ea"/>
                <a:cs typeface="+mn-cs"/>
              </a:rPr>
              <a:t>any</a:t>
            </a:r>
            <a:r>
              <a:rPr lang="fr-CA" sz="1200" b="0" i="0" kern="1200" baseline="0" dirty="0">
                <a:solidFill>
                  <a:schemeClr val="tx1"/>
                </a:solidFill>
                <a:effectLst/>
                <a:latin typeface="+mn-lt"/>
                <a:ea typeface="+mn-ea"/>
                <a:cs typeface="+mn-cs"/>
              </a:rPr>
              <a:t> program design in the </a:t>
            </a:r>
            <a:r>
              <a:rPr lang="fr-CA" sz="1200" b="0" i="0" kern="1200" baseline="0" dirty="0" err="1">
                <a:solidFill>
                  <a:schemeClr val="tx1"/>
                </a:solidFill>
                <a:effectLst/>
                <a:latin typeface="+mn-lt"/>
                <a:ea typeface="+mn-ea"/>
                <a:cs typeface="+mn-cs"/>
              </a:rPr>
              <a:t>foreseeable</a:t>
            </a:r>
            <a:r>
              <a:rPr lang="fr-CA" sz="1200" b="0" i="0" kern="1200" baseline="0" dirty="0">
                <a:solidFill>
                  <a:schemeClr val="tx1"/>
                </a:solidFill>
                <a:effectLst/>
                <a:latin typeface="+mn-lt"/>
                <a:ea typeface="+mn-ea"/>
                <a:cs typeface="+mn-cs"/>
              </a:rPr>
              <a:t> future. Source: https://wikieducator.org/OERu/Planning/Quality/First_meeting</a:t>
            </a:r>
          </a:p>
          <a:p>
            <a:endParaRPr lang="fr-CA" sz="1200" b="0" i="0" kern="1200" baseline="0" dirty="0">
              <a:solidFill>
                <a:schemeClr val="tx1"/>
              </a:solidFill>
              <a:effectLst/>
              <a:latin typeface="+mn-lt"/>
              <a:ea typeface="+mn-ea"/>
              <a:cs typeface="+mn-cs"/>
            </a:endParaRPr>
          </a:p>
          <a:p>
            <a:r>
              <a:rPr lang="fr-CA" sz="1200" b="0" i="0" kern="1200" baseline="0" dirty="0">
                <a:solidFill>
                  <a:schemeClr val="tx1"/>
                </a:solidFill>
                <a:effectLst/>
                <a:latin typeface="+mn-lt"/>
                <a:ea typeface="+mn-ea"/>
                <a:cs typeface="+mn-cs"/>
              </a:rPr>
              <a:t>The </a:t>
            </a:r>
            <a:r>
              <a:rPr lang="fr-CA" sz="1200" b="0" i="0" kern="1200" baseline="0" dirty="0" err="1">
                <a:solidFill>
                  <a:schemeClr val="tx1"/>
                </a:solidFill>
                <a:effectLst/>
                <a:latin typeface="+mn-lt"/>
                <a:ea typeface="+mn-ea"/>
                <a:cs typeface="+mn-cs"/>
              </a:rPr>
              <a:t>OERu</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director</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held</a:t>
            </a:r>
            <a:r>
              <a:rPr lang="fr-CA" sz="1200" b="0" i="0" kern="1200" baseline="0" dirty="0">
                <a:solidFill>
                  <a:schemeClr val="tx1"/>
                </a:solidFill>
                <a:effectLst/>
                <a:latin typeface="+mn-lt"/>
                <a:ea typeface="+mn-ea"/>
                <a:cs typeface="+mn-cs"/>
              </a:rPr>
              <a:t> an online meeting </a:t>
            </a:r>
            <a:r>
              <a:rPr lang="fr-CA" sz="1200" b="0" i="0" kern="1200" baseline="0" dirty="0" err="1">
                <a:solidFill>
                  <a:schemeClr val="tx1"/>
                </a:solidFill>
                <a:effectLst/>
                <a:latin typeface="+mn-lt"/>
                <a:ea typeface="+mn-ea"/>
                <a:cs typeface="+mn-cs"/>
              </a:rPr>
              <a:t>that</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anyone</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could</a:t>
            </a:r>
            <a:r>
              <a:rPr lang="fr-CA" sz="1200" b="0" i="0" kern="1200" baseline="0" dirty="0">
                <a:solidFill>
                  <a:schemeClr val="tx1"/>
                </a:solidFill>
                <a:effectLst/>
                <a:latin typeface="+mn-lt"/>
                <a:ea typeface="+mn-ea"/>
                <a:cs typeface="+mn-cs"/>
              </a:rPr>
              <a:t> attend on </a:t>
            </a:r>
            <a:r>
              <a:rPr lang="fr-CA" sz="1200" b="0" i="0" kern="1200" baseline="0" dirty="0" err="1">
                <a:solidFill>
                  <a:schemeClr val="tx1"/>
                </a:solidFill>
                <a:effectLst/>
                <a:latin typeface="+mn-lt"/>
                <a:ea typeface="+mn-ea"/>
                <a:cs typeface="+mn-cs"/>
              </a:rPr>
              <a:t>June</a:t>
            </a:r>
            <a:r>
              <a:rPr lang="fr-CA" sz="1200" b="0" i="0" kern="1200" baseline="0" dirty="0">
                <a:solidFill>
                  <a:schemeClr val="tx1"/>
                </a:solidFill>
                <a:effectLst/>
                <a:latin typeface="+mn-lt"/>
                <a:ea typeface="+mn-ea"/>
                <a:cs typeface="+mn-cs"/>
              </a:rPr>
              <a:t> 6th 2016 Source: http://wikieducator.org/Learning_in_a_digital_age/1st_Meeting The </a:t>
            </a:r>
            <a:r>
              <a:rPr lang="fr-CA" sz="1200" b="0" i="0" kern="1200" baseline="0" dirty="0" err="1">
                <a:solidFill>
                  <a:schemeClr val="tx1"/>
                </a:solidFill>
                <a:effectLst/>
                <a:latin typeface="+mn-lt"/>
                <a:ea typeface="+mn-ea"/>
                <a:cs typeface="+mn-cs"/>
              </a:rPr>
              <a:t>purpose</a:t>
            </a:r>
            <a:r>
              <a:rPr lang="fr-CA" sz="1200" b="0" i="0" kern="1200" baseline="0" dirty="0">
                <a:solidFill>
                  <a:schemeClr val="tx1"/>
                </a:solidFill>
                <a:effectLst/>
                <a:latin typeface="+mn-lt"/>
                <a:ea typeface="+mn-ea"/>
                <a:cs typeface="+mn-cs"/>
              </a:rPr>
              <a:t> of </a:t>
            </a:r>
            <a:r>
              <a:rPr lang="fr-CA" sz="1200" b="0" i="0" kern="1200" baseline="0" dirty="0" err="1">
                <a:solidFill>
                  <a:schemeClr val="tx1"/>
                </a:solidFill>
                <a:effectLst/>
                <a:latin typeface="+mn-lt"/>
                <a:ea typeface="+mn-ea"/>
                <a:cs typeface="+mn-cs"/>
              </a:rPr>
              <a:t>this</a:t>
            </a:r>
            <a:r>
              <a:rPr lang="fr-CA" sz="1200" b="0" i="0" kern="1200" baseline="0" dirty="0">
                <a:solidFill>
                  <a:schemeClr val="tx1"/>
                </a:solidFill>
                <a:effectLst/>
                <a:latin typeface="+mn-lt"/>
                <a:ea typeface="+mn-ea"/>
                <a:cs typeface="+mn-cs"/>
              </a:rPr>
              <a:t> course </a:t>
            </a:r>
            <a:r>
              <a:rPr lang="fr-CA" sz="1200" b="0" i="0" kern="1200" baseline="0" dirty="0" err="1">
                <a:solidFill>
                  <a:schemeClr val="tx1"/>
                </a:solidFill>
                <a:effectLst/>
                <a:latin typeface="+mn-lt"/>
                <a:ea typeface="+mn-ea"/>
                <a:cs typeface="+mn-cs"/>
              </a:rPr>
              <a:t>was</a:t>
            </a:r>
            <a:r>
              <a:rPr lang="fr-CA" sz="1200" b="0" i="0" kern="1200" baseline="0" dirty="0">
                <a:solidFill>
                  <a:schemeClr val="tx1"/>
                </a:solidFill>
                <a:effectLst/>
                <a:latin typeface="+mn-lt"/>
                <a:ea typeface="+mn-ea"/>
                <a:cs typeface="+mn-cs"/>
              </a:rPr>
              <a:t> to </a:t>
            </a:r>
            <a:r>
              <a:rPr lang="fr-CA" sz="1200" b="0" i="0" kern="1200" baseline="0" dirty="0" err="1">
                <a:solidFill>
                  <a:schemeClr val="tx1"/>
                </a:solidFill>
                <a:effectLst/>
                <a:latin typeface="+mn-lt"/>
                <a:ea typeface="+mn-ea"/>
                <a:cs typeface="+mn-cs"/>
              </a:rPr>
              <a:t>discuss</a:t>
            </a:r>
            <a:r>
              <a:rPr lang="fr-CA" sz="1200" b="0" i="0" kern="1200" baseline="0" dirty="0">
                <a:solidFill>
                  <a:schemeClr val="tx1"/>
                </a:solidFill>
                <a:effectLst/>
                <a:latin typeface="+mn-lt"/>
                <a:ea typeface="+mn-ea"/>
                <a:cs typeface="+mn-cs"/>
              </a:rPr>
              <a:t> the </a:t>
            </a:r>
            <a:r>
              <a:rPr lang="fr-CA" sz="1200" b="0" i="0" kern="1200" baseline="0" dirty="0" err="1">
                <a:solidFill>
                  <a:schemeClr val="tx1"/>
                </a:solidFill>
                <a:effectLst/>
                <a:latin typeface="+mn-lt"/>
                <a:ea typeface="+mn-ea"/>
                <a:cs typeface="+mn-cs"/>
              </a:rPr>
              <a:t>order</a:t>
            </a:r>
            <a:r>
              <a:rPr lang="fr-CA" sz="1200" b="0" i="0" kern="1200" baseline="0" dirty="0">
                <a:solidFill>
                  <a:schemeClr val="tx1"/>
                </a:solidFill>
                <a:effectLst/>
                <a:latin typeface="+mn-lt"/>
                <a:ea typeface="+mn-ea"/>
                <a:cs typeface="+mn-cs"/>
              </a:rPr>
              <a:t> of the micro-courses, to </a:t>
            </a:r>
            <a:r>
              <a:rPr lang="fr-CA" sz="1200" b="0" i="0" kern="1200" baseline="0" dirty="0" err="1">
                <a:solidFill>
                  <a:schemeClr val="tx1"/>
                </a:solidFill>
                <a:effectLst/>
                <a:latin typeface="+mn-lt"/>
                <a:ea typeface="+mn-ea"/>
                <a:cs typeface="+mn-cs"/>
              </a:rPr>
              <a:t>showcase</a:t>
            </a:r>
            <a:r>
              <a:rPr lang="fr-CA" sz="1200" b="0" i="0" kern="1200" baseline="0" dirty="0">
                <a:solidFill>
                  <a:schemeClr val="tx1"/>
                </a:solidFill>
                <a:effectLst/>
                <a:latin typeface="+mn-lt"/>
                <a:ea typeface="+mn-ea"/>
                <a:cs typeface="+mn-cs"/>
              </a:rPr>
              <a:t> the course </a:t>
            </a:r>
            <a:r>
              <a:rPr lang="fr-CA" sz="1200" b="0" i="0" kern="1200" baseline="0" dirty="0" err="1">
                <a:solidFill>
                  <a:schemeClr val="tx1"/>
                </a:solidFill>
                <a:effectLst/>
                <a:latin typeface="+mn-lt"/>
                <a:ea typeface="+mn-ea"/>
                <a:cs typeface="+mn-cs"/>
              </a:rPr>
              <a:t>development</a:t>
            </a:r>
            <a:r>
              <a:rPr lang="fr-CA" sz="1200" b="0" i="0" kern="1200" baseline="0" dirty="0">
                <a:solidFill>
                  <a:schemeClr val="tx1"/>
                </a:solidFill>
                <a:effectLst/>
                <a:latin typeface="+mn-lt"/>
                <a:ea typeface="+mn-ea"/>
                <a:cs typeface="+mn-cs"/>
              </a:rPr>
              <a:t> and </a:t>
            </a:r>
            <a:r>
              <a:rPr lang="fr-CA" sz="1200" b="0" i="0" kern="1200" baseline="0" dirty="0" err="1">
                <a:solidFill>
                  <a:schemeClr val="tx1"/>
                </a:solidFill>
                <a:effectLst/>
                <a:latin typeface="+mn-lt"/>
                <a:ea typeface="+mn-ea"/>
                <a:cs typeface="+mn-cs"/>
              </a:rPr>
              <a:t>technological</a:t>
            </a:r>
            <a:r>
              <a:rPr lang="fr-CA" sz="1200" b="0" i="0" kern="1200" baseline="0" dirty="0">
                <a:solidFill>
                  <a:schemeClr val="tx1"/>
                </a:solidFill>
                <a:effectLst/>
                <a:latin typeface="+mn-lt"/>
                <a:ea typeface="+mn-ea"/>
                <a:cs typeface="+mn-cs"/>
              </a:rPr>
              <a:t> and </a:t>
            </a:r>
            <a:r>
              <a:rPr lang="fr-CA" sz="1200" b="0" i="0" kern="1200" baseline="0" dirty="0" err="1">
                <a:solidFill>
                  <a:schemeClr val="tx1"/>
                </a:solidFill>
                <a:effectLst/>
                <a:latin typeface="+mn-lt"/>
                <a:ea typeface="+mn-ea"/>
                <a:cs typeface="+mn-cs"/>
              </a:rPr>
              <a:t>pedagogical</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features</a:t>
            </a:r>
            <a:r>
              <a:rPr lang="fr-CA" sz="1200" b="0" i="0" kern="1200" baseline="0" dirty="0">
                <a:solidFill>
                  <a:schemeClr val="tx1"/>
                </a:solidFill>
                <a:effectLst/>
                <a:latin typeface="+mn-lt"/>
                <a:ea typeface="+mn-ea"/>
                <a:cs typeface="+mn-cs"/>
              </a:rPr>
              <a:t> of the course. </a:t>
            </a:r>
          </a:p>
          <a:p>
            <a:endParaRPr lang="fr-CA" sz="1200" b="0" i="0" kern="1200" baseline="0" dirty="0">
              <a:solidFill>
                <a:schemeClr val="tx1"/>
              </a:solidFill>
              <a:effectLst/>
              <a:latin typeface="+mn-lt"/>
              <a:ea typeface="+mn-ea"/>
              <a:cs typeface="+mn-cs"/>
            </a:endParaRPr>
          </a:p>
          <a:p>
            <a:r>
              <a:rPr lang="fr-CA" sz="1200" b="0" i="0" kern="1200" baseline="0" dirty="0">
                <a:solidFill>
                  <a:schemeClr val="tx1"/>
                </a:solidFill>
                <a:effectLst/>
                <a:latin typeface="+mn-lt"/>
                <a:ea typeface="+mn-ea"/>
                <a:cs typeface="+mn-cs"/>
              </a:rPr>
              <a:t>The living </a:t>
            </a:r>
            <a:r>
              <a:rPr lang="fr-CA" sz="1200" b="0" i="0" kern="1200" baseline="0" dirty="0" err="1">
                <a:solidFill>
                  <a:schemeClr val="tx1"/>
                </a:solidFill>
                <a:effectLst/>
                <a:latin typeface="+mn-lt"/>
                <a:ea typeface="+mn-ea"/>
                <a:cs typeface="+mn-cs"/>
              </a:rPr>
              <a:t>species</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besides</a:t>
            </a:r>
            <a:r>
              <a:rPr lang="fr-CA" sz="1200" b="0" i="0" kern="1200" baseline="0" dirty="0">
                <a:solidFill>
                  <a:schemeClr val="tx1"/>
                </a:solidFill>
                <a:effectLst/>
                <a:latin typeface="+mn-lt"/>
                <a:ea typeface="+mn-ea"/>
                <a:cs typeface="+mn-cs"/>
              </a:rPr>
              <a:t> the </a:t>
            </a:r>
            <a:r>
              <a:rPr lang="fr-CA" sz="1200" b="0" i="0" kern="1200" baseline="0" dirty="0" err="1">
                <a:solidFill>
                  <a:schemeClr val="tx1"/>
                </a:solidFill>
                <a:effectLst/>
                <a:latin typeface="+mn-lt"/>
                <a:ea typeface="+mn-ea"/>
                <a:cs typeface="+mn-cs"/>
              </a:rPr>
              <a:t>keystone</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species</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include</a:t>
            </a:r>
            <a:r>
              <a:rPr lang="fr-CA" sz="1200" b="0" i="0" kern="1200" baseline="0" dirty="0">
                <a:solidFill>
                  <a:schemeClr val="tx1"/>
                </a:solidFill>
                <a:effectLst/>
                <a:latin typeface="+mn-lt"/>
                <a:ea typeface="+mn-ea"/>
                <a:cs typeface="+mn-cs"/>
              </a:rPr>
              <a:t> the information </a:t>
            </a:r>
            <a:r>
              <a:rPr lang="fr-CA" sz="1200" b="0" i="0" kern="1200" baseline="0" dirty="0" err="1">
                <a:solidFill>
                  <a:schemeClr val="tx1"/>
                </a:solidFill>
                <a:effectLst/>
                <a:latin typeface="+mn-lt"/>
                <a:ea typeface="+mn-ea"/>
                <a:cs typeface="+mn-cs"/>
              </a:rPr>
              <a:t>technologist</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employed</a:t>
            </a:r>
            <a:r>
              <a:rPr lang="fr-CA" sz="1200" b="0" i="0" kern="1200" baseline="0" dirty="0">
                <a:solidFill>
                  <a:schemeClr val="tx1"/>
                </a:solidFill>
                <a:effectLst/>
                <a:latin typeface="+mn-lt"/>
                <a:ea typeface="+mn-ea"/>
                <a:cs typeface="+mn-cs"/>
              </a:rPr>
              <a:t> by the </a:t>
            </a:r>
            <a:r>
              <a:rPr lang="fr-CA" sz="1200" b="0" i="0" kern="1200" baseline="0" dirty="0" err="1">
                <a:solidFill>
                  <a:schemeClr val="tx1"/>
                </a:solidFill>
                <a:effectLst/>
                <a:latin typeface="+mn-lt"/>
                <a:ea typeface="+mn-ea"/>
                <a:cs typeface="+mn-cs"/>
              </a:rPr>
              <a:t>OERu</a:t>
            </a:r>
            <a:r>
              <a:rPr lang="fr-CA" sz="1200" b="0" i="0" kern="1200" baseline="0" dirty="0">
                <a:solidFill>
                  <a:schemeClr val="tx1"/>
                </a:solidFill>
                <a:effectLst/>
                <a:latin typeface="+mn-lt"/>
                <a:ea typeface="+mn-ea"/>
                <a:cs typeface="+mn-cs"/>
              </a:rPr>
              <a:t>, the Curriculum and </a:t>
            </a:r>
            <a:r>
              <a:rPr lang="fr-CA" sz="1200" b="0" i="0" kern="1200" baseline="0" dirty="0" err="1">
                <a:solidFill>
                  <a:schemeClr val="tx1"/>
                </a:solidFill>
                <a:effectLst/>
                <a:latin typeface="+mn-lt"/>
                <a:ea typeface="+mn-ea"/>
                <a:cs typeface="+mn-cs"/>
              </a:rPr>
              <a:t>Quality</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working</a:t>
            </a:r>
            <a:r>
              <a:rPr lang="fr-CA" sz="1200" b="0" i="0" kern="1200" baseline="0" dirty="0">
                <a:solidFill>
                  <a:schemeClr val="tx1"/>
                </a:solidFill>
                <a:effectLst/>
                <a:latin typeface="+mn-lt"/>
                <a:ea typeface="+mn-ea"/>
                <a:cs typeface="+mn-cs"/>
              </a:rPr>
              <a:t> group, the concept of </a:t>
            </a:r>
            <a:r>
              <a:rPr lang="fr-CA" sz="1200" b="0" i="0" kern="1200" baseline="0" dirty="0" err="1">
                <a:solidFill>
                  <a:schemeClr val="tx1"/>
                </a:solidFill>
                <a:effectLst/>
                <a:latin typeface="+mn-lt"/>
                <a:ea typeface="+mn-ea"/>
                <a:cs typeface="+mn-cs"/>
              </a:rPr>
              <a:t>Academic</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Volunteers</a:t>
            </a:r>
            <a:r>
              <a:rPr lang="fr-CA" sz="1200" b="0" i="0" kern="1200" baseline="0" dirty="0">
                <a:solidFill>
                  <a:schemeClr val="tx1"/>
                </a:solidFill>
                <a:effectLst/>
                <a:latin typeface="+mn-lt"/>
                <a:ea typeface="+mn-ea"/>
                <a:cs typeface="+mn-cs"/>
              </a:rPr>
              <a:t> International (AVI), the </a:t>
            </a:r>
            <a:r>
              <a:rPr lang="fr-CA" sz="1200" b="0" i="0" kern="1200" baseline="0" dirty="0" err="1">
                <a:solidFill>
                  <a:schemeClr val="tx1"/>
                </a:solidFill>
                <a:effectLst/>
                <a:latin typeface="+mn-lt"/>
                <a:ea typeface="+mn-ea"/>
                <a:cs typeface="+mn-cs"/>
              </a:rPr>
              <a:t>attendees</a:t>
            </a:r>
            <a:r>
              <a:rPr lang="fr-CA" sz="1200" b="0" i="0" kern="1200" baseline="0" dirty="0">
                <a:solidFill>
                  <a:schemeClr val="tx1"/>
                </a:solidFill>
                <a:effectLst/>
                <a:latin typeface="+mn-lt"/>
                <a:ea typeface="+mn-ea"/>
                <a:cs typeface="+mn-cs"/>
              </a:rPr>
              <a:t> of the </a:t>
            </a:r>
            <a:r>
              <a:rPr lang="fr-CA" sz="1200" b="0" i="0" kern="1200" baseline="0" dirty="0" err="1">
                <a:solidFill>
                  <a:schemeClr val="tx1"/>
                </a:solidFill>
                <a:effectLst/>
                <a:latin typeface="+mn-lt"/>
                <a:ea typeface="+mn-ea"/>
                <a:cs typeface="+mn-cs"/>
              </a:rPr>
              <a:t>annual</a:t>
            </a:r>
            <a:r>
              <a:rPr lang="fr-CA" sz="1200" b="0" i="0" kern="1200" baseline="0" dirty="0">
                <a:solidFill>
                  <a:schemeClr val="tx1"/>
                </a:solidFill>
                <a:effectLst/>
                <a:latin typeface="+mn-lt"/>
                <a:ea typeface="+mn-ea"/>
                <a:cs typeface="+mn-cs"/>
              </a:rPr>
              <a:t> International </a:t>
            </a:r>
            <a:r>
              <a:rPr lang="fr-CA" sz="1200" b="0" i="0" kern="1200" baseline="0" dirty="0" err="1">
                <a:solidFill>
                  <a:schemeClr val="tx1"/>
                </a:solidFill>
                <a:effectLst/>
                <a:latin typeface="+mn-lt"/>
                <a:ea typeface="+mn-ea"/>
                <a:cs typeface="+mn-cs"/>
              </a:rPr>
              <a:t>Partners</a:t>
            </a:r>
            <a:r>
              <a:rPr lang="fr-CA" sz="1200" b="0" i="0" kern="1200" baseline="0" dirty="0">
                <a:solidFill>
                  <a:schemeClr val="tx1"/>
                </a:solidFill>
                <a:effectLst/>
                <a:latin typeface="+mn-lt"/>
                <a:ea typeface="+mn-ea"/>
                <a:cs typeface="+mn-cs"/>
              </a:rPr>
              <a:t> meeting, the </a:t>
            </a:r>
            <a:r>
              <a:rPr lang="fr-CA" sz="1200" b="0" i="0" kern="1200" baseline="0" dirty="0" err="1">
                <a:solidFill>
                  <a:schemeClr val="tx1"/>
                </a:solidFill>
                <a:effectLst/>
                <a:latin typeface="+mn-lt"/>
                <a:ea typeface="+mn-ea"/>
                <a:cs typeface="+mn-cs"/>
              </a:rPr>
              <a:t>attendees</a:t>
            </a:r>
            <a:r>
              <a:rPr lang="fr-CA" sz="1200" b="0" i="0" kern="1200" baseline="0" dirty="0">
                <a:solidFill>
                  <a:schemeClr val="tx1"/>
                </a:solidFill>
                <a:effectLst/>
                <a:latin typeface="+mn-lt"/>
                <a:ea typeface="+mn-ea"/>
                <a:cs typeface="+mn-cs"/>
              </a:rPr>
              <a:t> of the </a:t>
            </a:r>
            <a:r>
              <a:rPr lang="fr-CA" sz="1200" b="0" i="0" kern="1200" baseline="0" dirty="0" err="1">
                <a:solidFill>
                  <a:schemeClr val="tx1"/>
                </a:solidFill>
                <a:effectLst/>
                <a:latin typeface="+mn-lt"/>
                <a:ea typeface="+mn-ea"/>
                <a:cs typeface="+mn-cs"/>
              </a:rPr>
              <a:t>annual</a:t>
            </a:r>
            <a:r>
              <a:rPr lang="fr-CA" sz="1200" b="0" i="0" kern="1200" baseline="0" dirty="0">
                <a:solidFill>
                  <a:schemeClr val="tx1"/>
                </a:solidFill>
                <a:effectLst/>
                <a:latin typeface="+mn-lt"/>
                <a:ea typeface="+mn-ea"/>
                <a:cs typeface="+mn-cs"/>
              </a:rPr>
              <a:t> meeting of the Council of </a:t>
            </a:r>
            <a:r>
              <a:rPr lang="fr-CA" sz="1200" b="0" i="0" kern="1200" baseline="0" dirty="0" err="1">
                <a:solidFill>
                  <a:schemeClr val="tx1"/>
                </a:solidFill>
                <a:effectLst/>
                <a:latin typeface="+mn-lt"/>
                <a:ea typeface="+mn-ea"/>
                <a:cs typeface="+mn-cs"/>
              </a:rPr>
              <a:t>CEOs</a:t>
            </a:r>
            <a:r>
              <a:rPr lang="fr-CA" sz="1200" b="0" i="0" kern="1200" baseline="0" dirty="0">
                <a:solidFill>
                  <a:schemeClr val="tx1"/>
                </a:solidFill>
                <a:effectLst/>
                <a:latin typeface="+mn-lt"/>
                <a:ea typeface="+mn-ea"/>
                <a:cs typeface="+mn-cs"/>
              </a:rPr>
              <a:t>, and the Marketing </a:t>
            </a:r>
            <a:r>
              <a:rPr lang="fr-CA" sz="1200" b="0" i="0" kern="1200" baseline="0" dirty="0" err="1">
                <a:solidFill>
                  <a:schemeClr val="tx1"/>
                </a:solidFill>
                <a:effectLst/>
                <a:latin typeface="+mn-lt"/>
                <a:ea typeface="+mn-ea"/>
                <a:cs typeface="+mn-cs"/>
              </a:rPr>
              <a:t>working</a:t>
            </a:r>
            <a:r>
              <a:rPr lang="fr-CA" sz="1200" b="0" i="0" kern="1200" baseline="0" dirty="0">
                <a:solidFill>
                  <a:schemeClr val="tx1"/>
                </a:solidFill>
                <a:effectLst/>
                <a:latin typeface="+mn-lt"/>
                <a:ea typeface="+mn-ea"/>
                <a:cs typeface="+mn-cs"/>
              </a:rPr>
              <a:t> group.</a:t>
            </a:r>
          </a:p>
          <a:p>
            <a:endParaRPr lang="fr-CA" sz="1200" b="0" i="0" kern="1200" baseline="0" dirty="0">
              <a:solidFill>
                <a:schemeClr val="tx1"/>
              </a:solidFill>
              <a:effectLst/>
              <a:latin typeface="+mn-lt"/>
              <a:ea typeface="+mn-ea"/>
              <a:cs typeface="+mn-cs"/>
            </a:endParaRPr>
          </a:p>
          <a:p>
            <a:r>
              <a:rPr lang="fr-CA" sz="1200" b="0" i="0" kern="1200" baseline="0" dirty="0">
                <a:solidFill>
                  <a:schemeClr val="tx1"/>
                </a:solidFill>
                <a:effectLst/>
                <a:latin typeface="+mn-lt"/>
                <a:ea typeface="+mn-ea"/>
                <a:cs typeface="+mn-cs"/>
              </a:rPr>
              <a:t>AVI </a:t>
            </a:r>
            <a:r>
              <a:rPr lang="fr-CA" sz="1200" b="0" i="0" kern="1200" baseline="0" dirty="0" err="1">
                <a:solidFill>
                  <a:schemeClr val="tx1"/>
                </a:solidFill>
                <a:effectLst/>
                <a:latin typeface="+mn-lt"/>
                <a:ea typeface="+mn-ea"/>
                <a:cs typeface="+mn-cs"/>
              </a:rPr>
              <a:t>is</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only</a:t>
            </a:r>
            <a:r>
              <a:rPr lang="fr-CA" sz="1200" b="0" i="0" kern="1200" baseline="0" dirty="0">
                <a:solidFill>
                  <a:schemeClr val="tx1"/>
                </a:solidFill>
                <a:effectLst/>
                <a:latin typeface="+mn-lt"/>
                <a:ea typeface="+mn-ea"/>
                <a:cs typeface="+mn-cs"/>
              </a:rPr>
              <a:t> at the </a:t>
            </a:r>
            <a:r>
              <a:rPr lang="fr-CA" sz="1200" b="0" i="0" kern="1200" baseline="0" dirty="0" err="1">
                <a:solidFill>
                  <a:schemeClr val="tx1"/>
                </a:solidFill>
                <a:effectLst/>
                <a:latin typeface="+mn-lt"/>
                <a:ea typeface="+mn-ea"/>
                <a:cs typeface="+mn-cs"/>
              </a:rPr>
              <a:t>conceptual</a:t>
            </a:r>
            <a:r>
              <a:rPr lang="fr-CA" sz="1200" b="0" i="0" kern="1200" baseline="0" dirty="0">
                <a:solidFill>
                  <a:schemeClr val="tx1"/>
                </a:solidFill>
                <a:effectLst/>
                <a:latin typeface="+mn-lt"/>
                <a:ea typeface="+mn-ea"/>
                <a:cs typeface="+mn-cs"/>
              </a:rPr>
              <a:t> phase at the moment. The intention </a:t>
            </a:r>
            <a:r>
              <a:rPr lang="fr-CA" sz="1200" b="0" i="0" kern="1200" baseline="0" dirty="0" err="1">
                <a:solidFill>
                  <a:schemeClr val="tx1"/>
                </a:solidFill>
                <a:effectLst/>
                <a:latin typeface="+mn-lt"/>
                <a:ea typeface="+mn-ea"/>
                <a:cs typeface="+mn-cs"/>
              </a:rPr>
              <a:t>is</a:t>
            </a:r>
            <a:r>
              <a:rPr lang="fr-CA" sz="1200" b="0" i="0" kern="1200" baseline="0" dirty="0">
                <a:solidFill>
                  <a:schemeClr val="tx1"/>
                </a:solidFill>
                <a:effectLst/>
                <a:latin typeface="+mn-lt"/>
                <a:ea typeface="+mn-ea"/>
                <a:cs typeface="+mn-cs"/>
              </a:rPr>
              <a:t> for </a:t>
            </a:r>
            <a:r>
              <a:rPr lang="fr-CA" sz="1200" b="0" i="0" kern="1200" baseline="0" dirty="0" err="1">
                <a:solidFill>
                  <a:schemeClr val="tx1"/>
                </a:solidFill>
                <a:effectLst/>
                <a:latin typeface="+mn-lt"/>
                <a:ea typeface="+mn-ea"/>
                <a:cs typeface="+mn-cs"/>
              </a:rPr>
              <a:t>this</a:t>
            </a:r>
            <a:r>
              <a:rPr lang="fr-CA" sz="1200" b="0" i="0" kern="1200" baseline="0" dirty="0">
                <a:solidFill>
                  <a:schemeClr val="tx1"/>
                </a:solidFill>
                <a:effectLst/>
                <a:latin typeface="+mn-lt"/>
                <a:ea typeface="+mn-ea"/>
                <a:cs typeface="+mn-cs"/>
              </a:rPr>
              <a:t> croup to </a:t>
            </a:r>
            <a:r>
              <a:rPr lang="fr-CA" sz="1200" b="0" i="0" kern="1200" baseline="0" dirty="0" err="1">
                <a:solidFill>
                  <a:schemeClr val="tx1"/>
                </a:solidFill>
                <a:effectLst/>
                <a:latin typeface="+mn-lt"/>
                <a:ea typeface="+mn-ea"/>
                <a:cs typeface="+mn-cs"/>
              </a:rPr>
              <a:t>be</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composed</a:t>
            </a:r>
            <a:r>
              <a:rPr lang="fr-CA" sz="1200" b="0" i="0" kern="1200" baseline="0" dirty="0">
                <a:solidFill>
                  <a:schemeClr val="tx1"/>
                </a:solidFill>
                <a:effectLst/>
                <a:latin typeface="+mn-lt"/>
                <a:ea typeface="+mn-ea"/>
                <a:cs typeface="+mn-cs"/>
              </a:rPr>
              <a:t> of </a:t>
            </a:r>
            <a:r>
              <a:rPr lang="fr-CA" sz="1200" b="0" i="0" kern="1200" baseline="0" dirty="0" err="1">
                <a:solidFill>
                  <a:schemeClr val="tx1"/>
                </a:solidFill>
                <a:effectLst/>
                <a:latin typeface="+mn-lt"/>
                <a:ea typeface="+mn-ea"/>
                <a:cs typeface="+mn-cs"/>
              </a:rPr>
              <a:t>volunteers</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who</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can</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provide</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general</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instructional</a:t>
            </a:r>
            <a:r>
              <a:rPr lang="fr-CA" sz="1200" b="0" i="0" kern="1200" baseline="0" dirty="0">
                <a:solidFill>
                  <a:schemeClr val="tx1"/>
                </a:solidFill>
                <a:effectLst/>
                <a:latin typeface="+mn-lt"/>
                <a:ea typeface="+mn-ea"/>
                <a:cs typeface="+mn-cs"/>
              </a:rPr>
              <a:t> support and discipline-</a:t>
            </a:r>
            <a:r>
              <a:rPr lang="fr-CA" sz="1200" b="0" i="0" kern="1200" baseline="0" dirty="0" err="1">
                <a:solidFill>
                  <a:schemeClr val="tx1"/>
                </a:solidFill>
                <a:effectLst/>
                <a:latin typeface="+mn-lt"/>
                <a:ea typeface="+mn-ea"/>
                <a:cs typeface="+mn-cs"/>
              </a:rPr>
              <a:t>related</a:t>
            </a:r>
            <a:r>
              <a:rPr lang="fr-CA" sz="1200" b="0" i="0" kern="1200" baseline="0" dirty="0">
                <a:solidFill>
                  <a:schemeClr val="tx1"/>
                </a:solidFill>
                <a:effectLst/>
                <a:latin typeface="+mn-lt"/>
                <a:ea typeface="+mn-ea"/>
                <a:cs typeface="+mn-cs"/>
              </a:rPr>
              <a:t> support. </a:t>
            </a:r>
          </a:p>
          <a:p>
            <a:endParaRPr lang="fr-CA" sz="1200" b="0" i="0" kern="1200" baseline="0" dirty="0">
              <a:solidFill>
                <a:schemeClr val="tx1"/>
              </a:solidFill>
              <a:effectLst/>
              <a:latin typeface="+mn-lt"/>
              <a:ea typeface="+mn-ea"/>
              <a:cs typeface="+mn-cs"/>
            </a:endParaRPr>
          </a:p>
          <a:p>
            <a:r>
              <a:rPr lang="fr-CA" sz="1200" b="0" i="0" kern="1200" baseline="0" dirty="0">
                <a:solidFill>
                  <a:schemeClr val="tx1"/>
                </a:solidFill>
                <a:effectLst/>
                <a:latin typeface="+mn-lt"/>
                <a:ea typeface="+mn-ea"/>
                <a:cs typeface="+mn-cs"/>
              </a:rPr>
              <a:t>The marketing </a:t>
            </a:r>
            <a:r>
              <a:rPr lang="fr-CA" sz="1200" b="0" i="0" kern="1200" baseline="0" dirty="0" err="1">
                <a:solidFill>
                  <a:schemeClr val="tx1"/>
                </a:solidFill>
                <a:effectLst/>
                <a:latin typeface="+mn-lt"/>
                <a:ea typeface="+mn-ea"/>
                <a:cs typeface="+mn-cs"/>
              </a:rPr>
              <a:t>working</a:t>
            </a:r>
            <a:r>
              <a:rPr lang="fr-CA" sz="1200" b="0" i="0" kern="1200" baseline="0" dirty="0">
                <a:solidFill>
                  <a:schemeClr val="tx1"/>
                </a:solidFill>
                <a:effectLst/>
                <a:latin typeface="+mn-lt"/>
                <a:ea typeface="+mn-ea"/>
                <a:cs typeface="+mn-cs"/>
              </a:rPr>
              <a:t> group </a:t>
            </a:r>
            <a:r>
              <a:rPr lang="fr-CA" sz="1200" b="0" i="0" kern="1200" baseline="0" dirty="0" err="1">
                <a:solidFill>
                  <a:schemeClr val="tx1"/>
                </a:solidFill>
                <a:effectLst/>
                <a:latin typeface="+mn-lt"/>
                <a:ea typeface="+mn-ea"/>
                <a:cs typeface="+mn-cs"/>
              </a:rPr>
              <a:t>was</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invited</a:t>
            </a:r>
            <a:r>
              <a:rPr lang="fr-CA" sz="1200" b="0" i="0" kern="1200" baseline="0" dirty="0">
                <a:solidFill>
                  <a:schemeClr val="tx1"/>
                </a:solidFill>
                <a:effectLst/>
                <a:latin typeface="+mn-lt"/>
                <a:ea typeface="+mn-ea"/>
                <a:cs typeface="+mn-cs"/>
              </a:rPr>
              <a:t> to attend the online meeting about </a:t>
            </a:r>
            <a:r>
              <a:rPr lang="fr-CA" sz="1200" b="0" i="0" kern="1200" baseline="0" dirty="0" err="1">
                <a:solidFill>
                  <a:schemeClr val="tx1"/>
                </a:solidFill>
                <a:effectLst/>
                <a:latin typeface="+mn-lt"/>
                <a:ea typeface="+mn-ea"/>
                <a:cs typeface="+mn-cs"/>
              </a:rPr>
              <a:t>LiDA</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so</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that</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it</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could</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write</a:t>
            </a:r>
            <a:r>
              <a:rPr lang="fr-CA" sz="1200" b="0" i="0" kern="1200" baseline="0" dirty="0">
                <a:solidFill>
                  <a:schemeClr val="tx1"/>
                </a:solidFill>
                <a:effectLst/>
                <a:latin typeface="+mn-lt"/>
                <a:ea typeface="+mn-ea"/>
                <a:cs typeface="+mn-cs"/>
              </a:rPr>
              <a:t> a case </a:t>
            </a:r>
            <a:r>
              <a:rPr lang="fr-CA" sz="1200" b="0" i="0" kern="1200" baseline="0" dirty="0" err="1">
                <a:solidFill>
                  <a:schemeClr val="tx1"/>
                </a:solidFill>
                <a:effectLst/>
                <a:latin typeface="+mn-lt"/>
                <a:ea typeface="+mn-ea"/>
                <a:cs typeface="+mn-cs"/>
              </a:rPr>
              <a:t>study</a:t>
            </a:r>
            <a:r>
              <a:rPr lang="fr-CA" sz="1200" b="0" i="0" kern="1200" baseline="0" dirty="0">
                <a:solidFill>
                  <a:schemeClr val="tx1"/>
                </a:solidFill>
                <a:effectLst/>
                <a:latin typeface="+mn-lt"/>
                <a:ea typeface="+mn-ea"/>
                <a:cs typeface="+mn-cs"/>
              </a:rPr>
              <a:t> of the course and </a:t>
            </a:r>
            <a:r>
              <a:rPr lang="fr-CA" sz="1200" b="0" i="0" kern="1200" baseline="0" dirty="0" err="1">
                <a:solidFill>
                  <a:schemeClr val="tx1"/>
                </a:solidFill>
                <a:effectLst/>
                <a:latin typeface="+mn-lt"/>
                <a:ea typeface="+mn-ea"/>
                <a:cs typeface="+mn-cs"/>
              </a:rPr>
              <a:t>be</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better</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informed</a:t>
            </a:r>
            <a:r>
              <a:rPr lang="fr-CA" sz="1200" b="0" i="0" kern="1200" baseline="0" dirty="0">
                <a:solidFill>
                  <a:schemeClr val="tx1"/>
                </a:solidFill>
                <a:effectLst/>
                <a:latin typeface="+mn-lt"/>
                <a:ea typeface="+mn-ea"/>
                <a:cs typeface="+mn-cs"/>
              </a:rPr>
              <a:t> and </a:t>
            </a:r>
            <a:r>
              <a:rPr lang="fr-CA" sz="1200" b="0" i="0" kern="1200" baseline="0" dirty="0" err="1">
                <a:solidFill>
                  <a:schemeClr val="tx1"/>
                </a:solidFill>
                <a:effectLst/>
                <a:latin typeface="+mn-lt"/>
                <a:ea typeface="+mn-ea"/>
                <a:cs typeface="+mn-cs"/>
              </a:rPr>
              <a:t>prepared</a:t>
            </a:r>
            <a:r>
              <a:rPr lang="fr-CA" sz="1200" b="0" i="0" kern="1200" baseline="0" dirty="0">
                <a:solidFill>
                  <a:schemeClr val="tx1"/>
                </a:solidFill>
                <a:effectLst/>
                <a:latin typeface="+mn-lt"/>
                <a:ea typeface="+mn-ea"/>
                <a:cs typeface="+mn-cs"/>
              </a:rPr>
              <a:t> for </a:t>
            </a:r>
            <a:r>
              <a:rPr lang="fr-CA" sz="1200" b="0" i="0" kern="1200" baseline="0" dirty="0" err="1">
                <a:solidFill>
                  <a:schemeClr val="tx1"/>
                </a:solidFill>
                <a:effectLst/>
                <a:latin typeface="+mn-lt"/>
                <a:ea typeface="+mn-ea"/>
                <a:cs typeface="+mn-cs"/>
              </a:rPr>
              <a:t>later</a:t>
            </a:r>
            <a:r>
              <a:rPr lang="fr-CA" sz="1200" b="0" i="0" kern="1200" baseline="0" dirty="0">
                <a:solidFill>
                  <a:schemeClr val="tx1"/>
                </a:solidFill>
                <a:effectLst/>
                <a:latin typeface="+mn-lt"/>
                <a:ea typeface="+mn-ea"/>
                <a:cs typeface="+mn-cs"/>
              </a:rPr>
              <a:t> marketing </a:t>
            </a:r>
            <a:r>
              <a:rPr lang="fr-CA" sz="1200" b="0" i="0" kern="1200" baseline="0" dirty="0" err="1">
                <a:solidFill>
                  <a:schemeClr val="tx1"/>
                </a:solidFill>
                <a:effectLst/>
                <a:latin typeface="+mn-lt"/>
                <a:ea typeface="+mn-ea"/>
                <a:cs typeface="+mn-cs"/>
              </a:rPr>
              <a:t>activities</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such</a:t>
            </a:r>
            <a:r>
              <a:rPr lang="fr-CA" sz="1200" b="0" i="0" kern="1200" baseline="0" dirty="0">
                <a:solidFill>
                  <a:schemeClr val="tx1"/>
                </a:solidFill>
                <a:effectLst/>
                <a:latin typeface="+mn-lt"/>
                <a:ea typeface="+mn-ea"/>
                <a:cs typeface="+mn-cs"/>
              </a:rPr>
              <a:t> as the </a:t>
            </a:r>
            <a:r>
              <a:rPr lang="fr-CA" sz="1200" b="0" i="0" kern="1200" baseline="0" dirty="0" err="1">
                <a:solidFill>
                  <a:schemeClr val="tx1"/>
                </a:solidFill>
                <a:effectLst/>
                <a:latin typeface="+mn-lt"/>
                <a:ea typeface="+mn-ea"/>
                <a:cs typeface="+mn-cs"/>
              </a:rPr>
              <a:t>publicity</a:t>
            </a:r>
            <a:r>
              <a:rPr lang="fr-CA" sz="1200" b="0" i="0" kern="1200" baseline="0" dirty="0">
                <a:solidFill>
                  <a:schemeClr val="tx1"/>
                </a:solidFill>
                <a:effectLst/>
                <a:latin typeface="+mn-lt"/>
                <a:ea typeface="+mn-ea"/>
                <a:cs typeface="+mn-cs"/>
              </a:rPr>
              <a:t> of the </a:t>
            </a:r>
            <a:r>
              <a:rPr lang="fr-CA" sz="1200" b="0" i="0" kern="1200" baseline="0" dirty="0" err="1">
                <a:solidFill>
                  <a:schemeClr val="tx1"/>
                </a:solidFill>
                <a:effectLst/>
                <a:latin typeface="+mn-lt"/>
                <a:ea typeface="+mn-ea"/>
                <a:cs typeface="+mn-cs"/>
              </a:rPr>
              <a:t>launch</a:t>
            </a:r>
            <a:r>
              <a:rPr lang="fr-CA" sz="1200" b="0" i="0" kern="1200" baseline="0" dirty="0">
                <a:solidFill>
                  <a:schemeClr val="tx1"/>
                </a:solidFill>
                <a:effectLst/>
                <a:latin typeface="+mn-lt"/>
                <a:ea typeface="+mn-ea"/>
                <a:cs typeface="+mn-cs"/>
              </a:rPr>
              <a:t> of the first </a:t>
            </a:r>
            <a:r>
              <a:rPr lang="fr-CA" sz="1200" b="0" i="0" kern="1200" baseline="0" dirty="0" err="1">
                <a:solidFill>
                  <a:schemeClr val="tx1"/>
                </a:solidFill>
                <a:effectLst/>
                <a:latin typeface="+mn-lt"/>
                <a:ea typeface="+mn-ea"/>
                <a:cs typeface="+mn-cs"/>
              </a:rPr>
              <a:t>year</a:t>
            </a:r>
            <a:r>
              <a:rPr lang="fr-CA" sz="1200" b="0" i="0" kern="1200" baseline="0" dirty="0">
                <a:solidFill>
                  <a:schemeClr val="tx1"/>
                </a:solidFill>
                <a:effectLst/>
                <a:latin typeface="+mn-lt"/>
                <a:ea typeface="+mn-ea"/>
                <a:cs typeface="+mn-cs"/>
              </a:rPr>
              <a:t> of </a:t>
            </a:r>
            <a:r>
              <a:rPr lang="fr-CA" sz="1200" b="0" i="0" kern="1200" baseline="0" dirty="0" err="1">
                <a:solidFill>
                  <a:schemeClr val="tx1"/>
                </a:solidFill>
                <a:effectLst/>
                <a:latin typeface="+mn-lt"/>
                <a:ea typeface="+mn-ea"/>
                <a:cs typeface="+mn-cs"/>
              </a:rPr>
              <a:t>study</a:t>
            </a:r>
            <a:r>
              <a:rPr lang="fr-CA" sz="1200" b="0" i="0" kern="1200" baseline="0" dirty="0">
                <a:solidFill>
                  <a:schemeClr val="tx1"/>
                </a:solidFill>
                <a:effectLst/>
                <a:latin typeface="+mn-lt"/>
                <a:ea typeface="+mn-ea"/>
                <a:cs typeface="+mn-cs"/>
              </a:rPr>
              <a:t>. The </a:t>
            </a:r>
            <a:r>
              <a:rPr lang="fr-CA" sz="1200" b="0" i="0" kern="1200" baseline="0" dirty="0" err="1">
                <a:solidFill>
                  <a:schemeClr val="tx1"/>
                </a:solidFill>
                <a:effectLst/>
                <a:latin typeface="+mn-lt"/>
                <a:ea typeface="+mn-ea"/>
                <a:cs typeface="+mn-cs"/>
              </a:rPr>
              <a:t>OERu</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would</a:t>
            </a:r>
            <a:r>
              <a:rPr lang="fr-CA" sz="1200" b="0" i="0" kern="1200" baseline="0" dirty="0">
                <a:solidFill>
                  <a:schemeClr val="tx1"/>
                </a:solidFill>
                <a:effectLst/>
                <a:latin typeface="+mn-lt"/>
                <a:ea typeface="+mn-ea"/>
                <a:cs typeface="+mn-cs"/>
              </a:rPr>
              <a:t> use </a:t>
            </a:r>
            <a:r>
              <a:rPr lang="fr-CA" sz="1200" b="0" i="0" kern="1200" baseline="0" dirty="0" err="1">
                <a:solidFill>
                  <a:schemeClr val="tx1"/>
                </a:solidFill>
                <a:effectLst/>
                <a:latin typeface="+mn-lt"/>
                <a:ea typeface="+mn-ea"/>
                <a:cs typeface="+mn-cs"/>
              </a:rPr>
              <a:t>this</a:t>
            </a:r>
            <a:r>
              <a:rPr lang="fr-CA" sz="1200" b="0" i="0" kern="1200" baseline="0" dirty="0">
                <a:solidFill>
                  <a:schemeClr val="tx1"/>
                </a:solidFill>
                <a:effectLst/>
                <a:latin typeface="+mn-lt"/>
                <a:ea typeface="+mn-ea"/>
                <a:cs typeface="+mn-cs"/>
              </a:rPr>
              <a:t> case </a:t>
            </a:r>
            <a:r>
              <a:rPr lang="fr-CA" sz="1200" b="0" i="0" kern="1200" baseline="0" dirty="0" err="1">
                <a:solidFill>
                  <a:schemeClr val="tx1"/>
                </a:solidFill>
                <a:effectLst/>
                <a:latin typeface="+mn-lt"/>
                <a:ea typeface="+mn-ea"/>
                <a:cs typeface="+mn-cs"/>
              </a:rPr>
              <a:t>study</a:t>
            </a:r>
            <a:r>
              <a:rPr lang="fr-CA" sz="1200" b="0" i="0" kern="1200" baseline="0" dirty="0">
                <a:solidFill>
                  <a:schemeClr val="tx1"/>
                </a:solidFill>
                <a:effectLst/>
                <a:latin typeface="+mn-lt"/>
                <a:ea typeface="+mn-ea"/>
                <a:cs typeface="+mn-cs"/>
              </a:rPr>
              <a:t> for </a:t>
            </a:r>
            <a:r>
              <a:rPr lang="fr-CA" sz="1200" b="0" i="0" kern="1200" baseline="0" dirty="0" err="1">
                <a:solidFill>
                  <a:schemeClr val="tx1"/>
                </a:solidFill>
                <a:effectLst/>
                <a:latin typeface="+mn-lt"/>
                <a:ea typeface="+mn-ea"/>
                <a:cs typeface="+mn-cs"/>
              </a:rPr>
              <a:t>publicity</a:t>
            </a:r>
            <a:r>
              <a:rPr lang="fr-CA" sz="1200" b="0" i="0" kern="1200" baseline="0" dirty="0">
                <a:solidFill>
                  <a:schemeClr val="tx1"/>
                </a:solidFill>
                <a:effectLst/>
                <a:latin typeface="+mn-lt"/>
                <a:ea typeface="+mn-ea"/>
                <a:cs typeface="+mn-cs"/>
              </a:rPr>
              <a:t> of the course, to </a:t>
            </a:r>
            <a:r>
              <a:rPr lang="fr-CA" sz="1200" b="0" i="0" kern="1200" baseline="0" dirty="0" err="1">
                <a:solidFill>
                  <a:schemeClr val="tx1"/>
                </a:solidFill>
                <a:effectLst/>
                <a:latin typeface="+mn-lt"/>
                <a:ea typeface="+mn-ea"/>
                <a:cs typeface="+mn-cs"/>
              </a:rPr>
              <a:t>explain</a:t>
            </a:r>
            <a:r>
              <a:rPr lang="fr-CA" sz="1200" b="0" i="0" kern="1200" baseline="0" dirty="0">
                <a:solidFill>
                  <a:schemeClr val="tx1"/>
                </a:solidFill>
                <a:effectLst/>
                <a:latin typeface="+mn-lt"/>
                <a:ea typeface="+mn-ea"/>
                <a:cs typeface="+mn-cs"/>
              </a:rPr>
              <a:t> the </a:t>
            </a:r>
            <a:r>
              <a:rPr lang="fr-CA" sz="1200" b="0" i="0" kern="1200" baseline="0" dirty="0" err="1">
                <a:solidFill>
                  <a:schemeClr val="tx1"/>
                </a:solidFill>
                <a:effectLst/>
                <a:latin typeface="+mn-lt"/>
                <a:ea typeface="+mn-ea"/>
                <a:cs typeface="+mn-cs"/>
              </a:rPr>
              <a:t>OERu’s</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approach</a:t>
            </a:r>
            <a:r>
              <a:rPr lang="fr-CA" sz="1200" b="0" i="0" kern="1200" baseline="0" dirty="0">
                <a:solidFill>
                  <a:schemeClr val="tx1"/>
                </a:solidFill>
                <a:effectLst/>
                <a:latin typeface="+mn-lt"/>
                <a:ea typeface="+mn-ea"/>
                <a:cs typeface="+mn-cs"/>
              </a:rPr>
              <a:t> to course design, and to </a:t>
            </a:r>
            <a:r>
              <a:rPr lang="fr-CA" sz="1200" b="0" i="0" kern="1200" baseline="0" dirty="0" err="1">
                <a:solidFill>
                  <a:schemeClr val="tx1"/>
                </a:solidFill>
                <a:effectLst/>
                <a:latin typeface="+mn-lt"/>
                <a:ea typeface="+mn-ea"/>
                <a:cs typeface="+mn-cs"/>
              </a:rPr>
              <a:t>explain</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that</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this</a:t>
            </a:r>
            <a:r>
              <a:rPr lang="fr-CA" sz="1200" b="0" i="0" kern="1200" baseline="0" dirty="0">
                <a:solidFill>
                  <a:schemeClr val="tx1"/>
                </a:solidFill>
                <a:effectLst/>
                <a:latin typeface="+mn-lt"/>
                <a:ea typeface="+mn-ea"/>
                <a:cs typeface="+mn-cs"/>
              </a:rPr>
              <a:t> course </a:t>
            </a:r>
            <a:r>
              <a:rPr lang="fr-CA" sz="1200" b="0" i="0" kern="1200" baseline="0" dirty="0" err="1">
                <a:solidFill>
                  <a:schemeClr val="tx1"/>
                </a:solidFill>
                <a:effectLst/>
                <a:latin typeface="+mn-lt"/>
                <a:ea typeface="+mn-ea"/>
                <a:cs typeface="+mn-cs"/>
              </a:rPr>
              <a:t>is</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intended</a:t>
            </a:r>
            <a:r>
              <a:rPr lang="fr-CA" sz="1200" b="0" i="0" kern="1200" baseline="0" dirty="0">
                <a:solidFill>
                  <a:schemeClr val="tx1"/>
                </a:solidFill>
                <a:effectLst/>
                <a:latin typeface="+mn-lt"/>
                <a:ea typeface="+mn-ea"/>
                <a:cs typeface="+mn-cs"/>
              </a:rPr>
              <a:t> to </a:t>
            </a:r>
            <a:r>
              <a:rPr lang="fr-CA" sz="1200" b="0" i="0" kern="1200" baseline="0" dirty="0" err="1">
                <a:solidFill>
                  <a:schemeClr val="tx1"/>
                </a:solidFill>
                <a:effectLst/>
                <a:latin typeface="+mn-lt"/>
                <a:ea typeface="+mn-ea"/>
                <a:cs typeface="+mn-cs"/>
              </a:rPr>
              <a:t>be</a:t>
            </a:r>
            <a:r>
              <a:rPr lang="fr-CA" sz="1200" b="0" i="0" kern="1200" baseline="0" dirty="0">
                <a:solidFill>
                  <a:schemeClr val="tx1"/>
                </a:solidFill>
                <a:effectLst/>
                <a:latin typeface="+mn-lt"/>
                <a:ea typeface="+mn-ea"/>
                <a:cs typeface="+mn-cs"/>
              </a:rPr>
              <a:t> a part of the </a:t>
            </a:r>
            <a:r>
              <a:rPr lang="fr-CA" sz="1200" b="0" i="0" kern="1200" baseline="0" dirty="0" err="1">
                <a:solidFill>
                  <a:schemeClr val="tx1"/>
                </a:solidFill>
                <a:effectLst/>
                <a:latin typeface="+mn-lt"/>
                <a:ea typeface="+mn-ea"/>
                <a:cs typeface="+mn-cs"/>
              </a:rPr>
              <a:t>OERu’s</a:t>
            </a:r>
            <a:r>
              <a:rPr lang="fr-CA" sz="1200" b="0" i="0" kern="1200" baseline="0" dirty="0">
                <a:solidFill>
                  <a:schemeClr val="tx1"/>
                </a:solidFill>
                <a:effectLst/>
                <a:latin typeface="+mn-lt"/>
                <a:ea typeface="+mn-ea"/>
                <a:cs typeface="+mn-cs"/>
              </a:rPr>
              <a:t> first </a:t>
            </a:r>
            <a:r>
              <a:rPr lang="fr-CA" sz="1200" b="0" i="0" kern="1200" baseline="0" dirty="0" err="1">
                <a:solidFill>
                  <a:schemeClr val="tx1"/>
                </a:solidFill>
                <a:effectLst/>
                <a:latin typeface="+mn-lt"/>
                <a:ea typeface="+mn-ea"/>
                <a:cs typeface="+mn-cs"/>
              </a:rPr>
              <a:t>year</a:t>
            </a:r>
            <a:r>
              <a:rPr lang="fr-CA" sz="1200" b="0" i="0" kern="1200" baseline="0" dirty="0">
                <a:solidFill>
                  <a:schemeClr val="tx1"/>
                </a:solidFill>
                <a:effectLst/>
                <a:latin typeface="+mn-lt"/>
                <a:ea typeface="+mn-ea"/>
                <a:cs typeface="+mn-cs"/>
              </a:rPr>
              <a:t> of </a:t>
            </a:r>
            <a:r>
              <a:rPr lang="fr-CA" sz="1200" b="0" i="0" kern="1200" baseline="0" dirty="0" err="1">
                <a:solidFill>
                  <a:schemeClr val="tx1"/>
                </a:solidFill>
                <a:effectLst/>
                <a:latin typeface="+mn-lt"/>
                <a:ea typeface="+mn-ea"/>
                <a:cs typeface="+mn-cs"/>
              </a:rPr>
              <a:t>study</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certificate</a:t>
            </a:r>
            <a:r>
              <a:rPr lang="fr-CA" sz="1200" b="0" i="0" kern="1200" baseline="0" dirty="0">
                <a:solidFill>
                  <a:schemeClr val="tx1"/>
                </a:solidFill>
                <a:effectLst/>
                <a:latin typeface="+mn-lt"/>
                <a:ea typeface="+mn-ea"/>
                <a:cs typeface="+mn-cs"/>
              </a:rPr>
              <a:t>.  Case </a:t>
            </a:r>
            <a:r>
              <a:rPr lang="fr-CA" sz="1200" b="0" i="0" kern="1200" baseline="0" dirty="0" err="1">
                <a:solidFill>
                  <a:schemeClr val="tx1"/>
                </a:solidFill>
                <a:effectLst/>
                <a:latin typeface="+mn-lt"/>
                <a:ea typeface="+mn-ea"/>
                <a:cs typeface="+mn-cs"/>
              </a:rPr>
              <a:t>study</a:t>
            </a:r>
            <a:r>
              <a:rPr lang="fr-CA" sz="1200" b="0" i="0" kern="1200" baseline="0" dirty="0">
                <a:solidFill>
                  <a:schemeClr val="tx1"/>
                </a:solidFill>
                <a:effectLst/>
                <a:latin typeface="+mn-lt"/>
                <a:ea typeface="+mn-ea"/>
                <a:cs typeface="+mn-cs"/>
              </a:rPr>
              <a:t>: https://oeru.org/news/learning-in-a-digital-age/</a:t>
            </a:r>
            <a:endParaRPr lang="en-NZ" sz="1200" b="0" i="0" kern="1200" dirty="0">
              <a:solidFill>
                <a:schemeClr val="tx1"/>
              </a:solidFill>
              <a:effectLst/>
              <a:latin typeface="+mn-lt"/>
              <a:ea typeface="+mn-ea"/>
              <a:cs typeface="+mn-cs"/>
            </a:endParaRPr>
          </a:p>
          <a:p>
            <a:endParaRPr lang="en-NZ" sz="1200" b="0" i="0" kern="1200" baseline="0" dirty="0">
              <a:solidFill>
                <a:schemeClr val="tx1"/>
              </a:solidFill>
              <a:effectLst/>
              <a:latin typeface="+mn-lt"/>
              <a:ea typeface="+mn-ea"/>
              <a:cs typeface="+mn-cs"/>
            </a:endParaRPr>
          </a:p>
          <a:p>
            <a:r>
              <a:rPr lang="en-NZ" sz="1200" b="0" i="0" kern="1200" baseline="0" dirty="0">
                <a:solidFill>
                  <a:schemeClr val="tx1"/>
                </a:solidFill>
                <a:effectLst/>
                <a:latin typeface="+mn-lt"/>
                <a:ea typeface="+mn-ea"/>
                <a:cs typeface="+mn-cs"/>
              </a:rPr>
              <a:t>The open source technologist selects and implements technology in </a:t>
            </a:r>
            <a:r>
              <a:rPr lang="en-NZ" sz="1200" b="0" i="0" kern="1200" baseline="0" dirty="0" err="1">
                <a:solidFill>
                  <a:schemeClr val="tx1"/>
                </a:solidFill>
                <a:effectLst/>
                <a:latin typeface="+mn-lt"/>
                <a:ea typeface="+mn-ea"/>
                <a:cs typeface="+mn-cs"/>
              </a:rPr>
              <a:t>OERu</a:t>
            </a:r>
            <a:r>
              <a:rPr lang="en-NZ" sz="1200" b="0" i="0" kern="1200" baseline="0" dirty="0">
                <a:solidFill>
                  <a:schemeClr val="tx1"/>
                </a:solidFill>
                <a:effectLst/>
                <a:latin typeface="+mn-lt"/>
                <a:ea typeface="+mn-ea"/>
                <a:cs typeface="+mn-cs"/>
              </a:rPr>
              <a:t> courses and offers guidance to </a:t>
            </a:r>
            <a:r>
              <a:rPr lang="en-NZ" sz="1200" b="0" i="0" kern="1200" baseline="0" dirty="0" err="1">
                <a:solidFill>
                  <a:schemeClr val="tx1"/>
                </a:solidFill>
                <a:effectLst/>
                <a:latin typeface="+mn-lt"/>
                <a:ea typeface="+mn-ea"/>
                <a:cs typeface="+mn-cs"/>
              </a:rPr>
              <a:t>OERu</a:t>
            </a:r>
            <a:r>
              <a:rPr lang="en-NZ" sz="1200" b="0" i="0" kern="1200" baseline="0" dirty="0">
                <a:solidFill>
                  <a:schemeClr val="tx1"/>
                </a:solidFill>
                <a:effectLst/>
                <a:latin typeface="+mn-lt"/>
                <a:ea typeface="+mn-ea"/>
                <a:cs typeface="+mn-cs"/>
              </a:rPr>
              <a:t> members about coding and technology use. </a:t>
            </a:r>
          </a:p>
          <a:p>
            <a:endParaRPr lang="fr-CA" sz="1200" b="0" i="0" kern="1200" baseline="0" dirty="0">
              <a:solidFill>
                <a:schemeClr val="tx1"/>
              </a:solidFill>
              <a:effectLst/>
              <a:latin typeface="+mn-lt"/>
              <a:ea typeface="+mn-ea"/>
              <a:cs typeface="+mn-cs"/>
            </a:endParaRPr>
          </a:p>
          <a:p>
            <a:r>
              <a:rPr lang="fr-CA" sz="1200" b="0" i="0" kern="1200" baseline="0" dirty="0">
                <a:solidFill>
                  <a:schemeClr val="tx1"/>
                </a:solidFill>
                <a:effectLst/>
                <a:latin typeface="+mn-lt"/>
                <a:ea typeface="+mn-ea"/>
                <a:cs typeface="+mn-cs"/>
              </a:rPr>
              <a:t>The </a:t>
            </a:r>
            <a:r>
              <a:rPr lang="fr-CA" sz="1200" b="0" i="0" kern="1200" baseline="0" dirty="0" err="1">
                <a:solidFill>
                  <a:schemeClr val="tx1"/>
                </a:solidFill>
                <a:effectLst/>
                <a:latin typeface="+mn-lt"/>
                <a:ea typeface="+mn-ea"/>
                <a:cs typeface="+mn-cs"/>
              </a:rPr>
              <a:t>OERu</a:t>
            </a:r>
            <a:r>
              <a:rPr lang="fr-CA" sz="1200" b="0" i="0" kern="1200" baseline="0" dirty="0">
                <a:solidFill>
                  <a:schemeClr val="tx1"/>
                </a:solidFill>
                <a:effectLst/>
                <a:latin typeface="+mn-lt"/>
                <a:ea typeface="+mn-ea"/>
                <a:cs typeface="+mn-cs"/>
              </a:rPr>
              <a:t> has a Curriculum and </a:t>
            </a:r>
            <a:r>
              <a:rPr lang="fr-CA" sz="1200" b="0" i="0" kern="1200" baseline="0" dirty="0" err="1">
                <a:solidFill>
                  <a:schemeClr val="tx1"/>
                </a:solidFill>
                <a:effectLst/>
                <a:latin typeface="+mn-lt"/>
                <a:ea typeface="+mn-ea"/>
                <a:cs typeface="+mn-cs"/>
              </a:rPr>
              <a:t>Quality</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working</a:t>
            </a:r>
            <a:r>
              <a:rPr lang="fr-CA" sz="1200" b="0" i="0" kern="1200" baseline="0" dirty="0">
                <a:solidFill>
                  <a:schemeClr val="tx1"/>
                </a:solidFill>
                <a:effectLst/>
                <a:latin typeface="+mn-lt"/>
                <a:ea typeface="+mn-ea"/>
                <a:cs typeface="+mn-cs"/>
              </a:rPr>
              <a:t> group </a:t>
            </a:r>
            <a:r>
              <a:rPr lang="fr-CA" sz="1200" b="0" i="0" kern="1200" baseline="0" dirty="0" err="1">
                <a:solidFill>
                  <a:schemeClr val="tx1"/>
                </a:solidFill>
                <a:effectLst/>
                <a:latin typeface="+mn-lt"/>
                <a:ea typeface="+mn-ea"/>
                <a:cs typeface="+mn-cs"/>
              </a:rPr>
              <a:t>that</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is</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currently</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developing</a:t>
            </a:r>
            <a:r>
              <a:rPr lang="fr-CA" sz="1200" b="0" i="0" kern="1200" baseline="0" dirty="0">
                <a:solidFill>
                  <a:schemeClr val="tx1"/>
                </a:solidFill>
                <a:effectLst/>
                <a:latin typeface="+mn-lt"/>
                <a:ea typeface="+mn-ea"/>
                <a:cs typeface="+mn-cs"/>
              </a:rPr>
              <a:t> a </a:t>
            </a:r>
            <a:r>
              <a:rPr lang="fr-CA" sz="1200" b="0" i="0" kern="1200" baseline="0" dirty="0" err="1">
                <a:solidFill>
                  <a:schemeClr val="tx1"/>
                </a:solidFill>
                <a:effectLst/>
                <a:latin typeface="+mn-lt"/>
                <a:ea typeface="+mn-ea"/>
                <a:cs typeface="+mn-cs"/>
              </a:rPr>
              <a:t>framework</a:t>
            </a:r>
            <a:r>
              <a:rPr lang="fr-CA" sz="1200" b="0" i="0" kern="1200" baseline="0" dirty="0">
                <a:solidFill>
                  <a:schemeClr val="tx1"/>
                </a:solidFill>
                <a:effectLst/>
                <a:latin typeface="+mn-lt"/>
                <a:ea typeface="+mn-ea"/>
                <a:cs typeface="+mn-cs"/>
              </a:rPr>
              <a:t> for </a:t>
            </a:r>
            <a:r>
              <a:rPr lang="fr-CA" sz="1200" b="0" i="0" kern="1200" baseline="0" dirty="0" err="1">
                <a:solidFill>
                  <a:schemeClr val="tx1"/>
                </a:solidFill>
                <a:effectLst/>
                <a:latin typeface="+mn-lt"/>
                <a:ea typeface="+mn-ea"/>
                <a:cs typeface="+mn-cs"/>
              </a:rPr>
              <a:t>quality</a:t>
            </a:r>
            <a:r>
              <a:rPr lang="fr-CA" sz="1200" b="0" i="0" kern="1200" baseline="0" dirty="0">
                <a:solidFill>
                  <a:schemeClr val="tx1"/>
                </a:solidFill>
                <a:effectLst/>
                <a:latin typeface="+mn-lt"/>
                <a:ea typeface="+mn-ea"/>
                <a:cs typeface="+mn-cs"/>
              </a:rPr>
              <a:t> assurance standards to guide course </a:t>
            </a:r>
            <a:r>
              <a:rPr lang="fr-CA" sz="1200" b="0" i="0" kern="1200" baseline="0" dirty="0" err="1">
                <a:solidFill>
                  <a:schemeClr val="tx1"/>
                </a:solidFill>
                <a:effectLst/>
                <a:latin typeface="+mn-lt"/>
                <a:ea typeface="+mn-ea"/>
                <a:cs typeface="+mn-cs"/>
              </a:rPr>
              <a:t>development</a:t>
            </a:r>
            <a:r>
              <a:rPr lang="fr-CA" sz="1200" b="0" i="0" kern="1200" baseline="0" dirty="0">
                <a:solidFill>
                  <a:schemeClr val="tx1"/>
                </a:solidFill>
                <a:effectLst/>
                <a:latin typeface="+mn-lt"/>
                <a:ea typeface="+mn-ea"/>
                <a:cs typeface="+mn-cs"/>
              </a:rPr>
              <a:t>. This </a:t>
            </a:r>
            <a:r>
              <a:rPr lang="fr-CA" sz="1200" b="0" i="0" kern="1200" baseline="0" dirty="0" err="1">
                <a:solidFill>
                  <a:schemeClr val="tx1"/>
                </a:solidFill>
                <a:effectLst/>
                <a:latin typeface="+mn-lt"/>
                <a:ea typeface="+mn-ea"/>
                <a:cs typeface="+mn-cs"/>
              </a:rPr>
              <a:t>working</a:t>
            </a:r>
            <a:r>
              <a:rPr lang="fr-CA" sz="1200" b="0" i="0" kern="1200" baseline="0" dirty="0">
                <a:solidFill>
                  <a:schemeClr val="tx1"/>
                </a:solidFill>
                <a:effectLst/>
                <a:latin typeface="+mn-lt"/>
                <a:ea typeface="+mn-ea"/>
                <a:cs typeface="+mn-cs"/>
              </a:rPr>
              <a:t> group </a:t>
            </a:r>
            <a:r>
              <a:rPr lang="fr-CA" sz="1200" b="0" i="0" kern="1200" baseline="0" dirty="0" err="1">
                <a:solidFill>
                  <a:schemeClr val="tx1"/>
                </a:solidFill>
                <a:effectLst/>
                <a:latin typeface="+mn-lt"/>
                <a:ea typeface="+mn-ea"/>
                <a:cs typeface="+mn-cs"/>
              </a:rPr>
              <a:t>will</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also</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produce</a:t>
            </a:r>
            <a:r>
              <a:rPr lang="fr-CA" sz="1200" b="0" i="0" kern="1200" baseline="0" dirty="0">
                <a:solidFill>
                  <a:schemeClr val="tx1"/>
                </a:solidFill>
                <a:effectLst/>
                <a:latin typeface="+mn-lt"/>
                <a:ea typeface="+mn-ea"/>
                <a:cs typeface="+mn-cs"/>
              </a:rPr>
              <a:t> a guide on how to us the </a:t>
            </a:r>
            <a:r>
              <a:rPr lang="fr-CA" sz="1200" b="0" i="0" kern="1200" baseline="0" dirty="0" err="1">
                <a:solidFill>
                  <a:schemeClr val="tx1"/>
                </a:solidFill>
                <a:effectLst/>
                <a:latin typeface="+mn-lt"/>
                <a:ea typeface="+mn-ea"/>
                <a:cs typeface="+mn-cs"/>
              </a:rPr>
              <a:t>framework</a:t>
            </a:r>
            <a:r>
              <a:rPr lang="fr-CA" sz="1200" b="0" i="0" kern="1200" baseline="0" dirty="0">
                <a:solidFill>
                  <a:schemeClr val="tx1"/>
                </a:solidFill>
                <a:effectLst/>
                <a:latin typeface="+mn-lt"/>
                <a:ea typeface="+mn-ea"/>
                <a:cs typeface="+mn-cs"/>
              </a:rPr>
              <a:t>.</a:t>
            </a:r>
          </a:p>
          <a:p>
            <a:endParaRPr lang="fr-CA" sz="1200" b="0" i="0" kern="1200" baseline="0" dirty="0">
              <a:solidFill>
                <a:schemeClr val="tx1"/>
              </a:solidFill>
              <a:effectLst/>
              <a:latin typeface="+mn-lt"/>
              <a:ea typeface="+mn-ea"/>
              <a:cs typeface="+mn-cs"/>
            </a:endParaRPr>
          </a:p>
          <a:p>
            <a:r>
              <a:rPr lang="fr-CA" sz="1200" b="0" i="0" kern="1200" baseline="0" dirty="0">
                <a:solidFill>
                  <a:schemeClr val="tx1"/>
                </a:solidFill>
                <a:effectLst/>
                <a:latin typeface="+mn-lt"/>
                <a:ea typeface="+mn-ea"/>
                <a:cs typeface="+mn-cs"/>
              </a:rPr>
              <a:t>The </a:t>
            </a:r>
            <a:r>
              <a:rPr lang="fr-CA" sz="1200" b="0" i="0" kern="1200" baseline="0" dirty="0" err="1">
                <a:solidFill>
                  <a:schemeClr val="tx1"/>
                </a:solidFill>
                <a:effectLst/>
                <a:latin typeface="+mn-lt"/>
                <a:ea typeface="+mn-ea"/>
                <a:cs typeface="+mn-cs"/>
              </a:rPr>
              <a:t>attendees</a:t>
            </a:r>
            <a:r>
              <a:rPr lang="fr-CA" sz="1200" b="0" i="0" kern="1200" baseline="0" dirty="0">
                <a:solidFill>
                  <a:schemeClr val="tx1"/>
                </a:solidFill>
                <a:effectLst/>
                <a:latin typeface="+mn-lt"/>
                <a:ea typeface="+mn-ea"/>
                <a:cs typeface="+mn-cs"/>
              </a:rPr>
              <a:t> of the </a:t>
            </a:r>
            <a:r>
              <a:rPr lang="fr-CA" sz="1200" b="0" i="0" kern="1200" baseline="0" dirty="0" err="1">
                <a:solidFill>
                  <a:schemeClr val="tx1"/>
                </a:solidFill>
                <a:effectLst/>
                <a:latin typeface="+mn-lt"/>
                <a:ea typeface="+mn-ea"/>
                <a:cs typeface="+mn-cs"/>
              </a:rPr>
              <a:t>annual</a:t>
            </a:r>
            <a:r>
              <a:rPr lang="fr-CA" sz="1200" b="0" i="0" kern="1200" baseline="0" dirty="0">
                <a:solidFill>
                  <a:schemeClr val="tx1"/>
                </a:solidFill>
                <a:effectLst/>
                <a:latin typeface="+mn-lt"/>
                <a:ea typeface="+mn-ea"/>
                <a:cs typeface="+mn-cs"/>
              </a:rPr>
              <a:t> International </a:t>
            </a:r>
            <a:r>
              <a:rPr lang="fr-CA" sz="1200" b="0" i="0" kern="1200" baseline="0" dirty="0" err="1">
                <a:solidFill>
                  <a:schemeClr val="tx1"/>
                </a:solidFill>
                <a:effectLst/>
                <a:latin typeface="+mn-lt"/>
                <a:ea typeface="+mn-ea"/>
                <a:cs typeface="+mn-cs"/>
              </a:rPr>
              <a:t>Partners</a:t>
            </a:r>
            <a:r>
              <a:rPr lang="fr-CA" sz="1200" b="0" i="0" kern="1200" baseline="0" dirty="0">
                <a:solidFill>
                  <a:schemeClr val="tx1"/>
                </a:solidFill>
                <a:effectLst/>
                <a:latin typeface="+mn-lt"/>
                <a:ea typeface="+mn-ea"/>
                <a:cs typeface="+mn-cs"/>
              </a:rPr>
              <a:t> meeting </a:t>
            </a:r>
            <a:r>
              <a:rPr lang="fr-CA" sz="1200" b="0" i="0" kern="1200" baseline="0" dirty="0" err="1">
                <a:solidFill>
                  <a:schemeClr val="tx1"/>
                </a:solidFill>
                <a:effectLst/>
                <a:latin typeface="+mn-lt"/>
                <a:ea typeface="+mn-ea"/>
                <a:cs typeface="+mn-cs"/>
              </a:rPr>
              <a:t>gather</a:t>
            </a:r>
            <a:r>
              <a:rPr lang="fr-CA" sz="1200" b="0" i="0" kern="1200" baseline="0" dirty="0">
                <a:solidFill>
                  <a:schemeClr val="tx1"/>
                </a:solidFill>
                <a:effectLst/>
                <a:latin typeface="+mn-lt"/>
                <a:ea typeface="+mn-ea"/>
                <a:cs typeface="+mn-cs"/>
              </a:rPr>
              <a:t> in one location to </a:t>
            </a:r>
            <a:r>
              <a:rPr lang="fr-CA" sz="1200" b="0" i="0" kern="1200" baseline="0" dirty="0" err="1">
                <a:solidFill>
                  <a:schemeClr val="tx1"/>
                </a:solidFill>
                <a:effectLst/>
                <a:latin typeface="+mn-lt"/>
                <a:ea typeface="+mn-ea"/>
                <a:cs typeface="+mn-cs"/>
              </a:rPr>
              <a:t>suggest</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ideas</a:t>
            </a:r>
            <a:r>
              <a:rPr lang="fr-CA" sz="1200" b="0" i="0" kern="1200" baseline="0" dirty="0">
                <a:solidFill>
                  <a:schemeClr val="tx1"/>
                </a:solidFill>
                <a:effectLst/>
                <a:latin typeface="+mn-lt"/>
                <a:ea typeface="+mn-ea"/>
                <a:cs typeface="+mn-cs"/>
              </a:rPr>
              <a:t> for </a:t>
            </a:r>
            <a:r>
              <a:rPr lang="fr-CA" sz="1200" b="0" i="0" kern="1200" baseline="0" dirty="0" err="1">
                <a:solidFill>
                  <a:schemeClr val="tx1"/>
                </a:solidFill>
                <a:effectLst/>
                <a:latin typeface="+mn-lt"/>
                <a:ea typeface="+mn-ea"/>
                <a:cs typeface="+mn-cs"/>
              </a:rPr>
              <a:t>shaping</a:t>
            </a:r>
            <a:r>
              <a:rPr lang="fr-CA" sz="1200" b="0" i="0" kern="1200" baseline="0" dirty="0">
                <a:solidFill>
                  <a:schemeClr val="tx1"/>
                </a:solidFill>
                <a:effectLst/>
                <a:latin typeface="+mn-lt"/>
                <a:ea typeface="+mn-ea"/>
                <a:cs typeface="+mn-cs"/>
              </a:rPr>
              <a:t> the </a:t>
            </a:r>
            <a:r>
              <a:rPr lang="fr-CA" sz="1200" b="0" i="0" kern="1200" baseline="0" dirty="0" err="1">
                <a:solidFill>
                  <a:schemeClr val="tx1"/>
                </a:solidFill>
                <a:effectLst/>
                <a:latin typeface="+mn-lt"/>
                <a:ea typeface="+mn-ea"/>
                <a:cs typeface="+mn-cs"/>
              </a:rPr>
              <a:t>OERu’s</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strategic</a:t>
            </a:r>
            <a:r>
              <a:rPr lang="fr-CA" sz="1200" b="0" i="0" kern="1200" baseline="0" dirty="0">
                <a:solidFill>
                  <a:schemeClr val="tx1"/>
                </a:solidFill>
                <a:effectLst/>
                <a:latin typeface="+mn-lt"/>
                <a:ea typeface="+mn-ea"/>
                <a:cs typeface="+mn-cs"/>
              </a:rPr>
              <a:t> plan, </a:t>
            </a:r>
            <a:r>
              <a:rPr lang="fr-CA" sz="1200" b="0" i="0" kern="1200" baseline="0" dirty="0" err="1">
                <a:solidFill>
                  <a:schemeClr val="tx1"/>
                </a:solidFill>
                <a:effectLst/>
                <a:latin typeface="+mn-lt"/>
                <a:ea typeface="+mn-ea"/>
                <a:cs typeface="+mn-cs"/>
              </a:rPr>
              <a:t>among</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other</a:t>
            </a:r>
            <a:r>
              <a:rPr lang="fr-CA" sz="1200" b="0" i="0" kern="1200" baseline="0" dirty="0">
                <a:solidFill>
                  <a:schemeClr val="tx1"/>
                </a:solidFill>
                <a:effectLst/>
                <a:latin typeface="+mn-lt"/>
                <a:ea typeface="+mn-ea"/>
                <a:cs typeface="+mn-cs"/>
              </a:rPr>
              <a:t> topics. </a:t>
            </a:r>
            <a:r>
              <a:rPr lang="fr-CA" sz="1200" b="0" i="0" kern="1200" baseline="0" dirty="0" err="1">
                <a:solidFill>
                  <a:schemeClr val="tx1"/>
                </a:solidFill>
                <a:effectLst/>
                <a:latin typeface="+mn-lt"/>
                <a:ea typeface="+mn-ea"/>
                <a:cs typeface="+mn-cs"/>
              </a:rPr>
              <a:t>Anyone</a:t>
            </a:r>
            <a:r>
              <a:rPr lang="fr-CA" sz="1200" b="0" i="0" kern="1200" baseline="0" dirty="0">
                <a:solidFill>
                  <a:schemeClr val="tx1"/>
                </a:solidFill>
                <a:effectLst/>
                <a:latin typeface="+mn-lt"/>
                <a:ea typeface="+mn-ea"/>
                <a:cs typeface="+mn-cs"/>
              </a:rPr>
              <a:t> in the world </a:t>
            </a:r>
            <a:r>
              <a:rPr lang="fr-CA" sz="1200" b="0" i="0" kern="1200" baseline="0" dirty="0" err="1">
                <a:solidFill>
                  <a:schemeClr val="tx1"/>
                </a:solidFill>
                <a:effectLst/>
                <a:latin typeface="+mn-lt"/>
                <a:ea typeface="+mn-ea"/>
                <a:cs typeface="+mn-cs"/>
              </a:rPr>
              <a:t>can</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participate</a:t>
            </a:r>
            <a:r>
              <a:rPr lang="fr-CA" sz="1200" b="0" i="0" kern="1200" baseline="0" dirty="0">
                <a:solidFill>
                  <a:schemeClr val="tx1"/>
                </a:solidFill>
                <a:effectLst/>
                <a:latin typeface="+mn-lt"/>
                <a:ea typeface="+mn-ea"/>
                <a:cs typeface="+mn-cs"/>
              </a:rPr>
              <a:t> in the meetings </a:t>
            </a:r>
            <a:r>
              <a:rPr lang="fr-CA" sz="1200" b="0" i="0" kern="1200" baseline="0" dirty="0" err="1">
                <a:solidFill>
                  <a:schemeClr val="tx1"/>
                </a:solidFill>
                <a:effectLst/>
                <a:latin typeface="+mn-lt"/>
                <a:ea typeface="+mn-ea"/>
                <a:cs typeface="+mn-cs"/>
              </a:rPr>
              <a:t>because</a:t>
            </a:r>
            <a:r>
              <a:rPr lang="fr-CA" sz="1200" b="0" i="0" kern="1200" baseline="0" dirty="0">
                <a:solidFill>
                  <a:schemeClr val="tx1"/>
                </a:solidFill>
                <a:effectLst/>
                <a:latin typeface="+mn-lt"/>
                <a:ea typeface="+mn-ea"/>
                <a:cs typeface="+mn-cs"/>
              </a:rPr>
              <a:t> the </a:t>
            </a:r>
            <a:r>
              <a:rPr lang="fr-CA" sz="1200" b="0" i="0" kern="1200" baseline="0" dirty="0" err="1">
                <a:solidFill>
                  <a:schemeClr val="tx1"/>
                </a:solidFill>
                <a:effectLst/>
                <a:latin typeface="+mn-lt"/>
                <a:ea typeface="+mn-ea"/>
                <a:cs typeface="+mn-cs"/>
              </a:rPr>
              <a:t>OERu</a:t>
            </a:r>
            <a:r>
              <a:rPr lang="fr-CA" sz="1200" b="0" i="0" kern="1200" baseline="0" dirty="0">
                <a:solidFill>
                  <a:schemeClr val="tx1"/>
                </a:solidFill>
                <a:effectLst/>
                <a:latin typeface="+mn-lt"/>
                <a:ea typeface="+mn-ea"/>
                <a:cs typeface="+mn-cs"/>
              </a:rPr>
              <a:t> has </a:t>
            </a:r>
            <a:r>
              <a:rPr lang="fr-CA" sz="1200" b="0" i="0" kern="1200" baseline="0" dirty="0" err="1">
                <a:solidFill>
                  <a:schemeClr val="tx1"/>
                </a:solidFill>
                <a:effectLst/>
                <a:latin typeface="+mn-lt"/>
                <a:ea typeface="+mn-ea"/>
                <a:cs typeface="+mn-cs"/>
              </a:rPr>
              <a:t>provided</a:t>
            </a:r>
            <a:r>
              <a:rPr lang="fr-CA" sz="1200" b="0" i="0" kern="1200" baseline="0" dirty="0">
                <a:solidFill>
                  <a:schemeClr val="tx1"/>
                </a:solidFill>
                <a:effectLst/>
                <a:latin typeface="+mn-lt"/>
                <a:ea typeface="+mn-ea"/>
                <a:cs typeface="+mn-cs"/>
              </a:rPr>
              <a:t> links for </a:t>
            </a:r>
            <a:r>
              <a:rPr lang="fr-CA" sz="1200" b="0" i="0" kern="1200" baseline="0" dirty="0" err="1">
                <a:solidFill>
                  <a:schemeClr val="tx1"/>
                </a:solidFill>
                <a:effectLst/>
                <a:latin typeface="+mn-lt"/>
                <a:ea typeface="+mn-ea"/>
                <a:cs typeface="+mn-cs"/>
              </a:rPr>
              <a:t>webstreaming</a:t>
            </a:r>
            <a:r>
              <a:rPr lang="fr-CA" sz="1200" b="0" i="0" kern="1200" baseline="0" dirty="0">
                <a:solidFill>
                  <a:schemeClr val="tx1"/>
                </a:solidFill>
                <a:effectLst/>
                <a:latin typeface="+mn-lt"/>
                <a:ea typeface="+mn-ea"/>
                <a:cs typeface="+mn-cs"/>
              </a:rPr>
              <a:t> and </a:t>
            </a:r>
            <a:r>
              <a:rPr lang="fr-CA" sz="1200" b="0" i="0" kern="1200" baseline="0" dirty="0" err="1">
                <a:solidFill>
                  <a:schemeClr val="tx1"/>
                </a:solidFill>
                <a:effectLst/>
                <a:latin typeface="+mn-lt"/>
                <a:ea typeface="+mn-ea"/>
                <a:cs typeface="+mn-cs"/>
              </a:rPr>
              <a:t>editable</a:t>
            </a:r>
            <a:r>
              <a:rPr lang="fr-CA" sz="1200" b="0" i="0" kern="1200" baseline="0" dirty="0">
                <a:solidFill>
                  <a:schemeClr val="tx1"/>
                </a:solidFill>
                <a:effectLst/>
                <a:latin typeface="+mn-lt"/>
                <a:ea typeface="+mn-ea"/>
                <a:cs typeface="+mn-cs"/>
              </a:rPr>
              <a:t> web pages for </a:t>
            </a:r>
            <a:r>
              <a:rPr lang="fr-CA" sz="1200" b="0" i="0" kern="1200" baseline="0" dirty="0" err="1">
                <a:solidFill>
                  <a:schemeClr val="tx1"/>
                </a:solidFill>
                <a:effectLst/>
                <a:latin typeface="+mn-lt"/>
                <a:ea typeface="+mn-ea"/>
                <a:cs typeface="+mn-cs"/>
              </a:rPr>
              <a:t>inserting</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comments</a:t>
            </a:r>
            <a:r>
              <a:rPr lang="fr-CA" sz="1200" b="0" i="0" kern="1200" baseline="0" dirty="0">
                <a:solidFill>
                  <a:schemeClr val="tx1"/>
                </a:solidFill>
                <a:effectLst/>
                <a:latin typeface="+mn-lt"/>
                <a:ea typeface="+mn-ea"/>
                <a:cs typeface="+mn-cs"/>
              </a:rPr>
              <a:t>. All </a:t>
            </a:r>
            <a:r>
              <a:rPr lang="fr-CA" sz="1200" b="0" i="0" kern="1200" baseline="0" dirty="0" err="1">
                <a:solidFill>
                  <a:schemeClr val="tx1"/>
                </a:solidFill>
                <a:effectLst/>
                <a:latin typeface="+mn-lt"/>
                <a:ea typeface="+mn-ea"/>
                <a:cs typeface="+mn-cs"/>
              </a:rPr>
              <a:t>attendees</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including</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those</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participating</a:t>
            </a:r>
            <a:r>
              <a:rPr lang="fr-CA" sz="1200" b="0" i="0" kern="1200" baseline="0" dirty="0">
                <a:solidFill>
                  <a:schemeClr val="tx1"/>
                </a:solidFill>
                <a:effectLst/>
                <a:latin typeface="+mn-lt"/>
                <a:ea typeface="+mn-ea"/>
                <a:cs typeface="+mn-cs"/>
              </a:rPr>
              <a:t> at a distance </a:t>
            </a:r>
            <a:r>
              <a:rPr lang="fr-CA" sz="1200" b="0" i="0" kern="1200" baseline="0" dirty="0" err="1">
                <a:solidFill>
                  <a:schemeClr val="tx1"/>
                </a:solidFill>
                <a:effectLst/>
                <a:latin typeface="+mn-lt"/>
                <a:ea typeface="+mn-ea"/>
                <a:cs typeface="+mn-cs"/>
              </a:rPr>
              <a:t>can</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suggest</a:t>
            </a:r>
            <a:r>
              <a:rPr lang="fr-CA" sz="1200" b="0" i="0" kern="1200" baseline="0" dirty="0">
                <a:solidFill>
                  <a:schemeClr val="tx1"/>
                </a:solidFill>
                <a:effectLst/>
                <a:latin typeface="+mn-lt"/>
                <a:ea typeface="+mn-ea"/>
                <a:cs typeface="+mn-cs"/>
              </a:rPr>
              <a:t> points to </a:t>
            </a:r>
            <a:r>
              <a:rPr lang="fr-CA" sz="1200" b="0" i="0" kern="1200" baseline="0" dirty="0" err="1">
                <a:solidFill>
                  <a:schemeClr val="tx1"/>
                </a:solidFill>
                <a:effectLst/>
                <a:latin typeface="+mn-lt"/>
                <a:ea typeface="+mn-ea"/>
                <a:cs typeface="+mn-cs"/>
              </a:rPr>
              <a:t>include</a:t>
            </a:r>
            <a:r>
              <a:rPr lang="fr-CA" sz="1200" b="0" i="0" kern="1200" baseline="0" dirty="0">
                <a:solidFill>
                  <a:schemeClr val="tx1"/>
                </a:solidFill>
                <a:effectLst/>
                <a:latin typeface="+mn-lt"/>
                <a:ea typeface="+mn-ea"/>
                <a:cs typeface="+mn-cs"/>
              </a:rPr>
              <a:t> on the agenda of the meeting of the Council of </a:t>
            </a:r>
            <a:r>
              <a:rPr lang="fr-CA" sz="1200" b="0" i="0" kern="1200" baseline="0" dirty="0" err="1">
                <a:solidFill>
                  <a:schemeClr val="tx1"/>
                </a:solidFill>
                <a:effectLst/>
                <a:latin typeface="+mn-lt"/>
                <a:ea typeface="+mn-ea"/>
                <a:cs typeface="+mn-cs"/>
              </a:rPr>
              <a:t>CEOs</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that</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meets</a:t>
            </a:r>
            <a:r>
              <a:rPr lang="fr-CA" sz="1200" b="0" i="0" kern="1200" baseline="0" dirty="0">
                <a:solidFill>
                  <a:schemeClr val="tx1"/>
                </a:solidFill>
                <a:effectLst/>
                <a:latin typeface="+mn-lt"/>
                <a:ea typeface="+mn-ea"/>
                <a:cs typeface="+mn-cs"/>
              </a:rPr>
              <a:t> for one </a:t>
            </a:r>
            <a:r>
              <a:rPr lang="fr-CA" sz="1200" b="0" i="0" kern="1200" baseline="0" dirty="0" err="1">
                <a:solidFill>
                  <a:schemeClr val="tx1"/>
                </a:solidFill>
                <a:effectLst/>
                <a:latin typeface="+mn-lt"/>
                <a:ea typeface="+mn-ea"/>
                <a:cs typeface="+mn-cs"/>
              </a:rPr>
              <a:t>day</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immediately</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following</a:t>
            </a:r>
            <a:r>
              <a:rPr lang="fr-CA" sz="1200" b="0" i="0" kern="1200" baseline="0" dirty="0">
                <a:solidFill>
                  <a:schemeClr val="tx1"/>
                </a:solidFill>
                <a:effectLst/>
                <a:latin typeface="+mn-lt"/>
                <a:ea typeface="+mn-ea"/>
                <a:cs typeface="+mn-cs"/>
              </a:rPr>
              <a:t> the International </a:t>
            </a:r>
            <a:r>
              <a:rPr lang="fr-CA" sz="1200" b="0" i="0" kern="1200" baseline="0" dirty="0" err="1">
                <a:solidFill>
                  <a:schemeClr val="tx1"/>
                </a:solidFill>
                <a:effectLst/>
                <a:latin typeface="+mn-lt"/>
                <a:ea typeface="+mn-ea"/>
                <a:cs typeface="+mn-cs"/>
              </a:rPr>
              <a:t>Partners</a:t>
            </a:r>
            <a:r>
              <a:rPr lang="fr-CA" sz="1200" b="0" i="0" kern="1200" baseline="0" dirty="0">
                <a:solidFill>
                  <a:schemeClr val="tx1"/>
                </a:solidFill>
                <a:effectLst/>
                <a:latin typeface="+mn-lt"/>
                <a:ea typeface="+mn-ea"/>
                <a:cs typeface="+mn-cs"/>
              </a:rPr>
              <a:t> meeting. The meeting of the Council of </a:t>
            </a:r>
            <a:r>
              <a:rPr lang="fr-CA" sz="1200" b="0" i="0" kern="1200" baseline="0" dirty="0" err="1">
                <a:solidFill>
                  <a:schemeClr val="tx1"/>
                </a:solidFill>
                <a:effectLst/>
                <a:latin typeface="+mn-lt"/>
                <a:ea typeface="+mn-ea"/>
                <a:cs typeface="+mn-cs"/>
              </a:rPr>
              <a:t>CEOs</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is</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closed</a:t>
            </a:r>
            <a:r>
              <a:rPr lang="fr-CA" sz="1200" b="0" i="0" kern="1200" baseline="0" dirty="0">
                <a:solidFill>
                  <a:schemeClr val="tx1"/>
                </a:solidFill>
                <a:effectLst/>
                <a:latin typeface="+mn-lt"/>
                <a:ea typeface="+mn-ea"/>
                <a:cs typeface="+mn-cs"/>
              </a:rPr>
              <a:t>; the </a:t>
            </a:r>
            <a:r>
              <a:rPr lang="fr-CA" sz="1200" b="0" i="0" kern="1200" baseline="0" dirty="0" err="1">
                <a:solidFill>
                  <a:schemeClr val="tx1"/>
                </a:solidFill>
                <a:effectLst/>
                <a:latin typeface="+mn-lt"/>
                <a:ea typeface="+mn-ea"/>
                <a:cs typeface="+mn-cs"/>
              </a:rPr>
              <a:t>only</a:t>
            </a:r>
            <a:r>
              <a:rPr lang="fr-CA" sz="1200" b="0" i="0" kern="1200" baseline="0" dirty="0">
                <a:solidFill>
                  <a:schemeClr val="tx1"/>
                </a:solidFill>
                <a:effectLst/>
                <a:latin typeface="+mn-lt"/>
                <a:ea typeface="+mn-ea"/>
                <a:cs typeface="+mn-cs"/>
              </a:rPr>
              <a:t> content </a:t>
            </a:r>
            <a:r>
              <a:rPr lang="fr-CA" sz="1200" b="0" i="0" kern="1200" baseline="0" dirty="0" err="1">
                <a:solidFill>
                  <a:schemeClr val="tx1"/>
                </a:solidFill>
                <a:effectLst/>
                <a:latin typeface="+mn-lt"/>
                <a:ea typeface="+mn-ea"/>
                <a:cs typeface="+mn-cs"/>
              </a:rPr>
              <a:t>available</a:t>
            </a:r>
            <a:r>
              <a:rPr lang="fr-CA" sz="1200" b="0" i="0" kern="1200" baseline="0" dirty="0">
                <a:solidFill>
                  <a:schemeClr val="tx1"/>
                </a:solidFill>
                <a:effectLst/>
                <a:latin typeface="+mn-lt"/>
                <a:ea typeface="+mn-ea"/>
                <a:cs typeface="+mn-cs"/>
              </a:rPr>
              <a:t> to the public are the agenda, the </a:t>
            </a:r>
            <a:r>
              <a:rPr lang="fr-CA" sz="1200" b="0" i="0" kern="1200" baseline="0" dirty="0" err="1">
                <a:solidFill>
                  <a:schemeClr val="tx1"/>
                </a:solidFill>
                <a:effectLst/>
                <a:latin typeface="+mn-lt"/>
                <a:ea typeface="+mn-ea"/>
                <a:cs typeface="+mn-cs"/>
              </a:rPr>
              <a:t>list</a:t>
            </a:r>
            <a:r>
              <a:rPr lang="fr-CA" sz="1200" b="0" i="0" kern="1200" baseline="0" dirty="0">
                <a:solidFill>
                  <a:schemeClr val="tx1"/>
                </a:solidFill>
                <a:effectLst/>
                <a:latin typeface="+mn-lt"/>
                <a:ea typeface="+mn-ea"/>
                <a:cs typeface="+mn-cs"/>
              </a:rPr>
              <a:t> of </a:t>
            </a:r>
            <a:r>
              <a:rPr lang="fr-CA" sz="1200" b="0" i="0" kern="1200" baseline="0" dirty="0" err="1">
                <a:solidFill>
                  <a:schemeClr val="tx1"/>
                </a:solidFill>
                <a:effectLst/>
                <a:latin typeface="+mn-lt"/>
                <a:ea typeface="+mn-ea"/>
                <a:cs typeface="+mn-cs"/>
              </a:rPr>
              <a:t>attendees</a:t>
            </a:r>
            <a:r>
              <a:rPr lang="fr-CA" sz="1200" b="0" i="0" kern="1200" baseline="0" dirty="0">
                <a:solidFill>
                  <a:schemeClr val="tx1"/>
                </a:solidFill>
                <a:effectLst/>
                <a:latin typeface="+mn-lt"/>
                <a:ea typeface="+mn-ea"/>
                <a:cs typeface="+mn-cs"/>
              </a:rPr>
              <a:t>, and the report of the meeting. The Council of </a:t>
            </a:r>
            <a:r>
              <a:rPr lang="fr-CA" sz="1200" b="0" i="0" kern="1200" baseline="0" dirty="0" err="1">
                <a:solidFill>
                  <a:schemeClr val="tx1"/>
                </a:solidFill>
                <a:effectLst/>
                <a:latin typeface="+mn-lt"/>
                <a:ea typeface="+mn-ea"/>
                <a:cs typeface="+mn-cs"/>
              </a:rPr>
              <a:t>CEOs</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provides</a:t>
            </a:r>
            <a:r>
              <a:rPr lang="fr-CA" sz="1200" b="0" i="0" kern="1200" baseline="0" dirty="0">
                <a:solidFill>
                  <a:schemeClr val="tx1"/>
                </a:solidFill>
                <a:effectLst/>
                <a:latin typeface="+mn-lt"/>
                <a:ea typeface="+mn-ea"/>
                <a:cs typeface="+mn-cs"/>
              </a:rPr>
              <a:t> administrative support. </a:t>
            </a:r>
          </a:p>
          <a:p>
            <a:endParaRPr lang="fr-CA"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kern="1200" baseline="0" dirty="0">
                <a:solidFill>
                  <a:schemeClr val="tx1"/>
                </a:solidFill>
                <a:effectLst/>
                <a:latin typeface="+mn-lt"/>
                <a:ea typeface="+mn-ea"/>
                <a:cs typeface="+mn-cs"/>
              </a:rPr>
              <a:t>The </a:t>
            </a:r>
            <a:r>
              <a:rPr lang="fr-CA" sz="1200" b="0" i="0" kern="1200" baseline="0" dirty="0" err="1">
                <a:solidFill>
                  <a:schemeClr val="tx1"/>
                </a:solidFill>
                <a:effectLst/>
                <a:latin typeface="+mn-lt"/>
                <a:ea typeface="+mn-ea"/>
                <a:cs typeface="+mn-cs"/>
              </a:rPr>
              <a:t>organisational</a:t>
            </a:r>
            <a:r>
              <a:rPr lang="fr-CA" sz="1200" b="0" i="0" kern="1200" baseline="0" dirty="0">
                <a:solidFill>
                  <a:schemeClr val="tx1"/>
                </a:solidFill>
                <a:effectLst/>
                <a:latin typeface="+mn-lt"/>
                <a:ea typeface="+mn-ea"/>
                <a:cs typeface="+mn-cs"/>
              </a:rPr>
              <a:t> culture </a:t>
            </a:r>
            <a:r>
              <a:rPr lang="fr-CA" sz="1200" b="0" i="0" kern="1200" baseline="0" dirty="0" err="1">
                <a:solidFill>
                  <a:schemeClr val="tx1"/>
                </a:solidFill>
                <a:effectLst/>
                <a:latin typeface="+mn-lt"/>
                <a:ea typeface="+mn-ea"/>
                <a:cs typeface="+mn-cs"/>
              </a:rPr>
              <a:t>is</a:t>
            </a:r>
            <a:r>
              <a:rPr lang="fr-CA" sz="1200" b="0" i="0" kern="1200" baseline="0" dirty="0">
                <a:solidFill>
                  <a:schemeClr val="tx1"/>
                </a:solidFill>
                <a:effectLst/>
                <a:latin typeface="+mn-lt"/>
                <a:ea typeface="+mn-ea"/>
                <a:cs typeface="+mn-cs"/>
              </a:rPr>
              <a:t> one of open </a:t>
            </a:r>
            <a:r>
              <a:rPr lang="fr-CA" sz="1200" b="0" i="0" kern="1200" baseline="0" dirty="0" err="1">
                <a:solidFill>
                  <a:schemeClr val="tx1"/>
                </a:solidFill>
                <a:effectLst/>
                <a:latin typeface="+mn-lt"/>
                <a:ea typeface="+mn-ea"/>
                <a:cs typeface="+mn-cs"/>
              </a:rPr>
              <a:t>philanthropy</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which</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means</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that</a:t>
            </a:r>
            <a:r>
              <a:rPr lang="fr-CA" sz="1200" b="0" i="0" kern="1200" baseline="0" dirty="0">
                <a:solidFill>
                  <a:schemeClr val="tx1"/>
                </a:solidFill>
                <a:effectLst/>
                <a:latin typeface="+mn-lt"/>
                <a:ea typeface="+mn-ea"/>
                <a:cs typeface="+mn-cs"/>
              </a:rPr>
              <a:t> all planning and </a:t>
            </a:r>
            <a:r>
              <a:rPr lang="fr-CA" sz="1200" b="0" i="0" kern="1200" baseline="0" dirty="0" err="1">
                <a:solidFill>
                  <a:schemeClr val="tx1"/>
                </a:solidFill>
                <a:effectLst/>
                <a:latin typeface="+mn-lt"/>
                <a:ea typeface="+mn-ea"/>
                <a:cs typeface="+mn-cs"/>
              </a:rPr>
              <a:t>development</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work</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is</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available</a:t>
            </a:r>
            <a:r>
              <a:rPr lang="fr-CA" sz="1200" b="0" i="0" kern="1200" baseline="0" dirty="0">
                <a:solidFill>
                  <a:schemeClr val="tx1"/>
                </a:solidFill>
                <a:effectLst/>
                <a:latin typeface="+mn-lt"/>
                <a:ea typeface="+mn-ea"/>
                <a:cs typeface="+mn-cs"/>
              </a:rPr>
              <a:t> </a:t>
            </a:r>
            <a:r>
              <a:rPr lang="fr-CA" sz="1200" b="0" i="0" kern="1200" baseline="0" dirty="0" err="1">
                <a:solidFill>
                  <a:schemeClr val="tx1"/>
                </a:solidFill>
                <a:effectLst/>
                <a:latin typeface="+mn-lt"/>
                <a:ea typeface="+mn-ea"/>
                <a:cs typeface="+mn-cs"/>
              </a:rPr>
              <a:t>publicly</a:t>
            </a:r>
            <a:r>
              <a:rPr lang="fr-CA" sz="1200" b="0" i="0" kern="1200" baseline="0" dirty="0">
                <a:solidFill>
                  <a:schemeClr val="tx1"/>
                </a:solidFill>
                <a:effectLst/>
                <a:latin typeface="+mn-lt"/>
                <a:ea typeface="+mn-ea"/>
                <a:cs typeface="+mn-cs"/>
              </a:rPr>
              <a:t> online for </a:t>
            </a:r>
            <a:r>
              <a:rPr lang="fr-CA" sz="1200" b="0" i="0" kern="1200" baseline="0" dirty="0" err="1">
                <a:solidFill>
                  <a:schemeClr val="tx1"/>
                </a:solidFill>
                <a:effectLst/>
                <a:latin typeface="+mn-lt"/>
                <a:ea typeface="+mn-ea"/>
                <a:cs typeface="+mn-cs"/>
              </a:rPr>
              <a:t>anyone</a:t>
            </a:r>
            <a:r>
              <a:rPr lang="fr-CA" sz="1200" b="0" i="0" kern="1200" baseline="0" dirty="0">
                <a:solidFill>
                  <a:schemeClr val="tx1"/>
                </a:solidFill>
                <a:effectLst/>
                <a:latin typeface="+mn-lt"/>
                <a:ea typeface="+mn-ea"/>
                <a:cs typeface="+mn-cs"/>
              </a:rPr>
              <a:t> to </a:t>
            </a:r>
            <a:r>
              <a:rPr lang="fr-CA" sz="1200" b="0" i="0" kern="1200" baseline="0" dirty="0" err="1">
                <a:solidFill>
                  <a:schemeClr val="tx1"/>
                </a:solidFill>
                <a:effectLst/>
                <a:latin typeface="+mn-lt"/>
                <a:ea typeface="+mn-ea"/>
                <a:cs typeface="+mn-cs"/>
              </a:rPr>
              <a:t>edit</a:t>
            </a:r>
            <a:r>
              <a:rPr lang="fr-CA" sz="1200" b="0" i="0" kern="1200" baseline="0" dirty="0">
                <a:solidFill>
                  <a:schemeClr val="tx1"/>
                </a:solidFill>
                <a:effectLst/>
                <a:latin typeface="+mn-lt"/>
                <a:ea typeface="+mn-ea"/>
                <a:cs typeface="+mn-cs"/>
              </a:rPr>
              <a:t> and comment on. The planning and </a:t>
            </a:r>
            <a:r>
              <a:rPr lang="fr-CA" sz="1200" b="0" i="0" kern="1200" baseline="0" dirty="0" err="1">
                <a:solidFill>
                  <a:schemeClr val="tx1"/>
                </a:solidFill>
                <a:effectLst/>
                <a:latin typeface="+mn-lt"/>
                <a:ea typeface="+mn-ea"/>
                <a:cs typeface="+mn-cs"/>
              </a:rPr>
              <a:t>development</a:t>
            </a:r>
            <a:r>
              <a:rPr lang="fr-CA" sz="1200" b="0" i="0" kern="1200" baseline="0" dirty="0">
                <a:solidFill>
                  <a:schemeClr val="tx1"/>
                </a:solidFill>
                <a:effectLst/>
                <a:latin typeface="+mn-lt"/>
                <a:ea typeface="+mn-ea"/>
                <a:cs typeface="+mn-cs"/>
              </a:rPr>
              <a:t> pages are </a:t>
            </a:r>
            <a:r>
              <a:rPr lang="fr-CA" sz="1200" b="0" i="0" kern="1200" baseline="0" dirty="0" err="1">
                <a:solidFill>
                  <a:schemeClr val="tx1"/>
                </a:solidFill>
                <a:effectLst/>
                <a:latin typeface="+mn-lt"/>
                <a:ea typeface="+mn-ea"/>
                <a:cs typeface="+mn-cs"/>
              </a:rPr>
              <a:t>located</a:t>
            </a:r>
            <a:r>
              <a:rPr lang="fr-CA" sz="1200" b="0" i="0" kern="1200" baseline="0" dirty="0">
                <a:solidFill>
                  <a:schemeClr val="tx1"/>
                </a:solidFill>
                <a:effectLst/>
                <a:latin typeface="+mn-lt"/>
                <a:ea typeface="+mn-ea"/>
                <a:cs typeface="+mn-cs"/>
              </a:rPr>
              <a:t> on the </a:t>
            </a:r>
            <a:r>
              <a:rPr lang="fr-CA" sz="1200" b="0" i="0" kern="1200" baseline="0" dirty="0" err="1">
                <a:solidFill>
                  <a:schemeClr val="tx1"/>
                </a:solidFill>
                <a:effectLst/>
                <a:latin typeface="+mn-lt"/>
                <a:ea typeface="+mn-ea"/>
                <a:cs typeface="+mn-cs"/>
              </a:rPr>
              <a:t>Wikieducator</a:t>
            </a:r>
            <a:r>
              <a:rPr lang="fr-CA" sz="1200" b="0" i="0" kern="1200" baseline="0" dirty="0">
                <a:solidFill>
                  <a:schemeClr val="tx1"/>
                </a:solidFill>
                <a:effectLst/>
                <a:latin typeface="+mn-lt"/>
                <a:ea typeface="+mn-ea"/>
                <a:cs typeface="+mn-cs"/>
              </a:rPr>
              <a:t> site. « </a:t>
            </a:r>
            <a:r>
              <a:rPr lang="en-NZ" sz="1200" b="0" i="0" kern="1200" dirty="0" err="1">
                <a:solidFill>
                  <a:schemeClr val="tx1"/>
                </a:solidFill>
                <a:effectLst/>
                <a:latin typeface="+mn-lt"/>
                <a:ea typeface="+mn-ea"/>
                <a:cs typeface="+mn-cs"/>
              </a:rPr>
              <a:t>WikiEducator</a:t>
            </a:r>
            <a:r>
              <a:rPr lang="en-NZ" sz="1200" b="0" i="0" kern="1200" dirty="0">
                <a:solidFill>
                  <a:schemeClr val="tx1"/>
                </a:solidFill>
                <a:effectLst/>
                <a:latin typeface="+mn-lt"/>
                <a:ea typeface="+mn-ea"/>
                <a:cs typeface="+mn-cs"/>
              </a:rPr>
              <a:t> is a global community resource supported by the </a:t>
            </a:r>
            <a:r>
              <a:rPr lang="en-NZ" sz="1200" b="0" i="0" u="none" strike="noStrike" kern="1200" dirty="0">
                <a:solidFill>
                  <a:schemeClr val="tx1"/>
                </a:solidFill>
                <a:effectLst/>
                <a:latin typeface="+mn-lt"/>
                <a:ea typeface="+mn-ea"/>
                <a:cs typeface="+mn-cs"/>
                <a:hlinkClick r:id="rId3"/>
              </a:rPr>
              <a:t>Open Education Resource Foundation</a:t>
            </a:r>
            <a:r>
              <a:rPr lang="en-NZ" sz="1200" b="0" i="0" u="none" strike="noStrike" kern="1200" dirty="0">
                <a:solidFill>
                  <a:schemeClr val="tx1"/>
                </a:solidFill>
                <a:effectLst/>
                <a:latin typeface="+mn-lt"/>
                <a:ea typeface="+mn-ea"/>
                <a:cs typeface="+mn-cs"/>
              </a:rPr>
              <a:t>” </a:t>
            </a:r>
          </a:p>
          <a:p>
            <a:r>
              <a:rPr lang="fr-CA" sz="1200" b="0" i="0" kern="1200" baseline="0" dirty="0">
                <a:solidFill>
                  <a:schemeClr val="tx1"/>
                </a:solidFill>
                <a:effectLst/>
                <a:latin typeface="+mn-lt"/>
                <a:ea typeface="+mn-ea"/>
                <a:cs typeface="+mn-cs"/>
              </a:rPr>
              <a:t>Sources: http://wikieducator.org/Learning_in_a_digital_age and http://wikieducator.org/Main_Page</a:t>
            </a:r>
            <a:endParaRPr lang="fr-CA" sz="1200" b="0" i="0" u="none" strike="noStrike" kern="1200" baseline="0" dirty="0">
              <a:solidFill>
                <a:schemeClr val="tx1"/>
              </a:solidFill>
              <a:effectLst/>
              <a:latin typeface="+mn-lt"/>
              <a:ea typeface="+mn-ea"/>
              <a:cs typeface="+mn-cs"/>
            </a:endParaRPr>
          </a:p>
          <a:p>
            <a:endParaRPr lang="fr-CA" sz="1200" b="0" i="0" kern="1200" baseline="0" dirty="0">
              <a:solidFill>
                <a:schemeClr val="tx1"/>
              </a:solidFill>
              <a:effectLst/>
              <a:latin typeface="+mn-lt"/>
              <a:ea typeface="+mn-ea"/>
              <a:cs typeface="+mn-cs"/>
            </a:endParaRPr>
          </a:p>
          <a:p>
            <a:endParaRPr lang="fr-CA" sz="1200" b="0" i="0" kern="1200" baseline="0" dirty="0">
              <a:solidFill>
                <a:schemeClr val="tx1"/>
              </a:solidFill>
              <a:effectLst/>
              <a:latin typeface="+mn-lt"/>
              <a:ea typeface="+mn-ea"/>
              <a:cs typeface="+mn-cs"/>
            </a:endParaRPr>
          </a:p>
          <a:p>
            <a:endParaRPr lang="fr-CA" sz="1200" b="0" i="0" kern="1200" baseline="0" dirty="0">
              <a:solidFill>
                <a:schemeClr val="tx1"/>
              </a:solidFill>
              <a:effectLst/>
              <a:latin typeface="+mn-lt"/>
              <a:ea typeface="+mn-ea"/>
              <a:cs typeface="+mn-cs"/>
            </a:endParaRPr>
          </a:p>
          <a:p>
            <a:endParaRPr lang="fr-CA" sz="1200" b="0" i="0" kern="1200" baseline="0" dirty="0">
              <a:solidFill>
                <a:schemeClr val="tx1"/>
              </a:solidFill>
              <a:effectLst/>
              <a:latin typeface="+mn-lt"/>
              <a:ea typeface="+mn-ea"/>
              <a:cs typeface="+mn-cs"/>
            </a:endParaRPr>
          </a:p>
          <a:p>
            <a:endParaRPr lang="fr-CA" sz="1200" b="0" i="0" kern="1200" baseline="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229C9165-2B9F-4EBE-9BE8-93FE9AA988A0}" type="slidenum">
              <a:rPr lang="en-NZ" smtClean="0"/>
              <a:t>19</a:t>
            </a:fld>
            <a:endParaRPr lang="en-NZ"/>
          </a:p>
        </p:txBody>
      </p:sp>
    </p:spTree>
    <p:extLst>
      <p:ext uri="{BB962C8B-B14F-4D97-AF65-F5344CB8AC3E}">
        <p14:creationId xmlns:p14="http://schemas.microsoft.com/office/powerpoint/2010/main" val="4025905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29C9165-2B9F-4EBE-9BE8-93FE9AA988A0}" type="slidenum">
              <a:rPr lang="en-NZ" smtClean="0"/>
              <a:t>20</a:t>
            </a:fld>
            <a:endParaRPr lang="en-NZ"/>
          </a:p>
        </p:txBody>
      </p:sp>
    </p:spTree>
    <p:extLst>
      <p:ext uri="{BB962C8B-B14F-4D97-AF65-F5344CB8AC3E}">
        <p14:creationId xmlns:p14="http://schemas.microsoft.com/office/powerpoint/2010/main" val="415635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UNESCO/COL/ICDE chair in OER</a:t>
            </a:r>
          </a:p>
          <a:p>
            <a:r>
              <a:rPr lang="en-NZ" dirty="0"/>
              <a:t>https://www.icde.org/icde-chairs-in-oer#sthash.NVE81xFa.dpbs</a:t>
            </a:r>
          </a:p>
          <a:p>
            <a:r>
              <a:rPr lang="en-NZ" dirty="0"/>
              <a:t>http://oerchairs.net/</a:t>
            </a:r>
          </a:p>
          <a:p>
            <a:r>
              <a:rPr lang="en-NZ" dirty="0"/>
              <a:t>http://unesdoc.unesco.org/images/0014/001439/143918e.pdf</a:t>
            </a:r>
          </a:p>
        </p:txBody>
      </p:sp>
      <p:sp>
        <p:nvSpPr>
          <p:cNvPr id="4" name="Slide Number Placeholder 3"/>
          <p:cNvSpPr>
            <a:spLocks noGrp="1"/>
          </p:cNvSpPr>
          <p:nvPr>
            <p:ph type="sldNum" sz="quarter" idx="10"/>
          </p:nvPr>
        </p:nvSpPr>
        <p:spPr/>
        <p:txBody>
          <a:bodyPr/>
          <a:lstStyle/>
          <a:p>
            <a:fld id="{229C9165-2B9F-4EBE-9BE8-93FE9AA988A0}" type="slidenum">
              <a:rPr lang="en-NZ" smtClean="0"/>
              <a:t>21</a:t>
            </a:fld>
            <a:endParaRPr lang="en-NZ"/>
          </a:p>
        </p:txBody>
      </p:sp>
    </p:spTree>
    <p:extLst>
      <p:ext uri="{BB962C8B-B14F-4D97-AF65-F5344CB8AC3E}">
        <p14:creationId xmlns:p14="http://schemas.microsoft.com/office/powerpoint/2010/main" val="137207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C42A210F-28B3-4C81-944B-EF908B02FEDE}" type="datetimeFigureOut">
              <a:rPr lang="en-NZ" smtClean="0"/>
              <a:t>22/11/20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4235559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2A210F-28B3-4C81-944B-EF908B02FEDE}" type="datetimeFigureOut">
              <a:rPr lang="en-NZ" smtClean="0"/>
              <a:t>22/11/20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F48F679-BB78-4D74-808F-9FCEE9601082}" type="slidenum">
              <a:rPr lang="en-NZ" smtClean="0"/>
              <a:t>‹#›</a:t>
            </a:fld>
            <a:endParaRPr lang="en-NZ"/>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9366" t="51196" r="21204" b="87"/>
          <a:stretch/>
        </p:blipFill>
        <p:spPr>
          <a:xfrm rot="5400000">
            <a:off x="232859" y="-2233087"/>
            <a:ext cx="11710220" cy="12208063"/>
          </a:xfrm>
          <a:prstGeom prst="rect">
            <a:avLst/>
          </a:prstGeom>
        </p:spPr>
      </p:pic>
      <p:sp>
        <p:nvSpPr>
          <p:cNvPr id="7" name="Rectangle 6"/>
          <p:cNvSpPr/>
          <p:nvPr userDrawn="1"/>
        </p:nvSpPr>
        <p:spPr>
          <a:xfrm>
            <a:off x="1" y="-1984166"/>
            <a:ext cx="14616846" cy="11829326"/>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userDrawn="1"/>
        </p:nvSpPr>
        <p:spPr>
          <a:xfrm>
            <a:off x="-16064" y="-2026704"/>
            <a:ext cx="12208064" cy="11710220"/>
          </a:xfrm>
          <a:prstGeom prst="rect">
            <a:avLst/>
          </a:prstGeom>
          <a:solidFill>
            <a:srgbClr val="66FF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34664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2A210F-28B3-4C81-944B-EF908B02FEDE}" type="datetimeFigureOut">
              <a:rPr lang="en-NZ" smtClean="0"/>
              <a:t>22/11/20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F48F679-BB78-4D74-808F-9FCEE9601082}" type="slidenum">
              <a:rPr lang="en-NZ" smtClean="0"/>
              <a:t>‹#›</a:t>
            </a:fld>
            <a:endParaRPr lang="en-NZ"/>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9366" t="51196" r="21204" b="87"/>
          <a:stretch/>
        </p:blipFill>
        <p:spPr>
          <a:xfrm rot="5400000">
            <a:off x="232859" y="-2233087"/>
            <a:ext cx="11710220" cy="12208063"/>
          </a:xfrm>
          <a:prstGeom prst="rect">
            <a:avLst/>
          </a:prstGeom>
        </p:spPr>
      </p:pic>
      <p:sp>
        <p:nvSpPr>
          <p:cNvPr id="7" name="Rectangle 6"/>
          <p:cNvSpPr/>
          <p:nvPr userDrawn="1"/>
        </p:nvSpPr>
        <p:spPr>
          <a:xfrm>
            <a:off x="1" y="-1984166"/>
            <a:ext cx="14616846" cy="11829326"/>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userDrawn="1"/>
        </p:nvSpPr>
        <p:spPr>
          <a:xfrm>
            <a:off x="-16064" y="-2026704"/>
            <a:ext cx="12208064" cy="11710220"/>
          </a:xfrm>
          <a:prstGeom prst="rect">
            <a:avLst/>
          </a:prstGeom>
          <a:solidFill>
            <a:srgbClr val="66FF3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5780" t="29197" r="52493" b="47636"/>
          <a:stretch/>
        </p:blipFill>
        <p:spPr>
          <a:xfrm rot="5400000" flipH="1" flipV="1">
            <a:off x="-1742630" y="-1725077"/>
            <a:ext cx="5035018" cy="6157029"/>
          </a:xfrm>
          <a:custGeom>
            <a:avLst/>
            <a:gdLst>
              <a:gd name="connsiteX0" fmla="*/ 5035018 w 5035018"/>
              <a:gd name="connsiteY0" fmla="*/ 0 h 6157029"/>
              <a:gd name="connsiteX1" fmla="*/ 5035018 w 5035018"/>
              <a:gd name="connsiteY1" fmla="*/ 6157029 h 6157029"/>
              <a:gd name="connsiteX2" fmla="*/ 3120983 w 5035018"/>
              <a:gd name="connsiteY2" fmla="*/ 6157029 h 6157029"/>
              <a:gd name="connsiteX3" fmla="*/ 3116133 w 5035018"/>
              <a:gd name="connsiteY3" fmla="*/ 6154846 h 6157029"/>
              <a:gd name="connsiteX4" fmla="*/ 2218375 w 5035018"/>
              <a:gd name="connsiteY4" fmla="*/ 5595096 h 6157029"/>
              <a:gd name="connsiteX5" fmla="*/ 0 w 5035018"/>
              <a:gd name="connsiteY5" fmla="*/ 2296666 h 6157029"/>
              <a:gd name="connsiteX6" fmla="*/ 815 w 5035018"/>
              <a:gd name="connsiteY6" fmla="*/ 2258567 h 6157029"/>
              <a:gd name="connsiteX7" fmla="*/ 176475 w 5035018"/>
              <a:gd name="connsiteY7" fmla="*/ 2259578 h 6157029"/>
              <a:gd name="connsiteX8" fmla="*/ 4271899 w 5035018"/>
              <a:gd name="connsiteY8" fmla="*/ 642222 h 6157029"/>
              <a:gd name="connsiteX9" fmla="*/ 4969908 w 5035018"/>
              <a:gd name="connsiteY9" fmla="*/ 61487 h 61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5018" h="6157029">
                <a:moveTo>
                  <a:pt x="5035018" y="0"/>
                </a:moveTo>
                <a:lnTo>
                  <a:pt x="5035018" y="6157029"/>
                </a:lnTo>
                <a:lnTo>
                  <a:pt x="3120983" y="6157029"/>
                </a:lnTo>
                <a:lnTo>
                  <a:pt x="3116133" y="6154846"/>
                </a:lnTo>
                <a:cubicBezTo>
                  <a:pt x="2826850" y="6012046"/>
                  <a:pt x="2524301" y="5825176"/>
                  <a:pt x="2218375" y="5595096"/>
                </a:cubicBezTo>
                <a:cubicBezTo>
                  <a:pt x="949345" y="4640696"/>
                  <a:pt x="42664" y="3259022"/>
                  <a:pt x="0" y="2296666"/>
                </a:cubicBezTo>
                <a:lnTo>
                  <a:pt x="815" y="2258567"/>
                </a:lnTo>
                <a:lnTo>
                  <a:pt x="176475" y="2259578"/>
                </a:lnTo>
                <a:cubicBezTo>
                  <a:pt x="1455197" y="2228629"/>
                  <a:pt x="2882926" y="1699796"/>
                  <a:pt x="4271899" y="642222"/>
                </a:cubicBezTo>
                <a:cubicBezTo>
                  <a:pt x="4512298" y="459181"/>
                  <a:pt x="4745136" y="265174"/>
                  <a:pt x="4969908" y="61487"/>
                </a:cubicBezTo>
                <a:close/>
              </a:path>
            </a:pathLst>
          </a:custGeom>
        </p:spPr>
      </p:pic>
      <p:sp>
        <p:nvSpPr>
          <p:cNvPr id="10" name="Freeform 9"/>
          <p:cNvSpPr/>
          <p:nvPr userDrawn="1"/>
        </p:nvSpPr>
        <p:spPr>
          <a:xfrm rot="5400000" flipH="1" flipV="1">
            <a:off x="-1866639" y="-1814675"/>
            <a:ext cx="5179292" cy="6260775"/>
          </a:xfrm>
          <a:custGeom>
            <a:avLst/>
            <a:gdLst>
              <a:gd name="connsiteX0" fmla="*/ 5179292 w 5179292"/>
              <a:gd name="connsiteY0" fmla="*/ 0 h 6260775"/>
              <a:gd name="connsiteX1" fmla="*/ 5179292 w 5179292"/>
              <a:gd name="connsiteY1" fmla="*/ 6260775 h 6260775"/>
              <a:gd name="connsiteX2" fmla="*/ 3111035 w 5179292"/>
              <a:gd name="connsiteY2" fmla="*/ 6260775 h 6260775"/>
              <a:gd name="connsiteX3" fmla="*/ 2822794 w 5179292"/>
              <a:gd name="connsiteY3" fmla="*/ 6106054 h 6260775"/>
              <a:gd name="connsiteX4" fmla="*/ 2218375 w 5179292"/>
              <a:gd name="connsiteY4" fmla="*/ 5703762 h 6260775"/>
              <a:gd name="connsiteX5" fmla="*/ 0 w 5179292"/>
              <a:gd name="connsiteY5" fmla="*/ 2405332 h 6260775"/>
              <a:gd name="connsiteX6" fmla="*/ 924 w 5179292"/>
              <a:gd name="connsiteY6" fmla="*/ 2362120 h 6260775"/>
              <a:gd name="connsiteX7" fmla="*/ 210888 w 5179292"/>
              <a:gd name="connsiteY7" fmla="*/ 2363328 h 6260775"/>
              <a:gd name="connsiteX8" fmla="*/ 4306312 w 5179292"/>
              <a:gd name="connsiteY8" fmla="*/ 745972 h 6260775"/>
              <a:gd name="connsiteX9" fmla="*/ 5004322 w 5179292"/>
              <a:gd name="connsiteY9" fmla="*/ 165237 h 626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9292" h="6260775">
                <a:moveTo>
                  <a:pt x="5179292" y="0"/>
                </a:moveTo>
                <a:lnTo>
                  <a:pt x="5179292" y="6260775"/>
                </a:lnTo>
                <a:lnTo>
                  <a:pt x="3111035" y="6260775"/>
                </a:lnTo>
                <a:lnTo>
                  <a:pt x="2822794" y="6106054"/>
                </a:lnTo>
                <a:cubicBezTo>
                  <a:pt x="2624775" y="5991330"/>
                  <a:pt x="2422326" y="5857148"/>
                  <a:pt x="2218375" y="5703762"/>
                </a:cubicBezTo>
                <a:cubicBezTo>
                  <a:pt x="949345" y="4749362"/>
                  <a:pt x="42664" y="3367688"/>
                  <a:pt x="0" y="2405332"/>
                </a:cubicBezTo>
                <a:lnTo>
                  <a:pt x="924" y="2362120"/>
                </a:lnTo>
                <a:lnTo>
                  <a:pt x="210888" y="2363328"/>
                </a:lnTo>
                <a:cubicBezTo>
                  <a:pt x="1489610" y="2332379"/>
                  <a:pt x="2917339" y="1803546"/>
                  <a:pt x="4306312" y="745972"/>
                </a:cubicBezTo>
                <a:cubicBezTo>
                  <a:pt x="4546712" y="562931"/>
                  <a:pt x="4779549" y="368924"/>
                  <a:pt x="5004322" y="165237"/>
                </a:cubicBezTo>
                <a:close/>
              </a:path>
            </a:pathLst>
          </a:custGeom>
          <a:gradFill flip="none" rotWithShape="1">
            <a:gsLst>
              <a:gs pos="0">
                <a:srgbClr val="66FF33">
                  <a:alpha val="31000"/>
                </a:srgbClr>
              </a:gs>
              <a:gs pos="100000">
                <a:srgbClr val="FFCC00">
                  <a:alpha val="65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prstClr val="white"/>
              </a:solidFill>
            </a:endParaRPr>
          </a:p>
        </p:txBody>
      </p:sp>
      <p:sp>
        <p:nvSpPr>
          <p:cNvPr id="11" name="Freeform 10"/>
          <p:cNvSpPr/>
          <p:nvPr userDrawn="1"/>
        </p:nvSpPr>
        <p:spPr>
          <a:xfrm rot="5400000" flipH="1" flipV="1">
            <a:off x="-1893246" y="-1870780"/>
            <a:ext cx="5192333" cy="6300949"/>
          </a:xfrm>
          <a:custGeom>
            <a:avLst/>
            <a:gdLst>
              <a:gd name="connsiteX0" fmla="*/ 5192333 w 5192333"/>
              <a:gd name="connsiteY0" fmla="*/ 0 h 6300949"/>
              <a:gd name="connsiteX1" fmla="*/ 5192333 w 5192333"/>
              <a:gd name="connsiteY1" fmla="*/ 6300949 h 6300949"/>
              <a:gd name="connsiteX2" fmla="*/ 3056089 w 5192333"/>
              <a:gd name="connsiteY2" fmla="*/ 6300949 h 6300949"/>
              <a:gd name="connsiteX3" fmla="*/ 2822794 w 5192333"/>
              <a:gd name="connsiteY3" fmla="*/ 6175722 h 6300949"/>
              <a:gd name="connsiteX4" fmla="*/ 2218375 w 5192333"/>
              <a:gd name="connsiteY4" fmla="*/ 5773430 h 6300949"/>
              <a:gd name="connsiteX5" fmla="*/ 0 w 5192333"/>
              <a:gd name="connsiteY5" fmla="*/ 2475000 h 6300949"/>
              <a:gd name="connsiteX6" fmla="*/ 1551 w 5192333"/>
              <a:gd name="connsiteY6" fmla="*/ 2402465 h 6300949"/>
              <a:gd name="connsiteX7" fmla="*/ 181391 w 5192333"/>
              <a:gd name="connsiteY7" fmla="*/ 2403500 h 6300949"/>
              <a:gd name="connsiteX8" fmla="*/ 4276815 w 5192333"/>
              <a:gd name="connsiteY8" fmla="*/ 786144 h 6300949"/>
              <a:gd name="connsiteX9" fmla="*/ 4974824 w 5192333"/>
              <a:gd name="connsiteY9" fmla="*/ 205409 h 630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2333" h="6300949">
                <a:moveTo>
                  <a:pt x="5192333" y="0"/>
                </a:moveTo>
                <a:lnTo>
                  <a:pt x="5192333" y="6300949"/>
                </a:lnTo>
                <a:lnTo>
                  <a:pt x="3056089" y="6300949"/>
                </a:lnTo>
                <a:lnTo>
                  <a:pt x="2822794" y="6175722"/>
                </a:lnTo>
                <a:cubicBezTo>
                  <a:pt x="2624776" y="6060998"/>
                  <a:pt x="2422326" y="5926817"/>
                  <a:pt x="2218375" y="5773430"/>
                </a:cubicBezTo>
                <a:cubicBezTo>
                  <a:pt x="949345" y="4819030"/>
                  <a:pt x="42664" y="3437356"/>
                  <a:pt x="0" y="2475000"/>
                </a:cubicBezTo>
                <a:lnTo>
                  <a:pt x="1551" y="2402465"/>
                </a:lnTo>
                <a:lnTo>
                  <a:pt x="181391" y="2403500"/>
                </a:lnTo>
                <a:cubicBezTo>
                  <a:pt x="1460113" y="2372551"/>
                  <a:pt x="2887842" y="1843718"/>
                  <a:pt x="4276815" y="786144"/>
                </a:cubicBezTo>
                <a:cubicBezTo>
                  <a:pt x="4517214" y="603103"/>
                  <a:pt x="4750052" y="409096"/>
                  <a:pt x="4974824" y="205409"/>
                </a:cubicBezTo>
                <a:close/>
              </a:path>
            </a:pathLst>
          </a:custGeom>
          <a:gradFill flip="none" rotWithShape="1">
            <a:gsLst>
              <a:gs pos="0">
                <a:srgbClr val="66FF33">
                  <a:alpha val="31000"/>
                </a:srgbClr>
              </a:gs>
              <a:gs pos="100000">
                <a:srgbClr val="FFCC00">
                  <a:alpha val="65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prstClr val="white"/>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9069" t="14236" r="62784" b="57212"/>
          <a:stretch/>
        </p:blipFill>
        <p:spPr>
          <a:xfrm rot="10505349">
            <a:off x="-1953584" y="-1050312"/>
            <a:ext cx="6458629" cy="5604958"/>
          </a:xfrm>
          <a:custGeom>
            <a:avLst/>
            <a:gdLst>
              <a:gd name="connsiteX0" fmla="*/ 4511598 w 5546030"/>
              <a:gd name="connsiteY0" fmla="*/ 147 h 4218148"/>
              <a:gd name="connsiteX1" fmla="*/ 5074788 w 5546030"/>
              <a:gd name="connsiteY1" fmla="*/ 115399 h 4218148"/>
              <a:gd name="connsiteX2" fmla="*/ 5546020 w 5546030"/>
              <a:gd name="connsiteY2" fmla="*/ 906939 h 4218148"/>
              <a:gd name="connsiteX3" fmla="*/ 5533654 w 5546030"/>
              <a:gd name="connsiteY3" fmla="*/ 1077036 h 4218148"/>
              <a:gd name="connsiteX4" fmla="*/ 5528370 w 5546030"/>
              <a:gd name="connsiteY4" fmla="*/ 1063666 h 4218148"/>
              <a:gd name="connsiteX5" fmla="*/ 5136504 w 5546030"/>
              <a:gd name="connsiteY5" fmla="*/ 676743 h 4218148"/>
              <a:gd name="connsiteX6" fmla="*/ 1288813 w 5546030"/>
              <a:gd name="connsiteY6" fmla="*/ 2200293 h 4218148"/>
              <a:gd name="connsiteX7" fmla="*/ 75223 w 5546030"/>
              <a:gd name="connsiteY7" fmla="*/ 4202588 h 4218148"/>
              <a:gd name="connsiteX8" fmla="*/ 74093 w 5546030"/>
              <a:gd name="connsiteY8" fmla="*/ 4218148 h 4218148"/>
              <a:gd name="connsiteX9" fmla="*/ 50385 w 5546030"/>
              <a:gd name="connsiteY9" fmla="*/ 4158146 h 4218148"/>
              <a:gd name="connsiteX10" fmla="*/ 1227096 w 5546030"/>
              <a:gd name="connsiteY10" fmla="*/ 1638949 h 4218148"/>
              <a:gd name="connsiteX11" fmla="*/ 3307486 w 5546030"/>
              <a:gd name="connsiteY11" fmla="*/ 260101 h 4218148"/>
              <a:gd name="connsiteX12" fmla="*/ 4511598 w 5546030"/>
              <a:gd name="connsiteY12" fmla="*/ 147 h 421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46030" h="4218148">
                <a:moveTo>
                  <a:pt x="4511598" y="147"/>
                </a:moveTo>
                <a:cubicBezTo>
                  <a:pt x="4724072" y="2747"/>
                  <a:pt x="4914704" y="40015"/>
                  <a:pt x="5074788" y="115399"/>
                </a:cubicBezTo>
                <a:cubicBezTo>
                  <a:pt x="5394958" y="266167"/>
                  <a:pt x="5547476" y="547986"/>
                  <a:pt x="5546020" y="906939"/>
                </a:cubicBezTo>
                <a:lnTo>
                  <a:pt x="5533654" y="1077036"/>
                </a:lnTo>
                <a:lnTo>
                  <a:pt x="5528370" y="1063666"/>
                </a:lnTo>
                <a:cubicBezTo>
                  <a:pt x="5452988" y="897233"/>
                  <a:pt x="5323268" y="764692"/>
                  <a:pt x="5136504" y="676743"/>
                </a:cubicBezTo>
                <a:cubicBezTo>
                  <a:pt x="4282716" y="274697"/>
                  <a:pt x="2560046" y="956813"/>
                  <a:pt x="1288813" y="2200293"/>
                </a:cubicBezTo>
                <a:cubicBezTo>
                  <a:pt x="573744" y="2899749"/>
                  <a:pt x="153826" y="3627838"/>
                  <a:pt x="75223" y="4202588"/>
                </a:cubicBezTo>
                <a:lnTo>
                  <a:pt x="74093" y="4218148"/>
                </a:lnTo>
                <a:lnTo>
                  <a:pt x="50385" y="4158146"/>
                </a:lnTo>
                <a:cubicBezTo>
                  <a:pt x="-155040" y="3555066"/>
                  <a:pt x="273670" y="2571559"/>
                  <a:pt x="1227096" y="1638949"/>
                </a:cubicBezTo>
                <a:cubicBezTo>
                  <a:pt x="1862713" y="1017208"/>
                  <a:pt x="2611190" y="535809"/>
                  <a:pt x="3307486" y="260101"/>
                </a:cubicBezTo>
                <a:cubicBezTo>
                  <a:pt x="3742671" y="87784"/>
                  <a:pt x="4157473" y="-4186"/>
                  <a:pt x="4511598" y="147"/>
                </a:cubicBezTo>
                <a:close/>
              </a:path>
            </a:pathLst>
          </a:custGeom>
        </p:spPr>
      </p:pic>
    </p:spTree>
    <p:extLst>
      <p:ext uri="{BB962C8B-B14F-4D97-AF65-F5344CB8AC3E}">
        <p14:creationId xmlns:p14="http://schemas.microsoft.com/office/powerpoint/2010/main" val="3477423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3 Custom Layout">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19366" t="51196" r="21204" b="87"/>
          <a:stretch/>
        </p:blipFill>
        <p:spPr>
          <a:xfrm rot="5400000">
            <a:off x="232859" y="-2233087"/>
            <a:ext cx="11710220" cy="12208063"/>
          </a:xfrm>
          <a:prstGeom prst="rect">
            <a:avLst/>
          </a:prstGeom>
        </p:spPr>
      </p:pic>
      <p:sp>
        <p:nvSpPr>
          <p:cNvPr id="19" name="Rectangle 18"/>
          <p:cNvSpPr/>
          <p:nvPr userDrawn="1"/>
        </p:nvSpPr>
        <p:spPr>
          <a:xfrm>
            <a:off x="1" y="-1984166"/>
            <a:ext cx="12312128" cy="11829326"/>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userDrawn="1"/>
        </p:nvSpPr>
        <p:spPr>
          <a:xfrm>
            <a:off x="-16064" y="-1941628"/>
            <a:ext cx="12208064" cy="117102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23272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42A210F-28B3-4C81-944B-EF908B02FEDE}" type="datetimeFigureOut">
              <a:rPr lang="en-NZ" smtClean="0"/>
              <a:t>22/11/20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1550685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2A210F-28B3-4C81-944B-EF908B02FEDE}" type="datetimeFigureOut">
              <a:rPr lang="en-NZ" smtClean="0"/>
              <a:t>22/11/20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3566123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C42A210F-28B3-4C81-944B-EF908B02FEDE}" type="datetimeFigureOut">
              <a:rPr lang="en-NZ" smtClean="0"/>
              <a:t>22/11/20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1105787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C42A210F-28B3-4C81-944B-EF908B02FEDE}" type="datetimeFigureOut">
              <a:rPr lang="en-NZ" smtClean="0"/>
              <a:t>22/11/20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1821103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C42A210F-28B3-4C81-944B-EF908B02FEDE}" type="datetimeFigureOut">
              <a:rPr lang="en-NZ" smtClean="0"/>
              <a:t>22/11/20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2613484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2A210F-28B3-4C81-944B-EF908B02FEDE}" type="datetimeFigureOut">
              <a:rPr lang="en-NZ" smtClean="0"/>
              <a:t>22/11/20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1060976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2A210F-28B3-4C81-944B-EF908B02FEDE}" type="datetimeFigureOut">
              <a:rPr lang="en-NZ" smtClean="0"/>
              <a:t>22/11/20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51153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2A210F-28B3-4C81-944B-EF908B02FEDE}" type="datetimeFigureOut">
              <a:rPr lang="en-NZ" smtClean="0"/>
              <a:t>22/11/20</a:t>
            </a:fld>
            <a:endParaRPr lang="en-NZ"/>
          </a:p>
        </p:txBody>
      </p:sp>
      <p:sp>
        <p:nvSpPr>
          <p:cNvPr id="5" name="Slide Number Placeholder 4"/>
          <p:cNvSpPr>
            <a:spLocks noGrp="1"/>
          </p:cNvSpPr>
          <p:nvPr>
            <p:ph type="sldNum" sz="quarter" idx="12"/>
          </p:nvPr>
        </p:nvSpPr>
        <p:spPr/>
        <p:txBody>
          <a:bodyPr/>
          <a:lstStyle/>
          <a:p>
            <a:fld id="{6F48F679-BB78-4D74-808F-9FCEE9601082}" type="slidenum">
              <a:rPr lang="en-NZ" smtClean="0"/>
              <a:t>‹#›</a:t>
            </a:fld>
            <a:endParaRPr lang="en-NZ"/>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 r="42246" b="53147"/>
          <a:stretch/>
        </p:blipFill>
        <p:spPr>
          <a:xfrm>
            <a:off x="-1120875" y="-279"/>
            <a:ext cx="13383728" cy="7898421"/>
          </a:xfrm>
          <a:custGeom>
            <a:avLst/>
            <a:gdLst>
              <a:gd name="connsiteX0" fmla="*/ 0 w 13383728"/>
              <a:gd name="connsiteY0" fmla="*/ 0 h 7898421"/>
              <a:gd name="connsiteX1" fmla="*/ 3160091 w 13383728"/>
              <a:gd name="connsiteY1" fmla="*/ 0 h 7898421"/>
              <a:gd name="connsiteX2" fmla="*/ 2992786 w 13383728"/>
              <a:gd name="connsiteY2" fmla="*/ 199850 h 7898421"/>
              <a:gd name="connsiteX3" fmla="*/ 2085044 w 13383728"/>
              <a:gd name="connsiteY3" fmla="*/ 4478599 h 7898421"/>
              <a:gd name="connsiteX4" fmla="*/ 10246113 w 13383728"/>
              <a:gd name="connsiteY4" fmla="*/ 5329358 h 7898421"/>
              <a:gd name="connsiteX5" fmla="*/ 13222044 w 13383728"/>
              <a:gd name="connsiteY5" fmla="*/ 3167915 h 7898421"/>
              <a:gd name="connsiteX6" fmla="*/ 13383728 w 13383728"/>
              <a:gd name="connsiteY6" fmla="*/ 2976670 h 7898421"/>
              <a:gd name="connsiteX7" fmla="*/ 13383728 w 13383728"/>
              <a:gd name="connsiteY7" fmla="*/ 7898421 h 7898421"/>
              <a:gd name="connsiteX8" fmla="*/ 0 w 13383728"/>
              <a:gd name="connsiteY8" fmla="*/ 7898421 h 789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83728" h="7898421">
                <a:moveTo>
                  <a:pt x="0" y="0"/>
                </a:moveTo>
                <a:lnTo>
                  <a:pt x="3160091" y="0"/>
                </a:lnTo>
                <a:lnTo>
                  <a:pt x="2992786" y="199850"/>
                </a:lnTo>
                <a:cubicBezTo>
                  <a:pt x="1842537" y="1629354"/>
                  <a:pt x="1438912" y="3219147"/>
                  <a:pt x="2085044" y="4478599"/>
                </a:cubicBezTo>
                <a:cubicBezTo>
                  <a:pt x="3173266" y="6599781"/>
                  <a:pt x="6827102" y="6980680"/>
                  <a:pt x="10246113" y="5329358"/>
                </a:cubicBezTo>
                <a:cubicBezTo>
                  <a:pt x="11448110" y="4748816"/>
                  <a:pt x="12461062" y="3994384"/>
                  <a:pt x="13222044" y="3167915"/>
                </a:cubicBezTo>
                <a:lnTo>
                  <a:pt x="13383728" y="2976670"/>
                </a:lnTo>
                <a:lnTo>
                  <a:pt x="13383728" y="7898421"/>
                </a:lnTo>
                <a:lnTo>
                  <a:pt x="0" y="7898421"/>
                </a:lnTo>
                <a:close/>
              </a:path>
            </a:pathLst>
          </a:custGeom>
        </p:spPr>
      </p:pic>
      <p:sp>
        <p:nvSpPr>
          <p:cNvPr id="7" name="Freeform 6"/>
          <p:cNvSpPr/>
          <p:nvPr userDrawn="1"/>
        </p:nvSpPr>
        <p:spPr>
          <a:xfrm>
            <a:off x="-1120875" y="-281"/>
            <a:ext cx="13412601" cy="7746022"/>
          </a:xfrm>
          <a:custGeom>
            <a:avLst/>
            <a:gdLst>
              <a:gd name="connsiteX0" fmla="*/ 0 w 13412601"/>
              <a:gd name="connsiteY0" fmla="*/ 0 h 7746022"/>
              <a:gd name="connsiteX1" fmla="*/ 3160091 w 13412601"/>
              <a:gd name="connsiteY1" fmla="*/ 0 h 7746022"/>
              <a:gd name="connsiteX2" fmla="*/ 2992786 w 13412601"/>
              <a:gd name="connsiteY2" fmla="*/ 199851 h 7746022"/>
              <a:gd name="connsiteX3" fmla="*/ 2085044 w 13412601"/>
              <a:gd name="connsiteY3" fmla="*/ 4478601 h 7746022"/>
              <a:gd name="connsiteX4" fmla="*/ 10246113 w 13412601"/>
              <a:gd name="connsiteY4" fmla="*/ 5329358 h 7746022"/>
              <a:gd name="connsiteX5" fmla="*/ 13222044 w 13412601"/>
              <a:gd name="connsiteY5" fmla="*/ 3167916 h 7746022"/>
              <a:gd name="connsiteX6" fmla="*/ 13412601 w 13412601"/>
              <a:gd name="connsiteY6" fmla="*/ 2942518 h 7746022"/>
              <a:gd name="connsiteX7" fmla="*/ 13412601 w 13412601"/>
              <a:gd name="connsiteY7" fmla="*/ 7746022 h 7746022"/>
              <a:gd name="connsiteX8" fmla="*/ 0 w 13412601"/>
              <a:gd name="connsiteY8" fmla="*/ 7746022 h 774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2601" h="7746022">
                <a:moveTo>
                  <a:pt x="0" y="0"/>
                </a:moveTo>
                <a:lnTo>
                  <a:pt x="3160091" y="0"/>
                </a:lnTo>
                <a:lnTo>
                  <a:pt x="2992786" y="199851"/>
                </a:lnTo>
                <a:cubicBezTo>
                  <a:pt x="1842537" y="1629355"/>
                  <a:pt x="1438912" y="3219148"/>
                  <a:pt x="2085044" y="4478601"/>
                </a:cubicBezTo>
                <a:cubicBezTo>
                  <a:pt x="3173266" y="6599784"/>
                  <a:pt x="6827102" y="6980681"/>
                  <a:pt x="10246113" y="5329358"/>
                </a:cubicBezTo>
                <a:cubicBezTo>
                  <a:pt x="11448110" y="4748817"/>
                  <a:pt x="12461062" y="3994385"/>
                  <a:pt x="13222044" y="3167916"/>
                </a:cubicBezTo>
                <a:lnTo>
                  <a:pt x="13412601" y="2942518"/>
                </a:lnTo>
                <a:lnTo>
                  <a:pt x="13412601" y="7746022"/>
                </a:lnTo>
                <a:lnTo>
                  <a:pt x="0" y="7746022"/>
                </a:lnTo>
                <a:close/>
              </a:path>
            </a:pathLst>
          </a:custGeom>
          <a:gradFill flip="none" rotWithShape="1">
            <a:gsLst>
              <a:gs pos="0">
                <a:srgbClr val="66FF33">
                  <a:alpha val="31000"/>
                </a:srgbClr>
              </a:gs>
              <a:gs pos="100000">
                <a:srgbClr val="FFCC00">
                  <a:alpha val="65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prstClr val="white"/>
              </a:solidFill>
            </a:endParaRPr>
          </a:p>
        </p:txBody>
      </p:sp>
      <p:sp>
        <p:nvSpPr>
          <p:cNvPr id="8" name="Freeform 7"/>
          <p:cNvSpPr/>
          <p:nvPr userDrawn="1"/>
        </p:nvSpPr>
        <p:spPr>
          <a:xfrm>
            <a:off x="-1120876" y="-278"/>
            <a:ext cx="14338687" cy="7736141"/>
          </a:xfrm>
          <a:custGeom>
            <a:avLst/>
            <a:gdLst>
              <a:gd name="connsiteX0" fmla="*/ 14338687 w 14338687"/>
              <a:gd name="connsiteY0" fmla="*/ 1554762 h 7736141"/>
              <a:gd name="connsiteX1" fmla="*/ 14338687 w 14338687"/>
              <a:gd name="connsiteY1" fmla="*/ 1657900 h 7736141"/>
              <a:gd name="connsiteX2" fmla="*/ 14288334 w 14338687"/>
              <a:gd name="connsiteY2" fmla="*/ 1657900 h 7736141"/>
              <a:gd name="connsiteX3" fmla="*/ 14306094 w 14338687"/>
              <a:gd name="connsiteY3" fmla="*/ 1624467 h 7736141"/>
              <a:gd name="connsiteX4" fmla="*/ 0 w 14338687"/>
              <a:gd name="connsiteY4" fmla="*/ 0 h 7736141"/>
              <a:gd name="connsiteX5" fmla="*/ 3160092 w 14338687"/>
              <a:gd name="connsiteY5" fmla="*/ 0 h 7736141"/>
              <a:gd name="connsiteX6" fmla="*/ 2992788 w 14338687"/>
              <a:gd name="connsiteY6" fmla="*/ 199849 h 7736141"/>
              <a:gd name="connsiteX7" fmla="*/ 2085045 w 14338687"/>
              <a:gd name="connsiteY7" fmla="*/ 4478599 h 7736141"/>
              <a:gd name="connsiteX8" fmla="*/ 10246114 w 14338687"/>
              <a:gd name="connsiteY8" fmla="*/ 5329358 h 7736141"/>
              <a:gd name="connsiteX9" fmla="*/ 13222045 w 14338687"/>
              <a:gd name="connsiteY9" fmla="*/ 3167915 h 7736141"/>
              <a:gd name="connsiteX10" fmla="*/ 13437419 w 14338687"/>
              <a:gd name="connsiteY10" fmla="*/ 2923918 h 7736141"/>
              <a:gd name="connsiteX11" fmla="*/ 13437419 w 14338687"/>
              <a:gd name="connsiteY11" fmla="*/ 7736141 h 7736141"/>
              <a:gd name="connsiteX12" fmla="*/ 0 w 14338687"/>
              <a:gd name="connsiteY12" fmla="*/ 7736141 h 773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38687" h="7736141">
                <a:moveTo>
                  <a:pt x="14338687" y="1554762"/>
                </a:moveTo>
                <a:lnTo>
                  <a:pt x="14338687" y="1657900"/>
                </a:lnTo>
                <a:lnTo>
                  <a:pt x="14288334" y="1657900"/>
                </a:lnTo>
                <a:lnTo>
                  <a:pt x="14306094" y="1624467"/>
                </a:lnTo>
                <a:close/>
                <a:moveTo>
                  <a:pt x="0" y="0"/>
                </a:moveTo>
                <a:lnTo>
                  <a:pt x="3160092" y="0"/>
                </a:lnTo>
                <a:lnTo>
                  <a:pt x="2992788" y="199849"/>
                </a:lnTo>
                <a:cubicBezTo>
                  <a:pt x="1842538" y="1629353"/>
                  <a:pt x="1438913" y="3219147"/>
                  <a:pt x="2085045" y="4478599"/>
                </a:cubicBezTo>
                <a:cubicBezTo>
                  <a:pt x="3173266" y="6599781"/>
                  <a:pt x="6827103" y="6980680"/>
                  <a:pt x="10246114" y="5329358"/>
                </a:cubicBezTo>
                <a:cubicBezTo>
                  <a:pt x="11448111" y="4748816"/>
                  <a:pt x="12461063" y="3994384"/>
                  <a:pt x="13222045" y="3167915"/>
                </a:cubicBezTo>
                <a:lnTo>
                  <a:pt x="13437419" y="2923918"/>
                </a:lnTo>
                <a:lnTo>
                  <a:pt x="13437419" y="7736141"/>
                </a:lnTo>
                <a:lnTo>
                  <a:pt x="0" y="7736141"/>
                </a:lnTo>
                <a:close/>
              </a:path>
            </a:pathLst>
          </a:custGeom>
          <a:gradFill flip="none" rotWithShape="1">
            <a:gsLst>
              <a:gs pos="0">
                <a:srgbClr val="66FF33">
                  <a:alpha val="31000"/>
                </a:srgbClr>
              </a:gs>
              <a:gs pos="100000">
                <a:srgbClr val="FFCC00">
                  <a:alpha val="65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prstClr val="white"/>
              </a:solidFill>
            </a:endParaRPr>
          </a:p>
        </p:txBody>
      </p:sp>
      <p:sp>
        <p:nvSpPr>
          <p:cNvPr id="9" name="Freeform 8"/>
          <p:cNvSpPr/>
          <p:nvPr userDrawn="1"/>
        </p:nvSpPr>
        <p:spPr>
          <a:xfrm>
            <a:off x="-1120876" y="-324455"/>
            <a:ext cx="14338687" cy="8031429"/>
          </a:xfrm>
          <a:custGeom>
            <a:avLst/>
            <a:gdLst>
              <a:gd name="connsiteX0" fmla="*/ 14338687 w 14338687"/>
              <a:gd name="connsiteY0" fmla="*/ 1878943 h 8031429"/>
              <a:gd name="connsiteX1" fmla="*/ 14338687 w 14338687"/>
              <a:gd name="connsiteY1" fmla="*/ 1984397 h 8031429"/>
              <a:gd name="connsiteX2" fmla="*/ 14287104 w 14338687"/>
              <a:gd name="connsiteY2" fmla="*/ 1984397 h 8031429"/>
              <a:gd name="connsiteX3" fmla="*/ 14306097 w 14338687"/>
              <a:gd name="connsiteY3" fmla="*/ 1948644 h 8031429"/>
              <a:gd name="connsiteX4" fmla="*/ 0 w 14338687"/>
              <a:gd name="connsiteY4" fmla="*/ 0 h 8031429"/>
              <a:gd name="connsiteX5" fmla="*/ 3456871 w 14338687"/>
              <a:gd name="connsiteY5" fmla="*/ 0 h 8031429"/>
              <a:gd name="connsiteX6" fmla="*/ 3380492 w 14338687"/>
              <a:gd name="connsiteY6" fmla="*/ 78503 h 8031429"/>
              <a:gd name="connsiteX7" fmla="*/ 2085047 w 14338687"/>
              <a:gd name="connsiteY7" fmla="*/ 4802776 h 8031429"/>
              <a:gd name="connsiteX8" fmla="*/ 10246116 w 14338687"/>
              <a:gd name="connsiteY8" fmla="*/ 5653534 h 8031429"/>
              <a:gd name="connsiteX9" fmla="*/ 13222048 w 14338687"/>
              <a:gd name="connsiteY9" fmla="*/ 3492092 h 8031429"/>
              <a:gd name="connsiteX10" fmla="*/ 13415722 w 14338687"/>
              <a:gd name="connsiteY10" fmla="*/ 3272678 h 8031429"/>
              <a:gd name="connsiteX11" fmla="*/ 13415722 w 14338687"/>
              <a:gd name="connsiteY11" fmla="*/ 8031429 h 8031429"/>
              <a:gd name="connsiteX12" fmla="*/ 0 w 14338687"/>
              <a:gd name="connsiteY12" fmla="*/ 8031429 h 803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38687" h="8031429">
                <a:moveTo>
                  <a:pt x="14338687" y="1878943"/>
                </a:moveTo>
                <a:lnTo>
                  <a:pt x="14338687" y="1984397"/>
                </a:lnTo>
                <a:lnTo>
                  <a:pt x="14287104" y="1984397"/>
                </a:lnTo>
                <a:lnTo>
                  <a:pt x="14306097" y="1948644"/>
                </a:lnTo>
                <a:close/>
                <a:moveTo>
                  <a:pt x="0" y="0"/>
                </a:moveTo>
                <a:lnTo>
                  <a:pt x="3456871" y="0"/>
                </a:lnTo>
                <a:lnTo>
                  <a:pt x="3380492" y="78503"/>
                </a:lnTo>
                <a:cubicBezTo>
                  <a:pt x="1939145" y="1615176"/>
                  <a:pt x="1370902" y="3410750"/>
                  <a:pt x="2085047" y="4802776"/>
                </a:cubicBezTo>
                <a:cubicBezTo>
                  <a:pt x="3173269" y="6923958"/>
                  <a:pt x="6827105" y="7304856"/>
                  <a:pt x="10246116" y="5653534"/>
                </a:cubicBezTo>
                <a:cubicBezTo>
                  <a:pt x="11448113" y="5072992"/>
                  <a:pt x="12461065" y="4318561"/>
                  <a:pt x="13222048" y="3492092"/>
                </a:cubicBezTo>
                <a:lnTo>
                  <a:pt x="13415722" y="3272678"/>
                </a:lnTo>
                <a:lnTo>
                  <a:pt x="13415722" y="8031429"/>
                </a:lnTo>
                <a:lnTo>
                  <a:pt x="0" y="8031429"/>
                </a:lnTo>
                <a:close/>
              </a:path>
            </a:pathLst>
          </a:custGeom>
          <a:gradFill flip="none" rotWithShape="1">
            <a:gsLst>
              <a:gs pos="0">
                <a:schemeClr val="bg1">
                  <a:alpha val="50000"/>
                </a:schemeClr>
              </a:gs>
              <a:gs pos="100000">
                <a:schemeClr val="bg1">
                  <a:alpha val="5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prstClr val="white"/>
              </a:solidFill>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344" t="1" r="38125" b="83090"/>
          <a:stretch/>
        </p:blipFill>
        <p:spPr>
          <a:xfrm rot="10800000">
            <a:off x="-573663" y="5050806"/>
            <a:ext cx="12868509" cy="2403359"/>
          </a:xfrm>
          <a:custGeom>
            <a:avLst/>
            <a:gdLst>
              <a:gd name="connsiteX0" fmla="*/ 0 w 12868509"/>
              <a:gd name="connsiteY0" fmla="*/ 2403359 h 2403359"/>
              <a:gd name="connsiteX1" fmla="*/ 0 w 12868509"/>
              <a:gd name="connsiteY1" fmla="*/ 0 h 2403359"/>
              <a:gd name="connsiteX2" fmla="*/ 12868509 w 12868509"/>
              <a:gd name="connsiteY2" fmla="*/ 0 h 2403359"/>
              <a:gd name="connsiteX3" fmla="*/ 12868509 w 12868509"/>
              <a:gd name="connsiteY3" fmla="*/ 743655 h 2403359"/>
              <a:gd name="connsiteX4" fmla="*/ 12642976 w 12868509"/>
              <a:gd name="connsiteY4" fmla="*/ 707610 h 2403359"/>
              <a:gd name="connsiteX5" fmla="*/ 8832864 w 12868509"/>
              <a:gd name="connsiteY5" fmla="*/ 435680 h 2403359"/>
              <a:gd name="connsiteX6" fmla="*/ 9646 w 12868509"/>
              <a:gd name="connsiteY6" fmla="*/ 2395816 h 240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8509" h="2403359">
                <a:moveTo>
                  <a:pt x="0" y="2403359"/>
                </a:moveTo>
                <a:lnTo>
                  <a:pt x="0" y="0"/>
                </a:lnTo>
                <a:lnTo>
                  <a:pt x="12868509" y="0"/>
                </a:lnTo>
                <a:lnTo>
                  <a:pt x="12868509" y="743655"/>
                </a:lnTo>
                <a:lnTo>
                  <a:pt x="12642976" y="707610"/>
                </a:lnTo>
                <a:cubicBezTo>
                  <a:pt x="11471901" y="532508"/>
                  <a:pt x="10184368" y="435680"/>
                  <a:pt x="8832864" y="435680"/>
                </a:cubicBezTo>
                <a:cubicBezTo>
                  <a:pt x="4947286" y="435680"/>
                  <a:pt x="1590489" y="1236022"/>
                  <a:pt x="9646" y="2395816"/>
                </a:cubicBezTo>
                <a:close/>
              </a:path>
            </a:pathLst>
          </a:custGeom>
        </p:spPr>
      </p:pic>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 r="38125" b="47636"/>
          <a:stretch/>
        </p:blipFill>
        <p:spPr>
          <a:xfrm>
            <a:off x="-573666" y="-472231"/>
            <a:ext cx="4266915" cy="8179204"/>
          </a:xfrm>
          <a:custGeom>
            <a:avLst/>
            <a:gdLst>
              <a:gd name="connsiteX0" fmla="*/ 0 w 3628103"/>
              <a:gd name="connsiteY0" fmla="*/ 0 h 6858000"/>
              <a:gd name="connsiteX1" fmla="*/ 1375778 w 3628103"/>
              <a:gd name="connsiteY1" fmla="*/ 0 h 6858000"/>
              <a:gd name="connsiteX2" fmla="*/ 1276969 w 3628103"/>
              <a:gd name="connsiteY2" fmla="*/ 135763 h 6858000"/>
              <a:gd name="connsiteX3" fmla="*/ 589935 w 3628103"/>
              <a:gd name="connsiteY3" fmla="*/ 2525661 h 6858000"/>
              <a:gd name="connsiteX4" fmla="*/ 589934 w 3628103"/>
              <a:gd name="connsiteY4" fmla="*/ 2525661 h 6858000"/>
              <a:gd name="connsiteX5" fmla="*/ 3598606 w 3628103"/>
              <a:gd name="connsiteY5" fmla="*/ 6282813 h 6858000"/>
              <a:gd name="connsiteX6" fmla="*/ 3628103 w 3628103"/>
              <a:gd name="connsiteY6" fmla="*/ 6281882 h 6858000"/>
              <a:gd name="connsiteX7" fmla="*/ 3628103 w 3628103"/>
              <a:gd name="connsiteY7" fmla="*/ 6858000 h 6858000"/>
              <a:gd name="connsiteX8" fmla="*/ 0 w 362810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8103" h="6858000">
                <a:moveTo>
                  <a:pt x="0" y="0"/>
                </a:moveTo>
                <a:lnTo>
                  <a:pt x="1375778" y="0"/>
                </a:lnTo>
                <a:lnTo>
                  <a:pt x="1276969" y="135763"/>
                </a:lnTo>
                <a:cubicBezTo>
                  <a:pt x="847765" y="785221"/>
                  <a:pt x="589935" y="1617841"/>
                  <a:pt x="589935" y="2525661"/>
                </a:cubicBezTo>
                <a:lnTo>
                  <a:pt x="589934" y="2525661"/>
                </a:lnTo>
                <a:cubicBezTo>
                  <a:pt x="589934" y="4600679"/>
                  <a:pt x="1936962" y="6282813"/>
                  <a:pt x="3598606" y="6282813"/>
                </a:cubicBezTo>
                <a:lnTo>
                  <a:pt x="3628103" y="6281882"/>
                </a:lnTo>
                <a:lnTo>
                  <a:pt x="3628103" y="6858000"/>
                </a:lnTo>
                <a:lnTo>
                  <a:pt x="0" y="6858000"/>
                </a:lnTo>
                <a:close/>
              </a:path>
            </a:pathLst>
          </a:custGeom>
        </p:spPr>
      </p:pic>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61323" t="9617" r="12394" b="77815"/>
          <a:stretch/>
        </p:blipFill>
        <p:spPr>
          <a:xfrm rot="12527141">
            <a:off x="1280678" y="2245311"/>
            <a:ext cx="3295959" cy="1191660"/>
          </a:xfrm>
          <a:custGeom>
            <a:avLst/>
            <a:gdLst>
              <a:gd name="connsiteX0" fmla="*/ 3286760 w 3295959"/>
              <a:gd name="connsiteY0" fmla="*/ 1191660 h 1191660"/>
              <a:gd name="connsiteX1" fmla="*/ 1297381 w 3295959"/>
              <a:gd name="connsiteY1" fmla="*/ 551209 h 1191660"/>
              <a:gd name="connsiteX2" fmla="*/ 1137089 w 3295959"/>
              <a:gd name="connsiteY2" fmla="*/ 591578 h 1191660"/>
              <a:gd name="connsiteX3" fmla="*/ 1133129 w 3295959"/>
              <a:gd name="connsiteY3" fmla="*/ 592457 h 1191660"/>
              <a:gd name="connsiteX4" fmla="*/ 1136862 w 3295959"/>
              <a:gd name="connsiteY4" fmla="*/ 590584 h 1191660"/>
              <a:gd name="connsiteX5" fmla="*/ 1125871 w 3295959"/>
              <a:gd name="connsiteY5" fmla="*/ 594070 h 1191660"/>
              <a:gd name="connsiteX6" fmla="*/ 1133129 w 3295959"/>
              <a:gd name="connsiteY6" fmla="*/ 592457 h 1191660"/>
              <a:gd name="connsiteX7" fmla="*/ 1127961 w 3295959"/>
              <a:gd name="connsiteY7" fmla="*/ 595049 h 1191660"/>
              <a:gd name="connsiteX8" fmla="*/ 314265 w 3295959"/>
              <a:gd name="connsiteY8" fmla="*/ 999432 h 1191660"/>
              <a:gd name="connsiteX9" fmla="*/ 197908 w 3295959"/>
              <a:gd name="connsiteY9" fmla="*/ 1057230 h 1191660"/>
              <a:gd name="connsiteX10" fmla="*/ 0 w 3295959"/>
              <a:gd name="connsiteY10" fmla="*/ 675222 h 1191660"/>
              <a:gd name="connsiteX11" fmla="*/ 264610 w 3295959"/>
              <a:gd name="connsiteY11" fmla="*/ 543768 h 1191660"/>
              <a:gd name="connsiteX12" fmla="*/ 896479 w 3295959"/>
              <a:gd name="connsiteY12" fmla="*/ 229920 h 1191660"/>
              <a:gd name="connsiteX13" fmla="*/ 913021 w 3295959"/>
              <a:gd name="connsiteY13" fmla="*/ 221710 h 1191660"/>
              <a:gd name="connsiteX14" fmla="*/ 1026365 w 3295959"/>
              <a:gd name="connsiteY14" fmla="*/ 175084 h 1191660"/>
              <a:gd name="connsiteX15" fmla="*/ 1307913 w 3295959"/>
              <a:gd name="connsiteY15" fmla="*/ 85263 h 1191660"/>
              <a:gd name="connsiteX16" fmla="*/ 1417685 w 3295959"/>
              <a:gd name="connsiteY16" fmla="*/ 59676 h 1191660"/>
              <a:gd name="connsiteX17" fmla="*/ 3286760 w 3295959"/>
              <a:gd name="connsiteY17" fmla="*/ 1191660 h 11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5959" h="1191660">
                <a:moveTo>
                  <a:pt x="3286760" y="1191660"/>
                </a:moveTo>
                <a:cubicBezTo>
                  <a:pt x="3070652" y="569722"/>
                  <a:pt x="2288650" y="330872"/>
                  <a:pt x="1297381" y="551209"/>
                </a:cubicBezTo>
                <a:lnTo>
                  <a:pt x="1137089" y="591578"/>
                </a:lnTo>
                <a:lnTo>
                  <a:pt x="1133129" y="592457"/>
                </a:lnTo>
                <a:lnTo>
                  <a:pt x="1136862" y="590584"/>
                </a:lnTo>
                <a:cubicBezTo>
                  <a:pt x="1137417" y="589932"/>
                  <a:pt x="1122221" y="594507"/>
                  <a:pt x="1125871" y="594070"/>
                </a:cubicBezTo>
                <a:lnTo>
                  <a:pt x="1133129" y="592457"/>
                </a:lnTo>
                <a:lnTo>
                  <a:pt x="1127961" y="595049"/>
                </a:lnTo>
                <a:cubicBezTo>
                  <a:pt x="1071258" y="623351"/>
                  <a:pt x="748890" y="783536"/>
                  <a:pt x="314265" y="999432"/>
                </a:cubicBezTo>
                <a:lnTo>
                  <a:pt x="197908" y="1057230"/>
                </a:lnTo>
                <a:lnTo>
                  <a:pt x="0" y="675222"/>
                </a:lnTo>
                <a:lnTo>
                  <a:pt x="264610" y="543768"/>
                </a:lnTo>
                <a:cubicBezTo>
                  <a:pt x="519148" y="417318"/>
                  <a:pt x="739515" y="307850"/>
                  <a:pt x="896479" y="229920"/>
                </a:cubicBezTo>
                <a:lnTo>
                  <a:pt x="913021" y="221710"/>
                </a:lnTo>
                <a:lnTo>
                  <a:pt x="1026365" y="175084"/>
                </a:lnTo>
                <a:lnTo>
                  <a:pt x="1307913" y="85263"/>
                </a:lnTo>
                <a:lnTo>
                  <a:pt x="1417685" y="59676"/>
                </a:lnTo>
                <a:cubicBezTo>
                  <a:pt x="2584800" y="-171680"/>
                  <a:pt x="3391918" y="283048"/>
                  <a:pt x="3286760" y="1191660"/>
                </a:cubicBezTo>
                <a:close/>
              </a:path>
            </a:pathLst>
          </a:custGeom>
          <a:ln>
            <a:noFill/>
          </a:ln>
        </p:spPr>
      </p:pic>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43450" t="14563" r="42607" b="70089"/>
          <a:stretch/>
        </p:blipFill>
        <p:spPr>
          <a:xfrm rot="11469892">
            <a:off x="8083583" y="471825"/>
            <a:ext cx="2107469" cy="1720208"/>
          </a:xfrm>
          <a:custGeom>
            <a:avLst/>
            <a:gdLst>
              <a:gd name="connsiteX0" fmla="*/ 2107469 w 2107469"/>
              <a:gd name="connsiteY0" fmla="*/ 1709490 h 1720208"/>
              <a:gd name="connsiteX1" fmla="*/ 2005584 w 2107469"/>
              <a:gd name="connsiteY1" fmla="*/ 1717628 h 1720208"/>
              <a:gd name="connsiteX2" fmla="*/ 1987175 w 2107469"/>
              <a:gd name="connsiteY2" fmla="*/ 1719095 h 1720208"/>
              <a:gd name="connsiteX3" fmla="*/ 1864621 w 2107469"/>
              <a:gd name="connsiteY3" fmla="*/ 1720208 h 1720208"/>
              <a:gd name="connsiteX4" fmla="*/ 1569865 w 2107469"/>
              <a:gd name="connsiteY4" fmla="*/ 1698839 h 1720208"/>
              <a:gd name="connsiteX5" fmla="*/ 1458454 w 2107469"/>
              <a:gd name="connsiteY5" fmla="*/ 1681752 h 1720208"/>
              <a:gd name="connsiteX6" fmla="*/ 3922 w 2107469"/>
              <a:gd name="connsiteY6" fmla="*/ 376669 h 1720208"/>
              <a:gd name="connsiteX7" fmla="*/ 9256 w 2107469"/>
              <a:gd name="connsiteY7" fmla="*/ 344853 h 1720208"/>
              <a:gd name="connsiteX8" fmla="*/ 38846 w 2107469"/>
              <a:gd name="connsiteY8" fmla="*/ 221919 h 1720208"/>
              <a:gd name="connsiteX9" fmla="*/ 116921 w 2107469"/>
              <a:gd name="connsiteY9" fmla="*/ 44671 h 1720208"/>
              <a:gd name="connsiteX10" fmla="*/ 145705 w 2107469"/>
              <a:gd name="connsiteY10" fmla="*/ 0 h 1720208"/>
              <a:gd name="connsiteX11" fmla="*/ 146638 w 2107469"/>
              <a:gd name="connsiteY11" fmla="*/ 57248 h 1720208"/>
              <a:gd name="connsiteX12" fmla="*/ 462370 w 2107469"/>
              <a:gd name="connsiteY12" fmla="*/ 698579 h 1720208"/>
              <a:gd name="connsiteX13" fmla="*/ 516592 w 2107469"/>
              <a:gd name="connsiteY13" fmla="*/ 747497 h 1720208"/>
              <a:gd name="connsiteX14" fmla="*/ 539644 w 2107469"/>
              <a:gd name="connsiteY14" fmla="*/ 771598 h 1720208"/>
              <a:gd name="connsiteX15" fmla="*/ 1763051 w 2107469"/>
              <a:gd name="connsiteY15" fmla="*/ 1316993 h 1720208"/>
              <a:gd name="connsiteX16" fmla="*/ 1865642 w 2107469"/>
              <a:gd name="connsiteY16" fmla="*/ 1318618 h 1720208"/>
              <a:gd name="connsiteX17" fmla="*/ 1997208 w 2107469"/>
              <a:gd name="connsiteY17" fmla="*/ 1309176 h 1720208"/>
              <a:gd name="connsiteX18" fmla="*/ 2069038 w 2107469"/>
              <a:gd name="connsiteY18" fmla="*/ 1303736 h 172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7469" h="1720208">
                <a:moveTo>
                  <a:pt x="2107469" y="1709490"/>
                </a:moveTo>
                <a:lnTo>
                  <a:pt x="2005584" y="1717628"/>
                </a:lnTo>
                <a:lnTo>
                  <a:pt x="1987175" y="1719095"/>
                </a:lnTo>
                <a:lnTo>
                  <a:pt x="1864621" y="1720208"/>
                </a:lnTo>
                <a:lnTo>
                  <a:pt x="1569865" y="1698839"/>
                </a:lnTo>
                <a:lnTo>
                  <a:pt x="1458454" y="1681752"/>
                </a:lnTo>
                <a:cubicBezTo>
                  <a:pt x="508305" y="1503455"/>
                  <a:pt x="-52749" y="993156"/>
                  <a:pt x="3922" y="376669"/>
                </a:cubicBezTo>
                <a:lnTo>
                  <a:pt x="9256" y="344853"/>
                </a:lnTo>
                <a:lnTo>
                  <a:pt x="38846" y="221919"/>
                </a:lnTo>
                <a:cubicBezTo>
                  <a:pt x="58794" y="163249"/>
                  <a:pt x="84761" y="104092"/>
                  <a:pt x="116921" y="44671"/>
                </a:cubicBezTo>
                <a:lnTo>
                  <a:pt x="145705" y="0"/>
                </a:lnTo>
                <a:lnTo>
                  <a:pt x="146638" y="57248"/>
                </a:lnTo>
                <a:cubicBezTo>
                  <a:pt x="165955" y="296786"/>
                  <a:pt x="276521" y="514136"/>
                  <a:pt x="462370" y="698579"/>
                </a:cubicBezTo>
                <a:lnTo>
                  <a:pt x="516592" y="747497"/>
                </a:lnTo>
                <a:lnTo>
                  <a:pt x="539644" y="771598"/>
                </a:lnTo>
                <a:cubicBezTo>
                  <a:pt x="807981" y="1024650"/>
                  <a:pt x="1228970" y="1217642"/>
                  <a:pt x="1763051" y="1316993"/>
                </a:cubicBezTo>
                <a:lnTo>
                  <a:pt x="1865642" y="1318618"/>
                </a:lnTo>
                <a:cubicBezTo>
                  <a:pt x="1866938" y="1318823"/>
                  <a:pt x="1914008" y="1315423"/>
                  <a:pt x="1997208" y="1309176"/>
                </a:cubicBezTo>
                <a:lnTo>
                  <a:pt x="2069038" y="1303736"/>
                </a:lnTo>
                <a:close/>
              </a:path>
            </a:pathLst>
          </a:custGeom>
        </p:spPr>
      </p:pic>
    </p:spTree>
    <p:extLst>
      <p:ext uri="{BB962C8B-B14F-4D97-AF65-F5344CB8AC3E}">
        <p14:creationId xmlns:p14="http://schemas.microsoft.com/office/powerpoint/2010/main" val="2515456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2A210F-28B3-4C81-944B-EF908B02FEDE}" type="datetimeFigureOut">
              <a:rPr lang="en-NZ" smtClean="0"/>
              <a:t>22/11/20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2535173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42A210F-28B3-4C81-944B-EF908B02FEDE}" type="datetimeFigureOut">
              <a:rPr lang="en-NZ" smtClean="0"/>
              <a:t>22/11/20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1431037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42A210F-28B3-4C81-944B-EF908B02FEDE}" type="datetimeFigureOut">
              <a:rPr lang="en-NZ" smtClean="0"/>
              <a:t>22/11/20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1159203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C42A210F-28B3-4C81-944B-EF908B02FEDE}" type="datetimeFigureOut">
              <a:rPr lang="en-NZ" smtClean="0"/>
              <a:t>22/11/20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1439777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42A210F-28B3-4C81-944B-EF908B02FEDE}" type="datetimeFigureOut">
              <a:rPr lang="en-NZ" smtClean="0"/>
              <a:t>22/11/20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204020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2A210F-28B3-4C81-944B-EF908B02FEDE}" type="datetimeFigureOut">
              <a:rPr lang="en-NZ" smtClean="0"/>
              <a:t>22/11/20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751753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C42A210F-28B3-4C81-944B-EF908B02FEDE}" type="datetimeFigureOut">
              <a:rPr lang="en-NZ" smtClean="0"/>
              <a:t>22/11/20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2111641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C42A210F-28B3-4C81-944B-EF908B02FEDE}" type="datetimeFigureOut">
              <a:rPr lang="en-NZ" smtClean="0"/>
              <a:t>22/11/20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4066034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C42A210F-28B3-4C81-944B-EF908B02FEDE}" type="datetimeFigureOut">
              <a:rPr lang="en-NZ" smtClean="0"/>
              <a:t>22/11/20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999914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A210F-28B3-4C81-944B-EF908B02FEDE}" type="datetimeFigureOut">
              <a:rPr lang="en-NZ" smtClean="0"/>
              <a:t>22/11/20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55803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2A210F-28B3-4C81-944B-EF908B02FEDE}" type="datetimeFigureOut">
              <a:rPr lang="en-NZ" smtClean="0"/>
              <a:t>22/11/20</a:t>
            </a:fld>
            <a:endParaRPr lang="en-NZ"/>
          </a:p>
        </p:txBody>
      </p:sp>
      <p:sp>
        <p:nvSpPr>
          <p:cNvPr id="5" name="Slide Number Placeholder 4"/>
          <p:cNvSpPr>
            <a:spLocks noGrp="1"/>
          </p:cNvSpPr>
          <p:nvPr>
            <p:ph type="sldNum" sz="quarter" idx="12"/>
          </p:nvPr>
        </p:nvSpPr>
        <p:spPr/>
        <p:txBody>
          <a:bodyPr/>
          <a:lstStyle/>
          <a:p>
            <a:fld id="{6F48F679-BB78-4D74-808F-9FCEE9601082}" type="slidenum">
              <a:rPr lang="en-NZ" smtClean="0"/>
              <a:t>‹#›</a:t>
            </a:fld>
            <a:endParaRPr lang="en-NZ"/>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 r="42246" b="53147"/>
          <a:stretch/>
        </p:blipFill>
        <p:spPr>
          <a:xfrm>
            <a:off x="-1120875" y="-279"/>
            <a:ext cx="13383728" cy="7898421"/>
          </a:xfrm>
          <a:custGeom>
            <a:avLst/>
            <a:gdLst>
              <a:gd name="connsiteX0" fmla="*/ 0 w 13383728"/>
              <a:gd name="connsiteY0" fmla="*/ 0 h 7898421"/>
              <a:gd name="connsiteX1" fmla="*/ 3160091 w 13383728"/>
              <a:gd name="connsiteY1" fmla="*/ 0 h 7898421"/>
              <a:gd name="connsiteX2" fmla="*/ 2992786 w 13383728"/>
              <a:gd name="connsiteY2" fmla="*/ 199850 h 7898421"/>
              <a:gd name="connsiteX3" fmla="*/ 2085044 w 13383728"/>
              <a:gd name="connsiteY3" fmla="*/ 4478599 h 7898421"/>
              <a:gd name="connsiteX4" fmla="*/ 10246113 w 13383728"/>
              <a:gd name="connsiteY4" fmla="*/ 5329358 h 7898421"/>
              <a:gd name="connsiteX5" fmla="*/ 13222044 w 13383728"/>
              <a:gd name="connsiteY5" fmla="*/ 3167915 h 7898421"/>
              <a:gd name="connsiteX6" fmla="*/ 13383728 w 13383728"/>
              <a:gd name="connsiteY6" fmla="*/ 2976670 h 7898421"/>
              <a:gd name="connsiteX7" fmla="*/ 13383728 w 13383728"/>
              <a:gd name="connsiteY7" fmla="*/ 7898421 h 7898421"/>
              <a:gd name="connsiteX8" fmla="*/ 0 w 13383728"/>
              <a:gd name="connsiteY8" fmla="*/ 7898421 h 789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83728" h="7898421">
                <a:moveTo>
                  <a:pt x="0" y="0"/>
                </a:moveTo>
                <a:lnTo>
                  <a:pt x="3160091" y="0"/>
                </a:lnTo>
                <a:lnTo>
                  <a:pt x="2992786" y="199850"/>
                </a:lnTo>
                <a:cubicBezTo>
                  <a:pt x="1842537" y="1629354"/>
                  <a:pt x="1438912" y="3219147"/>
                  <a:pt x="2085044" y="4478599"/>
                </a:cubicBezTo>
                <a:cubicBezTo>
                  <a:pt x="3173266" y="6599781"/>
                  <a:pt x="6827102" y="6980680"/>
                  <a:pt x="10246113" y="5329358"/>
                </a:cubicBezTo>
                <a:cubicBezTo>
                  <a:pt x="11448110" y="4748816"/>
                  <a:pt x="12461062" y="3994384"/>
                  <a:pt x="13222044" y="3167915"/>
                </a:cubicBezTo>
                <a:lnTo>
                  <a:pt x="13383728" y="2976670"/>
                </a:lnTo>
                <a:lnTo>
                  <a:pt x="13383728" y="7898421"/>
                </a:lnTo>
                <a:lnTo>
                  <a:pt x="0" y="7898421"/>
                </a:lnTo>
                <a:close/>
              </a:path>
            </a:pathLst>
          </a:custGeom>
        </p:spPr>
      </p:pic>
      <p:sp>
        <p:nvSpPr>
          <p:cNvPr id="7" name="Freeform 6"/>
          <p:cNvSpPr/>
          <p:nvPr userDrawn="1"/>
        </p:nvSpPr>
        <p:spPr>
          <a:xfrm>
            <a:off x="-1120875" y="-281"/>
            <a:ext cx="13412601" cy="7746022"/>
          </a:xfrm>
          <a:custGeom>
            <a:avLst/>
            <a:gdLst>
              <a:gd name="connsiteX0" fmla="*/ 0 w 13412601"/>
              <a:gd name="connsiteY0" fmla="*/ 0 h 7746022"/>
              <a:gd name="connsiteX1" fmla="*/ 3160091 w 13412601"/>
              <a:gd name="connsiteY1" fmla="*/ 0 h 7746022"/>
              <a:gd name="connsiteX2" fmla="*/ 2992786 w 13412601"/>
              <a:gd name="connsiteY2" fmla="*/ 199851 h 7746022"/>
              <a:gd name="connsiteX3" fmla="*/ 2085044 w 13412601"/>
              <a:gd name="connsiteY3" fmla="*/ 4478601 h 7746022"/>
              <a:gd name="connsiteX4" fmla="*/ 10246113 w 13412601"/>
              <a:gd name="connsiteY4" fmla="*/ 5329358 h 7746022"/>
              <a:gd name="connsiteX5" fmla="*/ 13222044 w 13412601"/>
              <a:gd name="connsiteY5" fmla="*/ 3167916 h 7746022"/>
              <a:gd name="connsiteX6" fmla="*/ 13412601 w 13412601"/>
              <a:gd name="connsiteY6" fmla="*/ 2942518 h 7746022"/>
              <a:gd name="connsiteX7" fmla="*/ 13412601 w 13412601"/>
              <a:gd name="connsiteY7" fmla="*/ 7746022 h 7746022"/>
              <a:gd name="connsiteX8" fmla="*/ 0 w 13412601"/>
              <a:gd name="connsiteY8" fmla="*/ 7746022 h 774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2601" h="7746022">
                <a:moveTo>
                  <a:pt x="0" y="0"/>
                </a:moveTo>
                <a:lnTo>
                  <a:pt x="3160091" y="0"/>
                </a:lnTo>
                <a:lnTo>
                  <a:pt x="2992786" y="199851"/>
                </a:lnTo>
                <a:cubicBezTo>
                  <a:pt x="1842537" y="1629355"/>
                  <a:pt x="1438912" y="3219148"/>
                  <a:pt x="2085044" y="4478601"/>
                </a:cubicBezTo>
                <a:cubicBezTo>
                  <a:pt x="3173266" y="6599784"/>
                  <a:pt x="6827102" y="6980681"/>
                  <a:pt x="10246113" y="5329358"/>
                </a:cubicBezTo>
                <a:cubicBezTo>
                  <a:pt x="11448110" y="4748817"/>
                  <a:pt x="12461062" y="3994385"/>
                  <a:pt x="13222044" y="3167916"/>
                </a:cubicBezTo>
                <a:lnTo>
                  <a:pt x="13412601" y="2942518"/>
                </a:lnTo>
                <a:lnTo>
                  <a:pt x="13412601" y="7746022"/>
                </a:lnTo>
                <a:lnTo>
                  <a:pt x="0" y="7746022"/>
                </a:lnTo>
                <a:close/>
              </a:path>
            </a:pathLst>
          </a:custGeom>
          <a:gradFill flip="none" rotWithShape="1">
            <a:gsLst>
              <a:gs pos="0">
                <a:srgbClr val="66FF33">
                  <a:alpha val="31000"/>
                </a:srgbClr>
              </a:gs>
              <a:gs pos="100000">
                <a:srgbClr val="FFCC00">
                  <a:alpha val="65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prstClr val="white"/>
              </a:solidFill>
            </a:endParaRPr>
          </a:p>
        </p:txBody>
      </p:sp>
      <p:sp>
        <p:nvSpPr>
          <p:cNvPr id="8" name="Freeform 7"/>
          <p:cNvSpPr/>
          <p:nvPr userDrawn="1"/>
        </p:nvSpPr>
        <p:spPr>
          <a:xfrm>
            <a:off x="-1120876" y="-278"/>
            <a:ext cx="14338687" cy="7736141"/>
          </a:xfrm>
          <a:custGeom>
            <a:avLst/>
            <a:gdLst>
              <a:gd name="connsiteX0" fmla="*/ 14338687 w 14338687"/>
              <a:gd name="connsiteY0" fmla="*/ 1554762 h 7736141"/>
              <a:gd name="connsiteX1" fmla="*/ 14338687 w 14338687"/>
              <a:gd name="connsiteY1" fmla="*/ 1657900 h 7736141"/>
              <a:gd name="connsiteX2" fmla="*/ 14288334 w 14338687"/>
              <a:gd name="connsiteY2" fmla="*/ 1657900 h 7736141"/>
              <a:gd name="connsiteX3" fmla="*/ 14306094 w 14338687"/>
              <a:gd name="connsiteY3" fmla="*/ 1624467 h 7736141"/>
              <a:gd name="connsiteX4" fmla="*/ 0 w 14338687"/>
              <a:gd name="connsiteY4" fmla="*/ 0 h 7736141"/>
              <a:gd name="connsiteX5" fmla="*/ 3160092 w 14338687"/>
              <a:gd name="connsiteY5" fmla="*/ 0 h 7736141"/>
              <a:gd name="connsiteX6" fmla="*/ 2992788 w 14338687"/>
              <a:gd name="connsiteY6" fmla="*/ 199849 h 7736141"/>
              <a:gd name="connsiteX7" fmla="*/ 2085045 w 14338687"/>
              <a:gd name="connsiteY7" fmla="*/ 4478599 h 7736141"/>
              <a:gd name="connsiteX8" fmla="*/ 10246114 w 14338687"/>
              <a:gd name="connsiteY8" fmla="*/ 5329358 h 7736141"/>
              <a:gd name="connsiteX9" fmla="*/ 13222045 w 14338687"/>
              <a:gd name="connsiteY9" fmla="*/ 3167915 h 7736141"/>
              <a:gd name="connsiteX10" fmla="*/ 13437419 w 14338687"/>
              <a:gd name="connsiteY10" fmla="*/ 2923918 h 7736141"/>
              <a:gd name="connsiteX11" fmla="*/ 13437419 w 14338687"/>
              <a:gd name="connsiteY11" fmla="*/ 7736141 h 7736141"/>
              <a:gd name="connsiteX12" fmla="*/ 0 w 14338687"/>
              <a:gd name="connsiteY12" fmla="*/ 7736141 h 773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38687" h="7736141">
                <a:moveTo>
                  <a:pt x="14338687" y="1554762"/>
                </a:moveTo>
                <a:lnTo>
                  <a:pt x="14338687" y="1657900"/>
                </a:lnTo>
                <a:lnTo>
                  <a:pt x="14288334" y="1657900"/>
                </a:lnTo>
                <a:lnTo>
                  <a:pt x="14306094" y="1624467"/>
                </a:lnTo>
                <a:close/>
                <a:moveTo>
                  <a:pt x="0" y="0"/>
                </a:moveTo>
                <a:lnTo>
                  <a:pt x="3160092" y="0"/>
                </a:lnTo>
                <a:lnTo>
                  <a:pt x="2992788" y="199849"/>
                </a:lnTo>
                <a:cubicBezTo>
                  <a:pt x="1842538" y="1629353"/>
                  <a:pt x="1438913" y="3219147"/>
                  <a:pt x="2085045" y="4478599"/>
                </a:cubicBezTo>
                <a:cubicBezTo>
                  <a:pt x="3173266" y="6599781"/>
                  <a:pt x="6827103" y="6980680"/>
                  <a:pt x="10246114" y="5329358"/>
                </a:cubicBezTo>
                <a:cubicBezTo>
                  <a:pt x="11448111" y="4748816"/>
                  <a:pt x="12461063" y="3994384"/>
                  <a:pt x="13222045" y="3167915"/>
                </a:cubicBezTo>
                <a:lnTo>
                  <a:pt x="13437419" y="2923918"/>
                </a:lnTo>
                <a:lnTo>
                  <a:pt x="13437419" y="7736141"/>
                </a:lnTo>
                <a:lnTo>
                  <a:pt x="0" y="7736141"/>
                </a:lnTo>
                <a:close/>
              </a:path>
            </a:pathLst>
          </a:custGeom>
          <a:gradFill flip="none" rotWithShape="1">
            <a:gsLst>
              <a:gs pos="0">
                <a:srgbClr val="66FF33">
                  <a:alpha val="31000"/>
                </a:srgbClr>
              </a:gs>
              <a:gs pos="100000">
                <a:srgbClr val="FFCC00">
                  <a:alpha val="65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prstClr val="white"/>
              </a:solidFill>
            </a:endParaRPr>
          </a:p>
        </p:txBody>
      </p:sp>
      <p:sp>
        <p:nvSpPr>
          <p:cNvPr id="9" name="Freeform 8"/>
          <p:cNvSpPr/>
          <p:nvPr userDrawn="1"/>
        </p:nvSpPr>
        <p:spPr>
          <a:xfrm>
            <a:off x="-1120876" y="-324455"/>
            <a:ext cx="14338687" cy="8031429"/>
          </a:xfrm>
          <a:custGeom>
            <a:avLst/>
            <a:gdLst>
              <a:gd name="connsiteX0" fmla="*/ 14338687 w 14338687"/>
              <a:gd name="connsiteY0" fmla="*/ 1878943 h 8031429"/>
              <a:gd name="connsiteX1" fmla="*/ 14338687 w 14338687"/>
              <a:gd name="connsiteY1" fmla="*/ 1984397 h 8031429"/>
              <a:gd name="connsiteX2" fmla="*/ 14287104 w 14338687"/>
              <a:gd name="connsiteY2" fmla="*/ 1984397 h 8031429"/>
              <a:gd name="connsiteX3" fmla="*/ 14306097 w 14338687"/>
              <a:gd name="connsiteY3" fmla="*/ 1948644 h 8031429"/>
              <a:gd name="connsiteX4" fmla="*/ 0 w 14338687"/>
              <a:gd name="connsiteY4" fmla="*/ 0 h 8031429"/>
              <a:gd name="connsiteX5" fmla="*/ 3456871 w 14338687"/>
              <a:gd name="connsiteY5" fmla="*/ 0 h 8031429"/>
              <a:gd name="connsiteX6" fmla="*/ 3380492 w 14338687"/>
              <a:gd name="connsiteY6" fmla="*/ 78503 h 8031429"/>
              <a:gd name="connsiteX7" fmla="*/ 2085047 w 14338687"/>
              <a:gd name="connsiteY7" fmla="*/ 4802776 h 8031429"/>
              <a:gd name="connsiteX8" fmla="*/ 10246116 w 14338687"/>
              <a:gd name="connsiteY8" fmla="*/ 5653534 h 8031429"/>
              <a:gd name="connsiteX9" fmla="*/ 13222048 w 14338687"/>
              <a:gd name="connsiteY9" fmla="*/ 3492092 h 8031429"/>
              <a:gd name="connsiteX10" fmla="*/ 13415722 w 14338687"/>
              <a:gd name="connsiteY10" fmla="*/ 3272678 h 8031429"/>
              <a:gd name="connsiteX11" fmla="*/ 13415722 w 14338687"/>
              <a:gd name="connsiteY11" fmla="*/ 8031429 h 8031429"/>
              <a:gd name="connsiteX12" fmla="*/ 0 w 14338687"/>
              <a:gd name="connsiteY12" fmla="*/ 8031429 h 803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38687" h="8031429">
                <a:moveTo>
                  <a:pt x="14338687" y="1878943"/>
                </a:moveTo>
                <a:lnTo>
                  <a:pt x="14338687" y="1984397"/>
                </a:lnTo>
                <a:lnTo>
                  <a:pt x="14287104" y="1984397"/>
                </a:lnTo>
                <a:lnTo>
                  <a:pt x="14306097" y="1948644"/>
                </a:lnTo>
                <a:close/>
                <a:moveTo>
                  <a:pt x="0" y="0"/>
                </a:moveTo>
                <a:lnTo>
                  <a:pt x="3456871" y="0"/>
                </a:lnTo>
                <a:lnTo>
                  <a:pt x="3380492" y="78503"/>
                </a:lnTo>
                <a:cubicBezTo>
                  <a:pt x="1939145" y="1615176"/>
                  <a:pt x="1370902" y="3410750"/>
                  <a:pt x="2085047" y="4802776"/>
                </a:cubicBezTo>
                <a:cubicBezTo>
                  <a:pt x="3173269" y="6923958"/>
                  <a:pt x="6827105" y="7304856"/>
                  <a:pt x="10246116" y="5653534"/>
                </a:cubicBezTo>
                <a:cubicBezTo>
                  <a:pt x="11448113" y="5072992"/>
                  <a:pt x="12461065" y="4318561"/>
                  <a:pt x="13222048" y="3492092"/>
                </a:cubicBezTo>
                <a:lnTo>
                  <a:pt x="13415722" y="3272678"/>
                </a:lnTo>
                <a:lnTo>
                  <a:pt x="13415722" y="8031429"/>
                </a:lnTo>
                <a:lnTo>
                  <a:pt x="0" y="8031429"/>
                </a:lnTo>
                <a:close/>
              </a:path>
            </a:pathLst>
          </a:custGeom>
          <a:gradFill flip="none" rotWithShape="1">
            <a:gsLst>
              <a:gs pos="0">
                <a:schemeClr val="bg1">
                  <a:alpha val="50000"/>
                </a:schemeClr>
              </a:gs>
              <a:gs pos="100000">
                <a:schemeClr val="bg1">
                  <a:alpha val="5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prstClr val="white"/>
              </a:solidFill>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344" t="1" r="38125" b="83090"/>
          <a:stretch/>
        </p:blipFill>
        <p:spPr>
          <a:xfrm rot="10800000">
            <a:off x="-573663" y="5050806"/>
            <a:ext cx="12868509" cy="2403359"/>
          </a:xfrm>
          <a:custGeom>
            <a:avLst/>
            <a:gdLst>
              <a:gd name="connsiteX0" fmla="*/ 0 w 12868509"/>
              <a:gd name="connsiteY0" fmla="*/ 2403359 h 2403359"/>
              <a:gd name="connsiteX1" fmla="*/ 0 w 12868509"/>
              <a:gd name="connsiteY1" fmla="*/ 0 h 2403359"/>
              <a:gd name="connsiteX2" fmla="*/ 12868509 w 12868509"/>
              <a:gd name="connsiteY2" fmla="*/ 0 h 2403359"/>
              <a:gd name="connsiteX3" fmla="*/ 12868509 w 12868509"/>
              <a:gd name="connsiteY3" fmla="*/ 743655 h 2403359"/>
              <a:gd name="connsiteX4" fmla="*/ 12642976 w 12868509"/>
              <a:gd name="connsiteY4" fmla="*/ 707610 h 2403359"/>
              <a:gd name="connsiteX5" fmla="*/ 8832864 w 12868509"/>
              <a:gd name="connsiteY5" fmla="*/ 435680 h 2403359"/>
              <a:gd name="connsiteX6" fmla="*/ 9646 w 12868509"/>
              <a:gd name="connsiteY6" fmla="*/ 2395816 h 240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8509" h="2403359">
                <a:moveTo>
                  <a:pt x="0" y="2403359"/>
                </a:moveTo>
                <a:lnTo>
                  <a:pt x="0" y="0"/>
                </a:lnTo>
                <a:lnTo>
                  <a:pt x="12868509" y="0"/>
                </a:lnTo>
                <a:lnTo>
                  <a:pt x="12868509" y="743655"/>
                </a:lnTo>
                <a:lnTo>
                  <a:pt x="12642976" y="707610"/>
                </a:lnTo>
                <a:cubicBezTo>
                  <a:pt x="11471901" y="532508"/>
                  <a:pt x="10184368" y="435680"/>
                  <a:pt x="8832864" y="435680"/>
                </a:cubicBezTo>
                <a:cubicBezTo>
                  <a:pt x="4947286" y="435680"/>
                  <a:pt x="1590489" y="1236022"/>
                  <a:pt x="9646" y="2395816"/>
                </a:cubicBezTo>
                <a:close/>
              </a:path>
            </a:pathLst>
          </a:custGeom>
        </p:spPr>
      </p:pic>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 r="38125" b="47636"/>
          <a:stretch/>
        </p:blipFill>
        <p:spPr>
          <a:xfrm>
            <a:off x="-573666" y="-472231"/>
            <a:ext cx="4266915" cy="8179204"/>
          </a:xfrm>
          <a:custGeom>
            <a:avLst/>
            <a:gdLst>
              <a:gd name="connsiteX0" fmla="*/ 0 w 3628103"/>
              <a:gd name="connsiteY0" fmla="*/ 0 h 6858000"/>
              <a:gd name="connsiteX1" fmla="*/ 1375778 w 3628103"/>
              <a:gd name="connsiteY1" fmla="*/ 0 h 6858000"/>
              <a:gd name="connsiteX2" fmla="*/ 1276969 w 3628103"/>
              <a:gd name="connsiteY2" fmla="*/ 135763 h 6858000"/>
              <a:gd name="connsiteX3" fmla="*/ 589935 w 3628103"/>
              <a:gd name="connsiteY3" fmla="*/ 2525661 h 6858000"/>
              <a:gd name="connsiteX4" fmla="*/ 589934 w 3628103"/>
              <a:gd name="connsiteY4" fmla="*/ 2525661 h 6858000"/>
              <a:gd name="connsiteX5" fmla="*/ 3598606 w 3628103"/>
              <a:gd name="connsiteY5" fmla="*/ 6282813 h 6858000"/>
              <a:gd name="connsiteX6" fmla="*/ 3628103 w 3628103"/>
              <a:gd name="connsiteY6" fmla="*/ 6281882 h 6858000"/>
              <a:gd name="connsiteX7" fmla="*/ 3628103 w 3628103"/>
              <a:gd name="connsiteY7" fmla="*/ 6858000 h 6858000"/>
              <a:gd name="connsiteX8" fmla="*/ 0 w 362810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8103" h="6858000">
                <a:moveTo>
                  <a:pt x="0" y="0"/>
                </a:moveTo>
                <a:lnTo>
                  <a:pt x="1375778" y="0"/>
                </a:lnTo>
                <a:lnTo>
                  <a:pt x="1276969" y="135763"/>
                </a:lnTo>
                <a:cubicBezTo>
                  <a:pt x="847765" y="785221"/>
                  <a:pt x="589935" y="1617841"/>
                  <a:pt x="589935" y="2525661"/>
                </a:cubicBezTo>
                <a:lnTo>
                  <a:pt x="589934" y="2525661"/>
                </a:lnTo>
                <a:cubicBezTo>
                  <a:pt x="589934" y="4600679"/>
                  <a:pt x="1936962" y="6282813"/>
                  <a:pt x="3598606" y="6282813"/>
                </a:cubicBezTo>
                <a:lnTo>
                  <a:pt x="3628103" y="6281882"/>
                </a:lnTo>
                <a:lnTo>
                  <a:pt x="3628103" y="6858000"/>
                </a:lnTo>
                <a:lnTo>
                  <a:pt x="0" y="6858000"/>
                </a:lnTo>
                <a:close/>
              </a:path>
            </a:pathLst>
          </a:custGeom>
        </p:spPr>
      </p:pic>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5186" t="9617" r="12394" b="49745"/>
          <a:stretch/>
        </p:blipFill>
        <p:spPr>
          <a:xfrm rot="12219884">
            <a:off x="1456679" y="732494"/>
            <a:ext cx="9081643" cy="3853166"/>
          </a:xfrm>
          <a:custGeom>
            <a:avLst/>
            <a:gdLst>
              <a:gd name="connsiteX0" fmla="*/ 6009162 w 9081643"/>
              <a:gd name="connsiteY0" fmla="*/ 1042861 h 3853166"/>
              <a:gd name="connsiteX1" fmla="*/ 0 w 9081643"/>
              <a:gd name="connsiteY1" fmla="*/ 3853166 h 3853166"/>
              <a:gd name="connsiteX2" fmla="*/ 5801817 w 9081643"/>
              <a:gd name="connsiteY2" fmla="*/ 665478 h 3853166"/>
              <a:gd name="connsiteX3" fmla="*/ 9072444 w 9081643"/>
              <a:gd name="connsiteY3" fmla="*/ 1191660 h 3853166"/>
              <a:gd name="connsiteX4" fmla="*/ 7083065 w 9081643"/>
              <a:gd name="connsiteY4" fmla="*/ 551209 h 3853166"/>
              <a:gd name="connsiteX5" fmla="*/ 6922773 w 9081643"/>
              <a:gd name="connsiteY5" fmla="*/ 591578 h 3853166"/>
              <a:gd name="connsiteX6" fmla="*/ 6918813 w 9081643"/>
              <a:gd name="connsiteY6" fmla="*/ 592457 h 3853166"/>
              <a:gd name="connsiteX7" fmla="*/ 6922546 w 9081643"/>
              <a:gd name="connsiteY7" fmla="*/ 590584 h 3853166"/>
              <a:gd name="connsiteX8" fmla="*/ 6911555 w 9081643"/>
              <a:gd name="connsiteY8" fmla="*/ 594070 h 3853166"/>
              <a:gd name="connsiteX9" fmla="*/ 6918813 w 9081643"/>
              <a:gd name="connsiteY9" fmla="*/ 592457 h 3853166"/>
              <a:gd name="connsiteX10" fmla="*/ 6913645 w 9081643"/>
              <a:gd name="connsiteY10" fmla="*/ 595049 h 3853166"/>
              <a:gd name="connsiteX11" fmla="*/ 6099949 w 9081643"/>
              <a:gd name="connsiteY11" fmla="*/ 999432 h 3853166"/>
              <a:gd name="connsiteX12" fmla="*/ 6010310 w 9081643"/>
              <a:gd name="connsiteY12" fmla="*/ 1043958 h 3853166"/>
              <a:gd name="connsiteX13" fmla="*/ 5802992 w 9081643"/>
              <a:gd name="connsiteY13" fmla="*/ 666624 h 3853166"/>
              <a:gd name="connsiteX14" fmla="*/ 6050294 w 9081643"/>
              <a:gd name="connsiteY14" fmla="*/ 543768 h 3853166"/>
              <a:gd name="connsiteX15" fmla="*/ 6682163 w 9081643"/>
              <a:gd name="connsiteY15" fmla="*/ 229920 h 3853166"/>
              <a:gd name="connsiteX16" fmla="*/ 6698705 w 9081643"/>
              <a:gd name="connsiteY16" fmla="*/ 221710 h 3853166"/>
              <a:gd name="connsiteX17" fmla="*/ 6812049 w 9081643"/>
              <a:gd name="connsiteY17" fmla="*/ 175084 h 3853166"/>
              <a:gd name="connsiteX18" fmla="*/ 7093597 w 9081643"/>
              <a:gd name="connsiteY18" fmla="*/ 85263 h 3853166"/>
              <a:gd name="connsiteX19" fmla="*/ 7203369 w 9081643"/>
              <a:gd name="connsiteY19" fmla="*/ 59676 h 3853166"/>
              <a:gd name="connsiteX20" fmla="*/ 9072444 w 9081643"/>
              <a:gd name="connsiteY20" fmla="*/ 1191660 h 385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081643" h="3853166">
                <a:moveTo>
                  <a:pt x="6009162" y="1042861"/>
                </a:moveTo>
                <a:lnTo>
                  <a:pt x="0" y="3853166"/>
                </a:lnTo>
                <a:lnTo>
                  <a:pt x="5801817" y="665478"/>
                </a:lnTo>
                <a:close/>
                <a:moveTo>
                  <a:pt x="9072444" y="1191660"/>
                </a:moveTo>
                <a:cubicBezTo>
                  <a:pt x="8856336" y="569722"/>
                  <a:pt x="8074334" y="330872"/>
                  <a:pt x="7083065" y="551209"/>
                </a:cubicBezTo>
                <a:lnTo>
                  <a:pt x="6922773" y="591578"/>
                </a:lnTo>
                <a:lnTo>
                  <a:pt x="6918813" y="592457"/>
                </a:lnTo>
                <a:lnTo>
                  <a:pt x="6922546" y="590584"/>
                </a:lnTo>
                <a:cubicBezTo>
                  <a:pt x="6923101" y="589932"/>
                  <a:pt x="6907905" y="594507"/>
                  <a:pt x="6911555" y="594070"/>
                </a:cubicBezTo>
                <a:lnTo>
                  <a:pt x="6918813" y="592457"/>
                </a:lnTo>
                <a:lnTo>
                  <a:pt x="6913645" y="595049"/>
                </a:lnTo>
                <a:cubicBezTo>
                  <a:pt x="6856942" y="623351"/>
                  <a:pt x="6534574" y="783536"/>
                  <a:pt x="6099949" y="999432"/>
                </a:cubicBezTo>
                <a:lnTo>
                  <a:pt x="6010310" y="1043958"/>
                </a:lnTo>
                <a:lnTo>
                  <a:pt x="5802992" y="666624"/>
                </a:lnTo>
                <a:lnTo>
                  <a:pt x="6050294" y="543768"/>
                </a:lnTo>
                <a:cubicBezTo>
                  <a:pt x="6304832" y="417318"/>
                  <a:pt x="6525199" y="307850"/>
                  <a:pt x="6682163" y="229920"/>
                </a:cubicBezTo>
                <a:lnTo>
                  <a:pt x="6698705" y="221710"/>
                </a:lnTo>
                <a:lnTo>
                  <a:pt x="6812049" y="175084"/>
                </a:lnTo>
                <a:lnTo>
                  <a:pt x="7093597" y="85263"/>
                </a:lnTo>
                <a:lnTo>
                  <a:pt x="7203369" y="59676"/>
                </a:lnTo>
                <a:cubicBezTo>
                  <a:pt x="8370484" y="-171680"/>
                  <a:pt x="9177602" y="283048"/>
                  <a:pt x="9072444" y="1191660"/>
                </a:cubicBezTo>
                <a:close/>
              </a:path>
            </a:pathLst>
          </a:custGeom>
          <a:ln>
            <a:noFill/>
          </a:ln>
        </p:spPr>
      </p:pic>
    </p:spTree>
    <p:extLst>
      <p:ext uri="{BB962C8B-B14F-4D97-AF65-F5344CB8AC3E}">
        <p14:creationId xmlns:p14="http://schemas.microsoft.com/office/powerpoint/2010/main" val="1924136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2A210F-28B3-4C81-944B-EF908B02FEDE}" type="datetimeFigureOut">
              <a:rPr lang="en-NZ" smtClean="0"/>
              <a:t>22/11/20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1203505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2A210F-28B3-4C81-944B-EF908B02FEDE}" type="datetimeFigureOut">
              <a:rPr lang="en-NZ" smtClean="0"/>
              <a:t>22/11/20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807855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42A210F-28B3-4C81-944B-EF908B02FEDE}" type="datetimeFigureOut">
              <a:rPr lang="en-NZ" smtClean="0"/>
              <a:t>22/11/20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562105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42A210F-28B3-4C81-944B-EF908B02FEDE}" type="datetimeFigureOut">
              <a:rPr lang="en-NZ" smtClean="0"/>
              <a:t>22/11/20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F48F679-BB78-4D74-808F-9FCEE9601082}" type="slidenum">
              <a:rPr lang="en-NZ" smtClean="0"/>
              <a:t>‹#›</a:t>
            </a:fld>
            <a:endParaRPr lang="en-NZ"/>
          </a:p>
        </p:txBody>
      </p:sp>
    </p:spTree>
    <p:extLst>
      <p:ext uri="{BB962C8B-B14F-4D97-AF65-F5344CB8AC3E}">
        <p14:creationId xmlns:p14="http://schemas.microsoft.com/office/powerpoint/2010/main" val="6662433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ubTitl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2A210F-28B3-4C81-944B-EF908B02FEDE}" type="datetimeFigureOut">
              <a:rPr lang="en-NZ" smtClean="0"/>
              <a:t>22/11/20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F48F679-BB78-4D74-808F-9FCEE9601082}" type="slidenum">
              <a:rPr lang="en-NZ" smtClean="0"/>
              <a:t>‹#›</a:t>
            </a:fld>
            <a:endParaRPr lang="en-NZ"/>
          </a:p>
        </p:txBody>
      </p:sp>
      <p:grpSp>
        <p:nvGrpSpPr>
          <p:cNvPr id="6" name="Group 5"/>
          <p:cNvGrpSpPr/>
          <p:nvPr userDrawn="1"/>
        </p:nvGrpSpPr>
        <p:grpSpPr>
          <a:xfrm>
            <a:off x="2009049" y="1725532"/>
            <a:ext cx="6748476" cy="3468602"/>
            <a:chOff x="2009049" y="1725532"/>
            <a:chExt cx="4949371" cy="3468602"/>
          </a:xfrm>
        </p:grpSpPr>
        <p:grpSp>
          <p:nvGrpSpPr>
            <p:cNvPr id="7" name="Group 6"/>
            <p:cNvGrpSpPr/>
            <p:nvPr/>
          </p:nvGrpSpPr>
          <p:grpSpPr>
            <a:xfrm>
              <a:off x="2823021" y="1857978"/>
              <a:ext cx="3288491" cy="3141364"/>
              <a:chOff x="1235291" y="-4751635"/>
              <a:chExt cx="4891651" cy="4672800"/>
            </a:xfrm>
          </p:grpSpPr>
          <p:sp>
            <p:nvSpPr>
              <p:cNvPr id="10" name="Freeform 9"/>
              <p:cNvSpPr>
                <a:spLocks noChangeAspect="1"/>
              </p:cNvSpPr>
              <p:nvPr/>
            </p:nvSpPr>
            <p:spPr>
              <a:xfrm>
                <a:off x="1235291" y="-4751635"/>
                <a:ext cx="4891651" cy="4672800"/>
              </a:xfrm>
              <a:custGeom>
                <a:avLst/>
                <a:gdLst>
                  <a:gd name="connsiteX0" fmla="*/ 1937912 w 3875823"/>
                  <a:gd name="connsiteY0" fmla="*/ 0 h 3702420"/>
                  <a:gd name="connsiteX1" fmla="*/ 3865819 w 3875823"/>
                  <a:gd name="connsiteY1" fmla="*/ 1661935 h 3702420"/>
                  <a:gd name="connsiteX2" fmla="*/ 3875823 w 3875823"/>
                  <a:gd name="connsiteY2" fmla="*/ 1851194 h 3702420"/>
                  <a:gd name="connsiteX3" fmla="*/ 3875823 w 3875823"/>
                  <a:gd name="connsiteY3" fmla="*/ 1851226 h 3702420"/>
                  <a:gd name="connsiteX4" fmla="*/ 3865819 w 3875823"/>
                  <a:gd name="connsiteY4" fmla="*/ 2040486 h 3702420"/>
                  <a:gd name="connsiteX5" fmla="*/ 1937912 w 3875823"/>
                  <a:gd name="connsiteY5" fmla="*/ 3702420 h 3702420"/>
                  <a:gd name="connsiteX6" fmla="*/ 0 w 3875823"/>
                  <a:gd name="connsiteY6" fmla="*/ 1851210 h 3702420"/>
                  <a:gd name="connsiteX7" fmla="*/ 1937912 w 3875823"/>
                  <a:gd name="connsiteY7" fmla="*/ 0 h 37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5823" h="3702420">
                    <a:moveTo>
                      <a:pt x="1937912" y="0"/>
                    </a:moveTo>
                    <a:cubicBezTo>
                      <a:pt x="2941299" y="0"/>
                      <a:pt x="3766578" y="728451"/>
                      <a:pt x="3865819" y="1661935"/>
                    </a:cubicBezTo>
                    <a:lnTo>
                      <a:pt x="3875823" y="1851194"/>
                    </a:lnTo>
                    <a:lnTo>
                      <a:pt x="3875823" y="1851226"/>
                    </a:lnTo>
                    <a:lnTo>
                      <a:pt x="3865819" y="2040486"/>
                    </a:lnTo>
                    <a:cubicBezTo>
                      <a:pt x="3766578" y="2973970"/>
                      <a:pt x="2941299" y="3702420"/>
                      <a:pt x="1937912" y="3702420"/>
                    </a:cubicBezTo>
                    <a:cubicBezTo>
                      <a:pt x="867633" y="3702420"/>
                      <a:pt x="0" y="2873605"/>
                      <a:pt x="0" y="1851210"/>
                    </a:cubicBezTo>
                    <a:cubicBezTo>
                      <a:pt x="0" y="828815"/>
                      <a:pt x="867633" y="0"/>
                      <a:pt x="1937912" y="0"/>
                    </a:cubicBezTo>
                    <a:close/>
                  </a:path>
                </a:pathLst>
              </a:custGeom>
              <a:gradFill flip="none" rotWithShape="1">
                <a:gsLst>
                  <a:gs pos="0">
                    <a:srgbClr val="66FF33">
                      <a:alpha val="31000"/>
                    </a:srgbClr>
                  </a:gs>
                  <a:gs pos="100000">
                    <a:srgbClr val="FFCC00">
                      <a:alpha val="65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prstClr val="white"/>
                  </a:solidFill>
                </a:endParaRPr>
              </a:p>
            </p:txBody>
          </p:sp>
          <p:sp>
            <p:nvSpPr>
              <p:cNvPr id="11" name="Freeform 10"/>
              <p:cNvSpPr>
                <a:spLocks noChangeAspect="1"/>
              </p:cNvSpPr>
              <p:nvPr/>
            </p:nvSpPr>
            <p:spPr>
              <a:xfrm>
                <a:off x="1235291" y="-4751635"/>
                <a:ext cx="4889036" cy="4672800"/>
              </a:xfrm>
              <a:custGeom>
                <a:avLst/>
                <a:gdLst>
                  <a:gd name="connsiteX0" fmla="*/ 1937912 w 3875823"/>
                  <a:gd name="connsiteY0" fmla="*/ 0 h 3702420"/>
                  <a:gd name="connsiteX1" fmla="*/ 3865819 w 3875823"/>
                  <a:gd name="connsiteY1" fmla="*/ 1661935 h 3702420"/>
                  <a:gd name="connsiteX2" fmla="*/ 3875823 w 3875823"/>
                  <a:gd name="connsiteY2" fmla="*/ 1851194 h 3702420"/>
                  <a:gd name="connsiteX3" fmla="*/ 3875823 w 3875823"/>
                  <a:gd name="connsiteY3" fmla="*/ 1851226 h 3702420"/>
                  <a:gd name="connsiteX4" fmla="*/ 3865819 w 3875823"/>
                  <a:gd name="connsiteY4" fmla="*/ 2040486 h 3702420"/>
                  <a:gd name="connsiteX5" fmla="*/ 1937912 w 3875823"/>
                  <a:gd name="connsiteY5" fmla="*/ 3702420 h 3702420"/>
                  <a:gd name="connsiteX6" fmla="*/ 0 w 3875823"/>
                  <a:gd name="connsiteY6" fmla="*/ 1851210 h 3702420"/>
                  <a:gd name="connsiteX7" fmla="*/ 1937912 w 3875823"/>
                  <a:gd name="connsiteY7" fmla="*/ 0 h 37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5823" h="3702420">
                    <a:moveTo>
                      <a:pt x="1937912" y="0"/>
                    </a:moveTo>
                    <a:cubicBezTo>
                      <a:pt x="2941299" y="0"/>
                      <a:pt x="3766578" y="728451"/>
                      <a:pt x="3865819" y="1661935"/>
                    </a:cubicBezTo>
                    <a:lnTo>
                      <a:pt x="3875823" y="1851194"/>
                    </a:lnTo>
                    <a:lnTo>
                      <a:pt x="3875823" y="1851226"/>
                    </a:lnTo>
                    <a:lnTo>
                      <a:pt x="3865819" y="2040486"/>
                    </a:lnTo>
                    <a:cubicBezTo>
                      <a:pt x="3766578" y="2973970"/>
                      <a:pt x="2941299" y="3702420"/>
                      <a:pt x="1937912" y="3702420"/>
                    </a:cubicBezTo>
                    <a:cubicBezTo>
                      <a:pt x="867633" y="3702420"/>
                      <a:pt x="0" y="2873605"/>
                      <a:pt x="0" y="1851210"/>
                    </a:cubicBezTo>
                    <a:cubicBezTo>
                      <a:pt x="0" y="828815"/>
                      <a:pt x="867633" y="0"/>
                      <a:pt x="1937912" y="0"/>
                    </a:cubicBezTo>
                    <a:close/>
                  </a:path>
                </a:pathLst>
              </a:custGeom>
              <a:gradFill flip="none" rotWithShape="1">
                <a:gsLst>
                  <a:gs pos="0">
                    <a:schemeClr val="bg1">
                      <a:alpha val="50000"/>
                    </a:schemeClr>
                  </a:gs>
                  <a:gs pos="100000">
                    <a:schemeClr val="bg1">
                      <a:alpha val="5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dirty="0">
                  <a:solidFill>
                    <a:srgbClr val="00CC00"/>
                  </a:solidFill>
                  <a:latin typeface="Berlin Sans FB" panose="020E0602020502020306" pitchFamily="34" charset="0"/>
                </a:endParaRPr>
              </a:p>
            </p:txBody>
          </p:sp>
        </p:gr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1504" t="39529" r="37342" b="23541"/>
            <a:stretch/>
          </p:blipFill>
          <p:spPr>
            <a:xfrm>
              <a:off x="2009049" y="2781074"/>
              <a:ext cx="4458032" cy="2413060"/>
            </a:xfrm>
            <a:custGeom>
              <a:avLst/>
              <a:gdLst>
                <a:gd name="connsiteX0" fmla="*/ 8915745 w 10079465"/>
                <a:gd name="connsiteY0" fmla="*/ 0 h 5455850"/>
                <a:gd name="connsiteX1" fmla="*/ 9190333 w 10079465"/>
                <a:gd name="connsiteY1" fmla="*/ 236133 h 5455850"/>
                <a:gd name="connsiteX2" fmla="*/ 10079465 w 10079465"/>
                <a:gd name="connsiteY2" fmla="*/ 2107966 h 5455850"/>
                <a:gd name="connsiteX3" fmla="*/ 4873285 w 10079465"/>
                <a:gd name="connsiteY3" fmla="*/ 5455850 h 5455850"/>
                <a:gd name="connsiteX4" fmla="*/ 76232 w 10079465"/>
                <a:gd name="connsiteY4" fmla="*/ 3411114 h 5455850"/>
                <a:gd name="connsiteX5" fmla="*/ 0 w 10079465"/>
                <a:gd name="connsiteY5" fmla="*/ 3286783 h 5455850"/>
                <a:gd name="connsiteX6" fmla="*/ 25117 w 10079465"/>
                <a:gd name="connsiteY6" fmla="*/ 3308383 h 5455850"/>
                <a:gd name="connsiteX7" fmla="*/ 4042461 w 10079465"/>
                <a:gd name="connsiteY7" fmla="*/ 4526702 h 5455850"/>
                <a:gd name="connsiteX8" fmla="*/ 9248641 w 10079465"/>
                <a:gd name="connsiteY8" fmla="*/ 1178818 h 5455850"/>
                <a:gd name="connsiteX9" fmla="*/ 8932729 w 10079465"/>
                <a:gd name="connsiteY9" fmla="*/ 27703 h 545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465" h="5455850">
                  <a:moveTo>
                    <a:pt x="8915745" y="0"/>
                  </a:moveTo>
                  <a:lnTo>
                    <a:pt x="9190333" y="236133"/>
                  </a:lnTo>
                  <a:cubicBezTo>
                    <a:pt x="9751685" y="770458"/>
                    <a:pt x="10079465" y="1414597"/>
                    <a:pt x="10079465" y="2107966"/>
                  </a:cubicBezTo>
                  <a:cubicBezTo>
                    <a:pt x="10079465" y="3956951"/>
                    <a:pt x="7748581" y="5455850"/>
                    <a:pt x="4873285" y="5455850"/>
                  </a:cubicBezTo>
                  <a:cubicBezTo>
                    <a:pt x="2716817" y="5455850"/>
                    <a:pt x="866573" y="4612720"/>
                    <a:pt x="76232" y="3411114"/>
                  </a:cubicBezTo>
                  <a:lnTo>
                    <a:pt x="0" y="3286783"/>
                  </a:lnTo>
                  <a:lnTo>
                    <a:pt x="25117" y="3308383"/>
                  </a:lnTo>
                  <a:cubicBezTo>
                    <a:pt x="980007" y="4052441"/>
                    <a:pt x="2425105" y="4526702"/>
                    <a:pt x="4042461" y="4526702"/>
                  </a:cubicBezTo>
                  <a:cubicBezTo>
                    <a:pt x="6917753" y="4526702"/>
                    <a:pt x="9248641" y="3027803"/>
                    <a:pt x="9248641" y="1178818"/>
                  </a:cubicBezTo>
                  <a:cubicBezTo>
                    <a:pt x="9248641" y="774354"/>
                    <a:pt x="9137105" y="386639"/>
                    <a:pt x="8932729" y="27703"/>
                  </a:cubicBezTo>
                  <a:close/>
                </a:path>
              </a:pathLst>
            </a:cu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1363" t="2599" r="7483" b="60471"/>
            <a:stretch/>
          </p:blipFill>
          <p:spPr>
            <a:xfrm>
              <a:off x="2500387" y="1725532"/>
              <a:ext cx="4458033" cy="2413060"/>
            </a:xfrm>
            <a:custGeom>
              <a:avLst/>
              <a:gdLst>
                <a:gd name="connsiteX0" fmla="*/ 5206182 w 10079469"/>
                <a:gd name="connsiteY0" fmla="*/ 0 h 5455852"/>
                <a:gd name="connsiteX1" fmla="*/ 10003237 w 10079469"/>
                <a:gd name="connsiteY1" fmla="*/ 2044738 h 5455852"/>
                <a:gd name="connsiteX2" fmla="*/ 10079469 w 10079469"/>
                <a:gd name="connsiteY2" fmla="*/ 2169070 h 5455852"/>
                <a:gd name="connsiteX3" fmla="*/ 10054349 w 10079469"/>
                <a:gd name="connsiteY3" fmla="*/ 2147467 h 5455852"/>
                <a:gd name="connsiteX4" fmla="*/ 6037008 w 10079469"/>
                <a:gd name="connsiteY4" fmla="*/ 929149 h 5455852"/>
                <a:gd name="connsiteX5" fmla="*/ 830828 w 10079469"/>
                <a:gd name="connsiteY5" fmla="*/ 4277032 h 5455852"/>
                <a:gd name="connsiteX6" fmla="*/ 1146738 w 10079469"/>
                <a:gd name="connsiteY6" fmla="*/ 5428147 h 5455852"/>
                <a:gd name="connsiteX7" fmla="*/ 1163724 w 10079469"/>
                <a:gd name="connsiteY7" fmla="*/ 5455852 h 5455852"/>
                <a:gd name="connsiteX8" fmla="*/ 889134 w 10079469"/>
                <a:gd name="connsiteY8" fmla="*/ 5219719 h 5455852"/>
                <a:gd name="connsiteX9" fmla="*/ 0 w 10079469"/>
                <a:gd name="connsiteY9" fmla="*/ 3347884 h 5455852"/>
                <a:gd name="connsiteX10" fmla="*/ 5206182 w 10079469"/>
                <a:gd name="connsiteY10" fmla="*/ 0 h 545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9469" h="5455852">
                  <a:moveTo>
                    <a:pt x="5206182" y="0"/>
                  </a:moveTo>
                  <a:cubicBezTo>
                    <a:pt x="7362652" y="0"/>
                    <a:pt x="9212893" y="843132"/>
                    <a:pt x="10003237" y="2044738"/>
                  </a:cubicBezTo>
                  <a:lnTo>
                    <a:pt x="10079469" y="2169070"/>
                  </a:lnTo>
                  <a:lnTo>
                    <a:pt x="10054349" y="2147467"/>
                  </a:lnTo>
                  <a:cubicBezTo>
                    <a:pt x="9099461" y="1403410"/>
                    <a:pt x="7654360" y="929149"/>
                    <a:pt x="6037008" y="929149"/>
                  </a:cubicBezTo>
                  <a:cubicBezTo>
                    <a:pt x="3161714" y="929149"/>
                    <a:pt x="830828" y="2428047"/>
                    <a:pt x="830828" y="4277032"/>
                  </a:cubicBezTo>
                  <a:cubicBezTo>
                    <a:pt x="830828" y="4681498"/>
                    <a:pt x="942364" y="5069211"/>
                    <a:pt x="1146738" y="5428147"/>
                  </a:cubicBezTo>
                  <a:lnTo>
                    <a:pt x="1163724" y="5455852"/>
                  </a:lnTo>
                  <a:lnTo>
                    <a:pt x="889134" y="5219719"/>
                  </a:lnTo>
                  <a:cubicBezTo>
                    <a:pt x="327782" y="4685392"/>
                    <a:pt x="0" y="4041254"/>
                    <a:pt x="0" y="3347884"/>
                  </a:cubicBezTo>
                  <a:cubicBezTo>
                    <a:pt x="0" y="1498900"/>
                    <a:pt x="2330888" y="0"/>
                    <a:pt x="5206182" y="0"/>
                  </a:cubicBezTo>
                  <a:close/>
                </a:path>
              </a:pathLst>
            </a:custGeom>
          </p:spPr>
        </p:pic>
      </p:gr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9428" t="5433" r="9711" b="76574"/>
          <a:stretch/>
        </p:blipFill>
        <p:spPr>
          <a:xfrm rot="21449048">
            <a:off x="-406989" y="-48623"/>
            <a:ext cx="10827331" cy="2658218"/>
          </a:xfrm>
          <a:custGeom>
            <a:avLst/>
            <a:gdLst>
              <a:gd name="connsiteX0" fmla="*/ 2935541 w 4110468"/>
              <a:gd name="connsiteY0" fmla="*/ 961 h 2658218"/>
              <a:gd name="connsiteX1" fmla="*/ 3915443 w 4110468"/>
              <a:gd name="connsiteY1" fmla="*/ 451973 h 2658218"/>
              <a:gd name="connsiteX2" fmla="*/ 4085685 w 4110468"/>
              <a:gd name="connsiteY2" fmla="*/ 1352567 h 2658218"/>
              <a:gd name="connsiteX3" fmla="*/ 4049125 w 4110468"/>
              <a:gd name="connsiteY3" fmla="*/ 1508517 h 2658218"/>
              <a:gd name="connsiteX4" fmla="*/ 4047973 w 4110468"/>
              <a:gd name="connsiteY4" fmla="*/ 1494190 h 2658218"/>
              <a:gd name="connsiteX5" fmla="*/ 3860785 w 4110468"/>
              <a:gd name="connsiteY5" fmla="*/ 1000539 h 2658218"/>
              <a:gd name="connsiteX6" fmla="*/ 1127875 w 4110468"/>
              <a:gd name="connsiteY6" fmla="*/ 1161425 h 2658218"/>
              <a:gd name="connsiteX7" fmla="*/ 10031 w 4110468"/>
              <a:gd name="connsiteY7" fmla="*/ 2643952 h 2658218"/>
              <a:gd name="connsiteX8" fmla="*/ 6687 w 4110468"/>
              <a:gd name="connsiteY8" fmla="*/ 2658218 h 2658218"/>
              <a:gd name="connsiteX9" fmla="*/ 1515 w 4110468"/>
              <a:gd name="connsiteY9" fmla="*/ 2593922 h 2658218"/>
              <a:gd name="connsiteX10" fmla="*/ 1182531 w 4110468"/>
              <a:gd name="connsiteY10" fmla="*/ 612859 h 2658218"/>
              <a:gd name="connsiteX11" fmla="*/ 2935541 w 4110468"/>
              <a:gd name="connsiteY11" fmla="*/ 961 h 265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10468" h="2658218">
                <a:moveTo>
                  <a:pt x="2935541" y="961"/>
                </a:moveTo>
                <a:cubicBezTo>
                  <a:pt x="3351767" y="14140"/>
                  <a:pt x="3704577" y="162936"/>
                  <a:pt x="3915443" y="451973"/>
                </a:cubicBezTo>
                <a:cubicBezTo>
                  <a:pt x="4096185" y="699719"/>
                  <a:pt x="4146975" y="1015318"/>
                  <a:pt x="4085685" y="1352567"/>
                </a:cubicBezTo>
                <a:lnTo>
                  <a:pt x="4049125" y="1508517"/>
                </a:lnTo>
                <a:lnTo>
                  <a:pt x="4047973" y="1494190"/>
                </a:lnTo>
                <a:cubicBezTo>
                  <a:pt x="4027431" y="1312665"/>
                  <a:pt x="3966219" y="1145057"/>
                  <a:pt x="3860785" y="1000539"/>
                </a:cubicBezTo>
                <a:cubicBezTo>
                  <a:pt x="3378805" y="339882"/>
                  <a:pt x="2155239" y="411914"/>
                  <a:pt x="1127875" y="1161425"/>
                </a:cubicBezTo>
                <a:cubicBezTo>
                  <a:pt x="549983" y="1583025"/>
                  <a:pt x="157263" y="2129180"/>
                  <a:pt x="10031" y="2643952"/>
                </a:cubicBezTo>
                <a:lnTo>
                  <a:pt x="6687" y="2658218"/>
                </a:lnTo>
                <a:lnTo>
                  <a:pt x="1515" y="2593922"/>
                </a:lnTo>
                <a:cubicBezTo>
                  <a:pt x="-29315" y="1958558"/>
                  <a:pt x="412009" y="1174993"/>
                  <a:pt x="1182531" y="612859"/>
                </a:cubicBezTo>
                <a:cubicBezTo>
                  <a:pt x="1760423" y="191259"/>
                  <a:pt x="2400395" y="-15982"/>
                  <a:pt x="2935541" y="961"/>
                </a:cubicBezTo>
                <a:close/>
              </a:path>
            </a:pathLst>
          </a:custGeom>
        </p:spPr>
      </p:pic>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31266" t="64168" r="57221" b="5444"/>
          <a:stretch/>
        </p:blipFill>
        <p:spPr>
          <a:xfrm rot="3091552">
            <a:off x="975974" y="-2537331"/>
            <a:ext cx="2268590" cy="6491059"/>
          </a:xfrm>
          <a:custGeom>
            <a:avLst/>
            <a:gdLst>
              <a:gd name="connsiteX0" fmla="*/ 1410790 w 2268590"/>
              <a:gd name="connsiteY0" fmla="*/ 579 h 4489305"/>
              <a:gd name="connsiteX1" fmla="*/ 2154416 w 2268590"/>
              <a:gd name="connsiteY1" fmla="*/ 326421 h 4489305"/>
              <a:gd name="connsiteX2" fmla="*/ 2268590 w 2268590"/>
              <a:gd name="connsiteY2" fmla="*/ 438765 h 4489305"/>
              <a:gd name="connsiteX3" fmla="*/ 2255756 w 2268590"/>
              <a:gd name="connsiteY3" fmla="*/ 432298 h 4489305"/>
              <a:gd name="connsiteX4" fmla="*/ 1736776 w 2268590"/>
              <a:gd name="connsiteY4" fmla="*/ 335386 h 4489305"/>
              <a:gd name="connsiteX5" fmla="*/ 452612 w 2268590"/>
              <a:gd name="connsiteY5" fmla="*/ 2753155 h 4489305"/>
              <a:gd name="connsiteX6" fmla="*/ 1137320 w 2268590"/>
              <a:gd name="connsiteY6" fmla="*/ 4479029 h 4489305"/>
              <a:gd name="connsiteX7" fmla="*/ 1147764 w 2268590"/>
              <a:gd name="connsiteY7" fmla="*/ 4489305 h 4489305"/>
              <a:gd name="connsiteX8" fmla="*/ 1090160 w 2268590"/>
              <a:gd name="connsiteY8" fmla="*/ 4460277 h 4489305"/>
              <a:gd name="connsiteX9" fmla="*/ 12533 w 2268590"/>
              <a:gd name="connsiteY9" fmla="*/ 2421129 h 4489305"/>
              <a:gd name="connsiteX10" fmla="*/ 1296698 w 2268590"/>
              <a:gd name="connsiteY10" fmla="*/ 3360 h 4489305"/>
              <a:gd name="connsiteX11" fmla="*/ 1410790 w 2268590"/>
              <a:gd name="connsiteY11" fmla="*/ 579 h 448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8590" h="4489305">
                <a:moveTo>
                  <a:pt x="1410790" y="579"/>
                </a:moveTo>
                <a:cubicBezTo>
                  <a:pt x="1675672" y="9732"/>
                  <a:pt x="1930286" y="127120"/>
                  <a:pt x="2154416" y="326421"/>
                </a:cubicBezTo>
                <a:lnTo>
                  <a:pt x="2268590" y="438765"/>
                </a:lnTo>
                <a:lnTo>
                  <a:pt x="2255756" y="432298"/>
                </a:lnTo>
                <a:cubicBezTo>
                  <a:pt x="2090036" y="355416"/>
                  <a:pt x="1915048" y="320513"/>
                  <a:pt x="1736776" y="335386"/>
                </a:cubicBezTo>
                <a:cubicBezTo>
                  <a:pt x="921822" y="403376"/>
                  <a:pt x="346883" y="1485849"/>
                  <a:pt x="452612" y="2753155"/>
                </a:cubicBezTo>
                <a:cubicBezTo>
                  <a:pt x="512085" y="3466016"/>
                  <a:pt x="774258" y="4085514"/>
                  <a:pt x="1137320" y="4479029"/>
                </a:cubicBezTo>
                <a:lnTo>
                  <a:pt x="1147764" y="4489305"/>
                </a:lnTo>
                <a:lnTo>
                  <a:pt x="1090160" y="4460277"/>
                </a:lnTo>
                <a:cubicBezTo>
                  <a:pt x="531482" y="4156114"/>
                  <a:pt x="91830" y="3371608"/>
                  <a:pt x="12533" y="2421129"/>
                </a:cubicBezTo>
                <a:cubicBezTo>
                  <a:pt x="-93197" y="1153822"/>
                  <a:pt x="481743" y="71350"/>
                  <a:pt x="1296698" y="3360"/>
                </a:cubicBezTo>
                <a:cubicBezTo>
                  <a:pt x="1334900" y="173"/>
                  <a:pt x="1372950" y="-728"/>
                  <a:pt x="1410790" y="579"/>
                </a:cubicBezTo>
                <a:close/>
              </a:path>
            </a:pathLst>
          </a:custGeom>
        </p:spPr>
      </p:pic>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13859" t="71687" r="80316" b="843"/>
          <a:stretch/>
        </p:blipFill>
        <p:spPr>
          <a:xfrm rot="13071931">
            <a:off x="10205114" y="2236851"/>
            <a:ext cx="1147764" cy="6397095"/>
          </a:xfrm>
          <a:custGeom>
            <a:avLst/>
            <a:gdLst>
              <a:gd name="connsiteX0" fmla="*/ 1147764 w 1147764"/>
              <a:gd name="connsiteY0" fmla="*/ 6397095 h 6397095"/>
              <a:gd name="connsiteX1" fmla="*/ 1090161 w 1147764"/>
              <a:gd name="connsiteY1" fmla="*/ 6351339 h 6397095"/>
              <a:gd name="connsiteX2" fmla="*/ 12533 w 1147764"/>
              <a:gd name="connsiteY2" fmla="*/ 3137047 h 6397095"/>
              <a:gd name="connsiteX3" fmla="*/ 504368 w 1147764"/>
              <a:gd name="connsiteY3" fmla="*/ 52171 h 6397095"/>
              <a:gd name="connsiteX4" fmla="*/ 534021 w 1147764"/>
              <a:gd name="connsiteY4" fmla="*/ 0 h 6397095"/>
              <a:gd name="connsiteX5" fmla="*/ 905897 w 1147764"/>
              <a:gd name="connsiteY5" fmla="*/ 659410 h 6397095"/>
              <a:gd name="connsiteX6" fmla="*/ 841870 w 1147764"/>
              <a:gd name="connsiteY6" fmla="*/ 798704 h 6397095"/>
              <a:gd name="connsiteX7" fmla="*/ 452612 w 1147764"/>
              <a:gd name="connsiteY7" fmla="*/ 3660417 h 6397095"/>
              <a:gd name="connsiteX8" fmla="*/ 1137320 w 1147764"/>
              <a:gd name="connsiteY8" fmla="*/ 6380897 h 639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764" h="6397095">
                <a:moveTo>
                  <a:pt x="1147764" y="6397095"/>
                </a:moveTo>
                <a:lnTo>
                  <a:pt x="1090161" y="6351339"/>
                </a:lnTo>
                <a:cubicBezTo>
                  <a:pt x="531482" y="5871890"/>
                  <a:pt x="91830" y="4635279"/>
                  <a:pt x="12533" y="3137047"/>
                </a:cubicBezTo>
                <a:cubicBezTo>
                  <a:pt x="-53549" y="1888519"/>
                  <a:pt x="146258" y="753800"/>
                  <a:pt x="504368" y="52171"/>
                </a:cubicBezTo>
                <a:lnTo>
                  <a:pt x="534021" y="0"/>
                </a:lnTo>
                <a:lnTo>
                  <a:pt x="905897" y="659410"/>
                </a:lnTo>
                <a:lnTo>
                  <a:pt x="841870" y="798704"/>
                </a:lnTo>
                <a:cubicBezTo>
                  <a:pt x="549035" y="1505253"/>
                  <a:pt x="393140" y="2536742"/>
                  <a:pt x="452612" y="3660417"/>
                </a:cubicBezTo>
                <a:cubicBezTo>
                  <a:pt x="512085" y="4784094"/>
                  <a:pt x="774258" y="5760603"/>
                  <a:pt x="1137320" y="6380897"/>
                </a:cubicBezTo>
                <a:close/>
              </a:path>
            </a:pathLst>
          </a:custGeom>
        </p:spPr>
      </p:pic>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930" t="2687" r="77276" b="88193"/>
          <a:stretch/>
        </p:blipFill>
        <p:spPr>
          <a:xfrm rot="8346605">
            <a:off x="5729278" y="5222066"/>
            <a:ext cx="5631019" cy="1347428"/>
          </a:xfrm>
          <a:custGeom>
            <a:avLst/>
            <a:gdLst>
              <a:gd name="connsiteX0" fmla="*/ 0 w 5631019"/>
              <a:gd name="connsiteY0" fmla="*/ 959354 h 1347428"/>
              <a:gd name="connsiteX1" fmla="*/ 44212 w 5631019"/>
              <a:gd name="connsiteY1" fmla="*/ 904364 h 1347428"/>
              <a:gd name="connsiteX2" fmla="*/ 2826313 w 5631019"/>
              <a:gd name="connsiteY2" fmla="*/ 0 h 1347428"/>
              <a:gd name="connsiteX3" fmla="*/ 5608415 w 5631019"/>
              <a:gd name="connsiteY3" fmla="*/ 904364 h 1347428"/>
              <a:gd name="connsiteX4" fmla="*/ 5631019 w 5631019"/>
              <a:gd name="connsiteY4" fmla="*/ 934651 h 1347428"/>
              <a:gd name="connsiteX5" fmla="*/ 5150536 w 5631019"/>
              <a:gd name="connsiteY5" fmla="*/ 1347428 h 1347428"/>
              <a:gd name="connsiteX6" fmla="*/ 5126569 w 5631019"/>
              <a:gd name="connsiteY6" fmla="*/ 1315316 h 1347428"/>
              <a:gd name="connsiteX7" fmla="*/ 2344468 w 5631019"/>
              <a:gd name="connsiteY7" fmla="*/ 410952 h 1347428"/>
              <a:gd name="connsiteX8" fmla="*/ 14567 w 5631019"/>
              <a:gd name="connsiteY8" fmla="*/ 949800 h 134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1019" h="1347428">
                <a:moveTo>
                  <a:pt x="0" y="959354"/>
                </a:moveTo>
                <a:lnTo>
                  <a:pt x="44212" y="904364"/>
                </a:lnTo>
                <a:cubicBezTo>
                  <a:pt x="502577" y="372907"/>
                  <a:pt x="1575647" y="0"/>
                  <a:pt x="2826313" y="0"/>
                </a:cubicBezTo>
                <a:cubicBezTo>
                  <a:pt x="4076982" y="0"/>
                  <a:pt x="5150049" y="372907"/>
                  <a:pt x="5608415" y="904364"/>
                </a:cubicBezTo>
                <a:lnTo>
                  <a:pt x="5631019" y="934651"/>
                </a:lnTo>
                <a:lnTo>
                  <a:pt x="5150536" y="1347428"/>
                </a:lnTo>
                <a:lnTo>
                  <a:pt x="5126569" y="1315316"/>
                </a:lnTo>
                <a:cubicBezTo>
                  <a:pt x="4668203" y="783859"/>
                  <a:pt x="3595135" y="410952"/>
                  <a:pt x="2344468" y="410952"/>
                </a:cubicBezTo>
                <a:cubicBezTo>
                  <a:pt x="1406465" y="410952"/>
                  <a:pt x="568366" y="620712"/>
                  <a:pt x="14567" y="949800"/>
                </a:cubicBezTo>
                <a:close/>
              </a:path>
            </a:pathLst>
          </a:custGeom>
        </p:spPr>
      </p:pic>
    </p:spTree>
    <p:extLst>
      <p:ext uri="{BB962C8B-B14F-4D97-AF65-F5344CB8AC3E}">
        <p14:creationId xmlns:p14="http://schemas.microsoft.com/office/powerpoint/2010/main" val="3122894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4F0208-39A3-4D08-83A9-FEEB84830CF1}" type="datetimeFigureOut">
              <a:rPr lang="en-NZ" smtClean="0"/>
              <a:t>22/11/20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7B6D652-A4A6-4A2C-BA0E-5F6763B9C199}" type="slidenum">
              <a:rPr lang="en-NZ" smtClean="0"/>
              <a:t>‹#›</a:t>
            </a:fld>
            <a:endParaRPr lang="en-NZ"/>
          </a:p>
        </p:txBody>
      </p:sp>
      <p:pic>
        <p:nvPicPr>
          <p:cNvPr id="10" name="Picture 9"/>
          <p:cNvPicPr>
            <a:picLocks noChangeAspect="1"/>
          </p:cNvPicPr>
          <p:nvPr/>
        </p:nvPicPr>
        <p:blipFill>
          <a:blip r:embed="rId2"/>
          <a:stretch>
            <a:fillRect/>
          </a:stretch>
        </p:blipFill>
        <p:spPr>
          <a:xfrm>
            <a:off x="-52210" y="0"/>
            <a:ext cx="12244210" cy="6879370"/>
          </a:xfrm>
          <a:prstGeom prst="rect">
            <a:avLst/>
          </a:prstGeom>
        </p:spPr>
      </p:pic>
      <p:sp>
        <p:nvSpPr>
          <p:cNvPr id="11" name="Rectangle 10"/>
          <p:cNvSpPr/>
          <p:nvPr/>
        </p:nvSpPr>
        <p:spPr>
          <a:xfrm>
            <a:off x="-52210" y="0"/>
            <a:ext cx="12244210" cy="687937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DB9B"/>
              </a:solidFill>
            </a:endParaRPr>
          </a:p>
        </p:txBody>
      </p:sp>
      <p:sp>
        <p:nvSpPr>
          <p:cNvPr id="12" name="Rectangle 11"/>
          <p:cNvSpPr/>
          <p:nvPr/>
        </p:nvSpPr>
        <p:spPr>
          <a:xfrm>
            <a:off x="-246743" y="-348343"/>
            <a:ext cx="12438743" cy="2126221"/>
          </a:xfrm>
          <a:prstGeom prst="rect">
            <a:avLst/>
          </a:prstGeom>
          <a:solidFill>
            <a:srgbClr val="FBFBA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DB9B"/>
              </a:solidFill>
            </a:endParaRPr>
          </a:p>
        </p:txBody>
      </p:sp>
      <p:sp>
        <p:nvSpPr>
          <p:cNvPr id="13" name="Rectangle 12"/>
          <p:cNvSpPr/>
          <p:nvPr/>
        </p:nvSpPr>
        <p:spPr>
          <a:xfrm>
            <a:off x="-52210" y="1777877"/>
            <a:ext cx="12244210" cy="527429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DB9B"/>
              </a:solidFill>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artisticPaintStrokes/>
                    </a14:imgEffect>
                  </a14:imgLayer>
                </a14:imgProps>
              </a:ext>
            </a:extLst>
          </a:blip>
          <a:srcRect b="48938"/>
          <a:stretch>
            <a:fillRect/>
          </a:stretch>
        </p:blipFill>
        <p:spPr>
          <a:xfrm rot="20122285" flipH="1">
            <a:off x="4796479" y="-1466705"/>
            <a:ext cx="7202907" cy="3512760"/>
          </a:xfrm>
          <a:custGeom>
            <a:avLst/>
            <a:gdLst>
              <a:gd name="connsiteX0" fmla="*/ 0 w 7202907"/>
              <a:gd name="connsiteY0" fmla="*/ 3080396 h 3512760"/>
              <a:gd name="connsiteX1" fmla="*/ 6719310 w 7202907"/>
              <a:gd name="connsiteY1" fmla="*/ 0 h 3512760"/>
              <a:gd name="connsiteX2" fmla="*/ 7202907 w 7202907"/>
              <a:gd name="connsiteY2" fmla="*/ 0 h 3512760"/>
              <a:gd name="connsiteX3" fmla="*/ 7202906 w 7202907"/>
              <a:gd name="connsiteY3" fmla="*/ 210665 h 3512760"/>
              <a:gd name="connsiteX4" fmla="*/ 1 w 7202907"/>
              <a:gd name="connsiteY4" fmla="*/ 3512760 h 351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2907" h="3512760">
                <a:moveTo>
                  <a:pt x="0" y="3080396"/>
                </a:moveTo>
                <a:lnTo>
                  <a:pt x="6719310" y="0"/>
                </a:lnTo>
                <a:lnTo>
                  <a:pt x="7202907" y="0"/>
                </a:lnTo>
                <a:lnTo>
                  <a:pt x="7202906" y="210665"/>
                </a:lnTo>
                <a:lnTo>
                  <a:pt x="1" y="3512760"/>
                </a:lnTo>
                <a:close/>
              </a:path>
            </a:pathLst>
          </a:custGeom>
        </p:spPr>
      </p:pic>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artisticPaintStrokes/>
                    </a14:imgEffect>
                  </a14:imgLayer>
                </a14:imgProps>
              </a:ext>
            </a:extLst>
          </a:blip>
          <a:srcRect t="46009" b="1010"/>
          <a:stretch>
            <a:fillRect/>
          </a:stretch>
        </p:blipFill>
        <p:spPr>
          <a:xfrm rot="1477715">
            <a:off x="4823979" y="4894989"/>
            <a:ext cx="7202908" cy="3644738"/>
          </a:xfrm>
          <a:custGeom>
            <a:avLst/>
            <a:gdLst>
              <a:gd name="connsiteX0" fmla="*/ 0 w 7202908"/>
              <a:gd name="connsiteY0" fmla="*/ 3302096 h 3644738"/>
              <a:gd name="connsiteX1" fmla="*/ 7202908 w 7202908"/>
              <a:gd name="connsiteY1" fmla="*/ 0 h 3644738"/>
              <a:gd name="connsiteX2" fmla="*/ 7202906 w 7202908"/>
              <a:gd name="connsiteY2" fmla="*/ 342642 h 3644738"/>
              <a:gd name="connsiteX3" fmla="*/ 0 w 7202908"/>
              <a:gd name="connsiteY3" fmla="*/ 3644738 h 3644738"/>
            </a:gdLst>
            <a:ahLst/>
            <a:cxnLst>
              <a:cxn ang="0">
                <a:pos x="connsiteX0" y="connsiteY0"/>
              </a:cxn>
              <a:cxn ang="0">
                <a:pos x="connsiteX1" y="connsiteY1"/>
              </a:cxn>
              <a:cxn ang="0">
                <a:pos x="connsiteX2" y="connsiteY2"/>
              </a:cxn>
              <a:cxn ang="0">
                <a:pos x="connsiteX3" y="connsiteY3"/>
              </a:cxn>
            </a:cxnLst>
            <a:rect l="l" t="t" r="r" b="b"/>
            <a:pathLst>
              <a:path w="7202908" h="3644738">
                <a:moveTo>
                  <a:pt x="0" y="3302096"/>
                </a:moveTo>
                <a:lnTo>
                  <a:pt x="7202908" y="0"/>
                </a:lnTo>
                <a:lnTo>
                  <a:pt x="7202906" y="342642"/>
                </a:lnTo>
                <a:lnTo>
                  <a:pt x="0" y="3644738"/>
                </a:lnTo>
                <a:close/>
              </a:path>
            </a:pathLst>
          </a:custGeom>
        </p:spPr>
      </p:pic>
    </p:spTree>
    <p:extLst>
      <p:ext uri="{BB962C8B-B14F-4D97-AF65-F5344CB8AC3E}">
        <p14:creationId xmlns:p14="http://schemas.microsoft.com/office/powerpoint/2010/main" val="37400883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2A210F-28B3-4C81-944B-EF908B02FEDE}" type="datetimeFigureOut">
              <a:rPr lang="en-NZ" smtClean="0"/>
              <a:t>22/11/20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F48F679-BB78-4D74-808F-9FCEE9601082}" type="slidenum">
              <a:rPr lang="en-NZ" smtClean="0"/>
              <a:t>‹#›</a:t>
            </a:fld>
            <a:endParaRPr lang="en-NZ"/>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9366" t="51196" r="21204" b="87"/>
          <a:stretch/>
        </p:blipFill>
        <p:spPr>
          <a:xfrm rot="5400000">
            <a:off x="232859" y="-2233087"/>
            <a:ext cx="11710220" cy="12208063"/>
          </a:xfrm>
          <a:prstGeom prst="rect">
            <a:avLst/>
          </a:prstGeom>
        </p:spPr>
      </p:pic>
      <p:sp>
        <p:nvSpPr>
          <p:cNvPr id="7" name="Rectangle 6"/>
          <p:cNvSpPr/>
          <p:nvPr userDrawn="1"/>
        </p:nvSpPr>
        <p:spPr>
          <a:xfrm>
            <a:off x="1" y="-1984166"/>
            <a:ext cx="14616846" cy="11829326"/>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userDrawn="1"/>
        </p:nvSpPr>
        <p:spPr>
          <a:xfrm>
            <a:off x="-16064" y="-2026704"/>
            <a:ext cx="12208064" cy="11710220"/>
          </a:xfrm>
          <a:prstGeom prst="rect">
            <a:avLst/>
          </a:prstGeom>
          <a:solidFill>
            <a:srgbClr val="66FF3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5780" t="29197" r="52493" b="47636"/>
          <a:stretch/>
        </p:blipFill>
        <p:spPr>
          <a:xfrm rot="5400000" flipH="1" flipV="1">
            <a:off x="-1742630" y="-1725077"/>
            <a:ext cx="5035018" cy="6157029"/>
          </a:xfrm>
          <a:custGeom>
            <a:avLst/>
            <a:gdLst>
              <a:gd name="connsiteX0" fmla="*/ 5035018 w 5035018"/>
              <a:gd name="connsiteY0" fmla="*/ 0 h 6157029"/>
              <a:gd name="connsiteX1" fmla="*/ 5035018 w 5035018"/>
              <a:gd name="connsiteY1" fmla="*/ 6157029 h 6157029"/>
              <a:gd name="connsiteX2" fmla="*/ 3120983 w 5035018"/>
              <a:gd name="connsiteY2" fmla="*/ 6157029 h 6157029"/>
              <a:gd name="connsiteX3" fmla="*/ 3116133 w 5035018"/>
              <a:gd name="connsiteY3" fmla="*/ 6154846 h 6157029"/>
              <a:gd name="connsiteX4" fmla="*/ 2218375 w 5035018"/>
              <a:gd name="connsiteY4" fmla="*/ 5595096 h 6157029"/>
              <a:gd name="connsiteX5" fmla="*/ 0 w 5035018"/>
              <a:gd name="connsiteY5" fmla="*/ 2296666 h 6157029"/>
              <a:gd name="connsiteX6" fmla="*/ 815 w 5035018"/>
              <a:gd name="connsiteY6" fmla="*/ 2258567 h 6157029"/>
              <a:gd name="connsiteX7" fmla="*/ 176475 w 5035018"/>
              <a:gd name="connsiteY7" fmla="*/ 2259578 h 6157029"/>
              <a:gd name="connsiteX8" fmla="*/ 4271899 w 5035018"/>
              <a:gd name="connsiteY8" fmla="*/ 642222 h 6157029"/>
              <a:gd name="connsiteX9" fmla="*/ 4969908 w 5035018"/>
              <a:gd name="connsiteY9" fmla="*/ 61487 h 61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5018" h="6157029">
                <a:moveTo>
                  <a:pt x="5035018" y="0"/>
                </a:moveTo>
                <a:lnTo>
                  <a:pt x="5035018" y="6157029"/>
                </a:lnTo>
                <a:lnTo>
                  <a:pt x="3120983" y="6157029"/>
                </a:lnTo>
                <a:lnTo>
                  <a:pt x="3116133" y="6154846"/>
                </a:lnTo>
                <a:cubicBezTo>
                  <a:pt x="2826850" y="6012046"/>
                  <a:pt x="2524301" y="5825176"/>
                  <a:pt x="2218375" y="5595096"/>
                </a:cubicBezTo>
                <a:cubicBezTo>
                  <a:pt x="949345" y="4640696"/>
                  <a:pt x="42664" y="3259022"/>
                  <a:pt x="0" y="2296666"/>
                </a:cubicBezTo>
                <a:lnTo>
                  <a:pt x="815" y="2258567"/>
                </a:lnTo>
                <a:lnTo>
                  <a:pt x="176475" y="2259578"/>
                </a:lnTo>
                <a:cubicBezTo>
                  <a:pt x="1455197" y="2228629"/>
                  <a:pt x="2882926" y="1699796"/>
                  <a:pt x="4271899" y="642222"/>
                </a:cubicBezTo>
                <a:cubicBezTo>
                  <a:pt x="4512298" y="459181"/>
                  <a:pt x="4745136" y="265174"/>
                  <a:pt x="4969908" y="61487"/>
                </a:cubicBezTo>
                <a:close/>
              </a:path>
            </a:pathLst>
          </a:custGeom>
        </p:spPr>
      </p:pic>
      <p:sp>
        <p:nvSpPr>
          <p:cNvPr id="10" name="Freeform 9"/>
          <p:cNvSpPr/>
          <p:nvPr userDrawn="1"/>
        </p:nvSpPr>
        <p:spPr>
          <a:xfrm rot="5400000" flipH="1" flipV="1">
            <a:off x="-1866639" y="-1814675"/>
            <a:ext cx="5179292" cy="6260775"/>
          </a:xfrm>
          <a:custGeom>
            <a:avLst/>
            <a:gdLst>
              <a:gd name="connsiteX0" fmla="*/ 5179292 w 5179292"/>
              <a:gd name="connsiteY0" fmla="*/ 0 h 6260775"/>
              <a:gd name="connsiteX1" fmla="*/ 5179292 w 5179292"/>
              <a:gd name="connsiteY1" fmla="*/ 6260775 h 6260775"/>
              <a:gd name="connsiteX2" fmla="*/ 3111035 w 5179292"/>
              <a:gd name="connsiteY2" fmla="*/ 6260775 h 6260775"/>
              <a:gd name="connsiteX3" fmla="*/ 2822794 w 5179292"/>
              <a:gd name="connsiteY3" fmla="*/ 6106054 h 6260775"/>
              <a:gd name="connsiteX4" fmla="*/ 2218375 w 5179292"/>
              <a:gd name="connsiteY4" fmla="*/ 5703762 h 6260775"/>
              <a:gd name="connsiteX5" fmla="*/ 0 w 5179292"/>
              <a:gd name="connsiteY5" fmla="*/ 2405332 h 6260775"/>
              <a:gd name="connsiteX6" fmla="*/ 924 w 5179292"/>
              <a:gd name="connsiteY6" fmla="*/ 2362120 h 6260775"/>
              <a:gd name="connsiteX7" fmla="*/ 210888 w 5179292"/>
              <a:gd name="connsiteY7" fmla="*/ 2363328 h 6260775"/>
              <a:gd name="connsiteX8" fmla="*/ 4306312 w 5179292"/>
              <a:gd name="connsiteY8" fmla="*/ 745972 h 6260775"/>
              <a:gd name="connsiteX9" fmla="*/ 5004322 w 5179292"/>
              <a:gd name="connsiteY9" fmla="*/ 165237 h 626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9292" h="6260775">
                <a:moveTo>
                  <a:pt x="5179292" y="0"/>
                </a:moveTo>
                <a:lnTo>
                  <a:pt x="5179292" y="6260775"/>
                </a:lnTo>
                <a:lnTo>
                  <a:pt x="3111035" y="6260775"/>
                </a:lnTo>
                <a:lnTo>
                  <a:pt x="2822794" y="6106054"/>
                </a:lnTo>
                <a:cubicBezTo>
                  <a:pt x="2624775" y="5991330"/>
                  <a:pt x="2422326" y="5857148"/>
                  <a:pt x="2218375" y="5703762"/>
                </a:cubicBezTo>
                <a:cubicBezTo>
                  <a:pt x="949345" y="4749362"/>
                  <a:pt x="42664" y="3367688"/>
                  <a:pt x="0" y="2405332"/>
                </a:cubicBezTo>
                <a:lnTo>
                  <a:pt x="924" y="2362120"/>
                </a:lnTo>
                <a:lnTo>
                  <a:pt x="210888" y="2363328"/>
                </a:lnTo>
                <a:cubicBezTo>
                  <a:pt x="1489610" y="2332379"/>
                  <a:pt x="2917339" y="1803546"/>
                  <a:pt x="4306312" y="745972"/>
                </a:cubicBezTo>
                <a:cubicBezTo>
                  <a:pt x="4546712" y="562931"/>
                  <a:pt x="4779549" y="368924"/>
                  <a:pt x="5004322" y="165237"/>
                </a:cubicBezTo>
                <a:close/>
              </a:path>
            </a:pathLst>
          </a:custGeom>
          <a:gradFill flip="none" rotWithShape="1">
            <a:gsLst>
              <a:gs pos="0">
                <a:srgbClr val="66FF33">
                  <a:alpha val="31000"/>
                </a:srgbClr>
              </a:gs>
              <a:gs pos="100000">
                <a:srgbClr val="FFCC00">
                  <a:alpha val="65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prstClr val="white"/>
              </a:solidFill>
            </a:endParaRPr>
          </a:p>
        </p:txBody>
      </p:sp>
      <p:sp>
        <p:nvSpPr>
          <p:cNvPr id="11" name="Freeform 10"/>
          <p:cNvSpPr/>
          <p:nvPr userDrawn="1"/>
        </p:nvSpPr>
        <p:spPr>
          <a:xfrm rot="5400000" flipH="1" flipV="1">
            <a:off x="-1893246" y="-1870780"/>
            <a:ext cx="5192333" cy="6300949"/>
          </a:xfrm>
          <a:custGeom>
            <a:avLst/>
            <a:gdLst>
              <a:gd name="connsiteX0" fmla="*/ 5192333 w 5192333"/>
              <a:gd name="connsiteY0" fmla="*/ 0 h 6300949"/>
              <a:gd name="connsiteX1" fmla="*/ 5192333 w 5192333"/>
              <a:gd name="connsiteY1" fmla="*/ 6300949 h 6300949"/>
              <a:gd name="connsiteX2" fmla="*/ 3056089 w 5192333"/>
              <a:gd name="connsiteY2" fmla="*/ 6300949 h 6300949"/>
              <a:gd name="connsiteX3" fmla="*/ 2822794 w 5192333"/>
              <a:gd name="connsiteY3" fmla="*/ 6175722 h 6300949"/>
              <a:gd name="connsiteX4" fmla="*/ 2218375 w 5192333"/>
              <a:gd name="connsiteY4" fmla="*/ 5773430 h 6300949"/>
              <a:gd name="connsiteX5" fmla="*/ 0 w 5192333"/>
              <a:gd name="connsiteY5" fmla="*/ 2475000 h 6300949"/>
              <a:gd name="connsiteX6" fmla="*/ 1551 w 5192333"/>
              <a:gd name="connsiteY6" fmla="*/ 2402465 h 6300949"/>
              <a:gd name="connsiteX7" fmla="*/ 181391 w 5192333"/>
              <a:gd name="connsiteY7" fmla="*/ 2403500 h 6300949"/>
              <a:gd name="connsiteX8" fmla="*/ 4276815 w 5192333"/>
              <a:gd name="connsiteY8" fmla="*/ 786144 h 6300949"/>
              <a:gd name="connsiteX9" fmla="*/ 4974824 w 5192333"/>
              <a:gd name="connsiteY9" fmla="*/ 205409 h 630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2333" h="6300949">
                <a:moveTo>
                  <a:pt x="5192333" y="0"/>
                </a:moveTo>
                <a:lnTo>
                  <a:pt x="5192333" y="6300949"/>
                </a:lnTo>
                <a:lnTo>
                  <a:pt x="3056089" y="6300949"/>
                </a:lnTo>
                <a:lnTo>
                  <a:pt x="2822794" y="6175722"/>
                </a:lnTo>
                <a:cubicBezTo>
                  <a:pt x="2624776" y="6060998"/>
                  <a:pt x="2422326" y="5926817"/>
                  <a:pt x="2218375" y="5773430"/>
                </a:cubicBezTo>
                <a:cubicBezTo>
                  <a:pt x="949345" y="4819030"/>
                  <a:pt x="42664" y="3437356"/>
                  <a:pt x="0" y="2475000"/>
                </a:cubicBezTo>
                <a:lnTo>
                  <a:pt x="1551" y="2402465"/>
                </a:lnTo>
                <a:lnTo>
                  <a:pt x="181391" y="2403500"/>
                </a:lnTo>
                <a:cubicBezTo>
                  <a:pt x="1460113" y="2372551"/>
                  <a:pt x="2887842" y="1843718"/>
                  <a:pt x="4276815" y="786144"/>
                </a:cubicBezTo>
                <a:cubicBezTo>
                  <a:pt x="4517214" y="603103"/>
                  <a:pt x="4750052" y="409096"/>
                  <a:pt x="4974824" y="205409"/>
                </a:cubicBezTo>
                <a:close/>
              </a:path>
            </a:pathLst>
          </a:custGeom>
          <a:gradFill flip="none" rotWithShape="1">
            <a:gsLst>
              <a:gs pos="0">
                <a:srgbClr val="66FF33">
                  <a:alpha val="31000"/>
                </a:srgbClr>
              </a:gs>
              <a:gs pos="100000">
                <a:srgbClr val="FFCC00">
                  <a:alpha val="65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prstClr val="white"/>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9069" t="14236" r="62784" b="57212"/>
          <a:stretch/>
        </p:blipFill>
        <p:spPr>
          <a:xfrm rot="10505349">
            <a:off x="-1953584" y="-1050312"/>
            <a:ext cx="6458629" cy="5604958"/>
          </a:xfrm>
          <a:custGeom>
            <a:avLst/>
            <a:gdLst>
              <a:gd name="connsiteX0" fmla="*/ 4511598 w 5546030"/>
              <a:gd name="connsiteY0" fmla="*/ 147 h 4218148"/>
              <a:gd name="connsiteX1" fmla="*/ 5074788 w 5546030"/>
              <a:gd name="connsiteY1" fmla="*/ 115399 h 4218148"/>
              <a:gd name="connsiteX2" fmla="*/ 5546020 w 5546030"/>
              <a:gd name="connsiteY2" fmla="*/ 906939 h 4218148"/>
              <a:gd name="connsiteX3" fmla="*/ 5533654 w 5546030"/>
              <a:gd name="connsiteY3" fmla="*/ 1077036 h 4218148"/>
              <a:gd name="connsiteX4" fmla="*/ 5528370 w 5546030"/>
              <a:gd name="connsiteY4" fmla="*/ 1063666 h 4218148"/>
              <a:gd name="connsiteX5" fmla="*/ 5136504 w 5546030"/>
              <a:gd name="connsiteY5" fmla="*/ 676743 h 4218148"/>
              <a:gd name="connsiteX6" fmla="*/ 1288813 w 5546030"/>
              <a:gd name="connsiteY6" fmla="*/ 2200293 h 4218148"/>
              <a:gd name="connsiteX7" fmla="*/ 75223 w 5546030"/>
              <a:gd name="connsiteY7" fmla="*/ 4202588 h 4218148"/>
              <a:gd name="connsiteX8" fmla="*/ 74093 w 5546030"/>
              <a:gd name="connsiteY8" fmla="*/ 4218148 h 4218148"/>
              <a:gd name="connsiteX9" fmla="*/ 50385 w 5546030"/>
              <a:gd name="connsiteY9" fmla="*/ 4158146 h 4218148"/>
              <a:gd name="connsiteX10" fmla="*/ 1227096 w 5546030"/>
              <a:gd name="connsiteY10" fmla="*/ 1638949 h 4218148"/>
              <a:gd name="connsiteX11" fmla="*/ 3307486 w 5546030"/>
              <a:gd name="connsiteY11" fmla="*/ 260101 h 4218148"/>
              <a:gd name="connsiteX12" fmla="*/ 4511598 w 5546030"/>
              <a:gd name="connsiteY12" fmla="*/ 147 h 421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46030" h="4218148">
                <a:moveTo>
                  <a:pt x="4511598" y="147"/>
                </a:moveTo>
                <a:cubicBezTo>
                  <a:pt x="4724072" y="2747"/>
                  <a:pt x="4914704" y="40015"/>
                  <a:pt x="5074788" y="115399"/>
                </a:cubicBezTo>
                <a:cubicBezTo>
                  <a:pt x="5394958" y="266167"/>
                  <a:pt x="5547476" y="547986"/>
                  <a:pt x="5546020" y="906939"/>
                </a:cubicBezTo>
                <a:lnTo>
                  <a:pt x="5533654" y="1077036"/>
                </a:lnTo>
                <a:lnTo>
                  <a:pt x="5528370" y="1063666"/>
                </a:lnTo>
                <a:cubicBezTo>
                  <a:pt x="5452988" y="897233"/>
                  <a:pt x="5323268" y="764692"/>
                  <a:pt x="5136504" y="676743"/>
                </a:cubicBezTo>
                <a:cubicBezTo>
                  <a:pt x="4282716" y="274697"/>
                  <a:pt x="2560046" y="956813"/>
                  <a:pt x="1288813" y="2200293"/>
                </a:cubicBezTo>
                <a:cubicBezTo>
                  <a:pt x="573744" y="2899749"/>
                  <a:pt x="153826" y="3627838"/>
                  <a:pt x="75223" y="4202588"/>
                </a:cubicBezTo>
                <a:lnTo>
                  <a:pt x="74093" y="4218148"/>
                </a:lnTo>
                <a:lnTo>
                  <a:pt x="50385" y="4158146"/>
                </a:lnTo>
                <a:cubicBezTo>
                  <a:pt x="-155040" y="3555066"/>
                  <a:pt x="273670" y="2571559"/>
                  <a:pt x="1227096" y="1638949"/>
                </a:cubicBezTo>
                <a:cubicBezTo>
                  <a:pt x="1862713" y="1017208"/>
                  <a:pt x="2611190" y="535809"/>
                  <a:pt x="3307486" y="260101"/>
                </a:cubicBezTo>
                <a:cubicBezTo>
                  <a:pt x="3742671" y="87784"/>
                  <a:pt x="4157473" y="-4186"/>
                  <a:pt x="4511598" y="147"/>
                </a:cubicBezTo>
                <a:close/>
              </a:path>
            </a:pathLst>
          </a:custGeom>
        </p:spPr>
      </p:pic>
    </p:spTree>
    <p:extLst>
      <p:ext uri="{BB962C8B-B14F-4D97-AF65-F5344CB8AC3E}">
        <p14:creationId xmlns:p14="http://schemas.microsoft.com/office/powerpoint/2010/main" val="25660002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AF2D68DC-E372-4DCB-9F03-4BF167DE1C99}" type="datetimeFigureOut">
              <a:rPr lang="en-NZ" smtClean="0"/>
              <a:t>22/11/20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1B0E7B3-E29B-4489-9BED-5ED85C2865D8}" type="slidenum">
              <a:rPr lang="en-NZ" smtClean="0"/>
              <a:t>‹#›</a:t>
            </a:fld>
            <a:endParaRPr lang="en-NZ"/>
          </a:p>
        </p:txBody>
      </p:sp>
    </p:spTree>
    <p:extLst>
      <p:ext uri="{BB962C8B-B14F-4D97-AF65-F5344CB8AC3E}">
        <p14:creationId xmlns:p14="http://schemas.microsoft.com/office/powerpoint/2010/main" val="343385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F2D68DC-E372-4DCB-9F03-4BF167DE1C99}" type="datetimeFigureOut">
              <a:rPr lang="en-NZ" smtClean="0"/>
              <a:t>22/11/20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1B0E7B3-E29B-4489-9BED-5ED85C2865D8}" type="slidenum">
              <a:rPr lang="en-NZ" smtClean="0"/>
              <a:t>‹#›</a:t>
            </a:fld>
            <a:endParaRPr lang="en-NZ"/>
          </a:p>
        </p:txBody>
      </p:sp>
    </p:spTree>
    <p:extLst>
      <p:ext uri="{BB962C8B-B14F-4D97-AF65-F5344CB8AC3E}">
        <p14:creationId xmlns:p14="http://schemas.microsoft.com/office/powerpoint/2010/main" val="12409997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D68DC-E372-4DCB-9F03-4BF167DE1C99}" type="datetimeFigureOut">
              <a:rPr lang="en-NZ" smtClean="0"/>
              <a:t>22/11/20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1B0E7B3-E29B-4489-9BED-5ED85C2865D8}" type="slidenum">
              <a:rPr lang="en-NZ" smtClean="0"/>
              <a:t>‹#›</a:t>
            </a:fld>
            <a:endParaRPr lang="en-NZ"/>
          </a:p>
        </p:txBody>
      </p:sp>
    </p:spTree>
    <p:extLst>
      <p:ext uri="{BB962C8B-B14F-4D97-AF65-F5344CB8AC3E}">
        <p14:creationId xmlns:p14="http://schemas.microsoft.com/office/powerpoint/2010/main" val="1597194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2A210F-28B3-4C81-944B-EF908B02FEDE}" type="datetimeFigureOut">
              <a:rPr lang="en-NZ" smtClean="0"/>
              <a:t>22/11/20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F48F679-BB78-4D74-808F-9FCEE9601082}" type="slidenum">
              <a:rPr lang="en-NZ" smtClean="0"/>
              <a:t>‹#›</a:t>
            </a:fld>
            <a:endParaRPr lang="en-NZ"/>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186" t="9617" r="12394" b="49745"/>
          <a:stretch/>
        </p:blipFill>
        <p:spPr>
          <a:xfrm rot="12527141">
            <a:off x="1456679" y="1056344"/>
            <a:ext cx="9081643" cy="3853166"/>
          </a:xfrm>
          <a:custGeom>
            <a:avLst/>
            <a:gdLst>
              <a:gd name="connsiteX0" fmla="*/ 6009162 w 9081643"/>
              <a:gd name="connsiteY0" fmla="*/ 1042861 h 3853166"/>
              <a:gd name="connsiteX1" fmla="*/ 0 w 9081643"/>
              <a:gd name="connsiteY1" fmla="*/ 3853166 h 3853166"/>
              <a:gd name="connsiteX2" fmla="*/ 5801817 w 9081643"/>
              <a:gd name="connsiteY2" fmla="*/ 665478 h 3853166"/>
              <a:gd name="connsiteX3" fmla="*/ 9072444 w 9081643"/>
              <a:gd name="connsiteY3" fmla="*/ 1191660 h 3853166"/>
              <a:gd name="connsiteX4" fmla="*/ 7083065 w 9081643"/>
              <a:gd name="connsiteY4" fmla="*/ 551209 h 3853166"/>
              <a:gd name="connsiteX5" fmla="*/ 6922773 w 9081643"/>
              <a:gd name="connsiteY5" fmla="*/ 591578 h 3853166"/>
              <a:gd name="connsiteX6" fmla="*/ 6918813 w 9081643"/>
              <a:gd name="connsiteY6" fmla="*/ 592457 h 3853166"/>
              <a:gd name="connsiteX7" fmla="*/ 6922546 w 9081643"/>
              <a:gd name="connsiteY7" fmla="*/ 590584 h 3853166"/>
              <a:gd name="connsiteX8" fmla="*/ 6911555 w 9081643"/>
              <a:gd name="connsiteY8" fmla="*/ 594070 h 3853166"/>
              <a:gd name="connsiteX9" fmla="*/ 6918813 w 9081643"/>
              <a:gd name="connsiteY9" fmla="*/ 592457 h 3853166"/>
              <a:gd name="connsiteX10" fmla="*/ 6913645 w 9081643"/>
              <a:gd name="connsiteY10" fmla="*/ 595049 h 3853166"/>
              <a:gd name="connsiteX11" fmla="*/ 6099949 w 9081643"/>
              <a:gd name="connsiteY11" fmla="*/ 999432 h 3853166"/>
              <a:gd name="connsiteX12" fmla="*/ 6010310 w 9081643"/>
              <a:gd name="connsiteY12" fmla="*/ 1043958 h 3853166"/>
              <a:gd name="connsiteX13" fmla="*/ 5802992 w 9081643"/>
              <a:gd name="connsiteY13" fmla="*/ 666624 h 3853166"/>
              <a:gd name="connsiteX14" fmla="*/ 6050294 w 9081643"/>
              <a:gd name="connsiteY14" fmla="*/ 543768 h 3853166"/>
              <a:gd name="connsiteX15" fmla="*/ 6682163 w 9081643"/>
              <a:gd name="connsiteY15" fmla="*/ 229920 h 3853166"/>
              <a:gd name="connsiteX16" fmla="*/ 6698705 w 9081643"/>
              <a:gd name="connsiteY16" fmla="*/ 221710 h 3853166"/>
              <a:gd name="connsiteX17" fmla="*/ 6812049 w 9081643"/>
              <a:gd name="connsiteY17" fmla="*/ 175084 h 3853166"/>
              <a:gd name="connsiteX18" fmla="*/ 7093597 w 9081643"/>
              <a:gd name="connsiteY18" fmla="*/ 85263 h 3853166"/>
              <a:gd name="connsiteX19" fmla="*/ 7203369 w 9081643"/>
              <a:gd name="connsiteY19" fmla="*/ 59676 h 3853166"/>
              <a:gd name="connsiteX20" fmla="*/ 9072444 w 9081643"/>
              <a:gd name="connsiteY20" fmla="*/ 1191660 h 385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081643" h="3853166">
                <a:moveTo>
                  <a:pt x="6009162" y="1042861"/>
                </a:moveTo>
                <a:lnTo>
                  <a:pt x="0" y="3853166"/>
                </a:lnTo>
                <a:lnTo>
                  <a:pt x="5801817" y="665478"/>
                </a:lnTo>
                <a:close/>
                <a:moveTo>
                  <a:pt x="9072444" y="1191660"/>
                </a:moveTo>
                <a:cubicBezTo>
                  <a:pt x="8856336" y="569722"/>
                  <a:pt x="8074334" y="330872"/>
                  <a:pt x="7083065" y="551209"/>
                </a:cubicBezTo>
                <a:lnTo>
                  <a:pt x="6922773" y="591578"/>
                </a:lnTo>
                <a:lnTo>
                  <a:pt x="6918813" y="592457"/>
                </a:lnTo>
                <a:lnTo>
                  <a:pt x="6922546" y="590584"/>
                </a:lnTo>
                <a:cubicBezTo>
                  <a:pt x="6923101" y="589932"/>
                  <a:pt x="6907905" y="594507"/>
                  <a:pt x="6911555" y="594070"/>
                </a:cubicBezTo>
                <a:lnTo>
                  <a:pt x="6918813" y="592457"/>
                </a:lnTo>
                <a:lnTo>
                  <a:pt x="6913645" y="595049"/>
                </a:lnTo>
                <a:cubicBezTo>
                  <a:pt x="6856942" y="623351"/>
                  <a:pt x="6534574" y="783536"/>
                  <a:pt x="6099949" y="999432"/>
                </a:cubicBezTo>
                <a:lnTo>
                  <a:pt x="6010310" y="1043958"/>
                </a:lnTo>
                <a:lnTo>
                  <a:pt x="5802992" y="666624"/>
                </a:lnTo>
                <a:lnTo>
                  <a:pt x="6050294" y="543768"/>
                </a:lnTo>
                <a:cubicBezTo>
                  <a:pt x="6304832" y="417318"/>
                  <a:pt x="6525199" y="307850"/>
                  <a:pt x="6682163" y="229920"/>
                </a:cubicBezTo>
                <a:lnTo>
                  <a:pt x="6698705" y="221710"/>
                </a:lnTo>
                <a:lnTo>
                  <a:pt x="6812049" y="175084"/>
                </a:lnTo>
                <a:lnTo>
                  <a:pt x="7093597" y="85263"/>
                </a:lnTo>
                <a:lnTo>
                  <a:pt x="7203369" y="59676"/>
                </a:lnTo>
                <a:cubicBezTo>
                  <a:pt x="8370484" y="-171680"/>
                  <a:pt x="9177602" y="283048"/>
                  <a:pt x="9072444" y="1191660"/>
                </a:cubicBezTo>
                <a:close/>
              </a:path>
            </a:pathLst>
          </a:custGeom>
          <a:ln>
            <a:noFill/>
          </a:ln>
        </p:spPr>
      </p:pic>
    </p:spTree>
    <p:extLst>
      <p:ext uri="{BB962C8B-B14F-4D97-AF65-F5344CB8AC3E}">
        <p14:creationId xmlns:p14="http://schemas.microsoft.com/office/powerpoint/2010/main" val="15592265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AF2D68DC-E372-4DCB-9F03-4BF167DE1C99}" type="datetimeFigureOut">
              <a:rPr lang="en-NZ" smtClean="0"/>
              <a:t>22/11/20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1B0E7B3-E29B-4489-9BED-5ED85C2865D8}" type="slidenum">
              <a:rPr lang="en-NZ" smtClean="0"/>
              <a:t>‹#›</a:t>
            </a:fld>
            <a:endParaRPr lang="en-NZ"/>
          </a:p>
        </p:txBody>
      </p:sp>
    </p:spTree>
    <p:extLst>
      <p:ext uri="{BB962C8B-B14F-4D97-AF65-F5344CB8AC3E}">
        <p14:creationId xmlns:p14="http://schemas.microsoft.com/office/powerpoint/2010/main" val="5422922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AF2D68DC-E372-4DCB-9F03-4BF167DE1C99}" type="datetimeFigureOut">
              <a:rPr lang="en-NZ" smtClean="0"/>
              <a:t>22/11/20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11B0E7B3-E29B-4489-9BED-5ED85C2865D8}" type="slidenum">
              <a:rPr lang="en-NZ" smtClean="0"/>
              <a:t>‹#›</a:t>
            </a:fld>
            <a:endParaRPr lang="en-NZ"/>
          </a:p>
        </p:txBody>
      </p:sp>
    </p:spTree>
    <p:extLst>
      <p:ext uri="{BB962C8B-B14F-4D97-AF65-F5344CB8AC3E}">
        <p14:creationId xmlns:p14="http://schemas.microsoft.com/office/powerpoint/2010/main" val="2978320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AF2D68DC-E372-4DCB-9F03-4BF167DE1C99}" type="datetimeFigureOut">
              <a:rPr lang="en-NZ" smtClean="0"/>
              <a:t>22/11/20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11B0E7B3-E29B-4489-9BED-5ED85C2865D8}" type="slidenum">
              <a:rPr lang="en-NZ" smtClean="0"/>
              <a:t>‹#›</a:t>
            </a:fld>
            <a:endParaRPr lang="en-NZ"/>
          </a:p>
        </p:txBody>
      </p:sp>
    </p:spTree>
    <p:extLst>
      <p:ext uri="{BB962C8B-B14F-4D97-AF65-F5344CB8AC3E}">
        <p14:creationId xmlns:p14="http://schemas.microsoft.com/office/powerpoint/2010/main" val="2975831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D68DC-E372-4DCB-9F03-4BF167DE1C99}" type="datetimeFigureOut">
              <a:rPr lang="en-NZ" smtClean="0"/>
              <a:t>22/11/20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11B0E7B3-E29B-4489-9BED-5ED85C2865D8}" type="slidenum">
              <a:rPr lang="en-NZ" smtClean="0"/>
              <a:t>‹#›</a:t>
            </a:fld>
            <a:endParaRPr lang="en-NZ"/>
          </a:p>
        </p:txBody>
      </p:sp>
    </p:spTree>
    <p:extLst>
      <p:ext uri="{BB962C8B-B14F-4D97-AF65-F5344CB8AC3E}">
        <p14:creationId xmlns:p14="http://schemas.microsoft.com/office/powerpoint/2010/main" val="31291817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D68DC-E372-4DCB-9F03-4BF167DE1C99}" type="datetimeFigureOut">
              <a:rPr lang="en-NZ" smtClean="0"/>
              <a:t>22/11/20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1B0E7B3-E29B-4489-9BED-5ED85C2865D8}" type="slidenum">
              <a:rPr lang="en-NZ" smtClean="0"/>
              <a:t>‹#›</a:t>
            </a:fld>
            <a:endParaRPr lang="en-NZ"/>
          </a:p>
        </p:txBody>
      </p:sp>
    </p:spTree>
    <p:extLst>
      <p:ext uri="{BB962C8B-B14F-4D97-AF65-F5344CB8AC3E}">
        <p14:creationId xmlns:p14="http://schemas.microsoft.com/office/powerpoint/2010/main" val="1183299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D68DC-E372-4DCB-9F03-4BF167DE1C99}" type="datetimeFigureOut">
              <a:rPr lang="en-NZ" smtClean="0"/>
              <a:t>22/11/20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1B0E7B3-E29B-4489-9BED-5ED85C2865D8}" type="slidenum">
              <a:rPr lang="en-NZ" smtClean="0"/>
              <a:t>‹#›</a:t>
            </a:fld>
            <a:endParaRPr lang="en-NZ"/>
          </a:p>
        </p:txBody>
      </p:sp>
    </p:spTree>
    <p:extLst>
      <p:ext uri="{BB962C8B-B14F-4D97-AF65-F5344CB8AC3E}">
        <p14:creationId xmlns:p14="http://schemas.microsoft.com/office/powerpoint/2010/main" val="10391879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F2D68DC-E372-4DCB-9F03-4BF167DE1C99}" type="datetimeFigureOut">
              <a:rPr lang="en-NZ" smtClean="0"/>
              <a:t>22/11/20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1B0E7B3-E29B-4489-9BED-5ED85C2865D8}" type="slidenum">
              <a:rPr lang="en-NZ" smtClean="0"/>
              <a:t>‹#›</a:t>
            </a:fld>
            <a:endParaRPr lang="en-NZ"/>
          </a:p>
        </p:txBody>
      </p:sp>
    </p:spTree>
    <p:extLst>
      <p:ext uri="{BB962C8B-B14F-4D97-AF65-F5344CB8AC3E}">
        <p14:creationId xmlns:p14="http://schemas.microsoft.com/office/powerpoint/2010/main" val="158870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F2D68DC-E372-4DCB-9F03-4BF167DE1C99}" type="datetimeFigureOut">
              <a:rPr lang="en-NZ" smtClean="0"/>
              <a:t>22/11/20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1B0E7B3-E29B-4489-9BED-5ED85C2865D8}" type="slidenum">
              <a:rPr lang="en-NZ" smtClean="0"/>
              <a:t>‹#›</a:t>
            </a:fld>
            <a:endParaRPr lang="en-NZ"/>
          </a:p>
        </p:txBody>
      </p:sp>
    </p:spTree>
    <p:extLst>
      <p:ext uri="{BB962C8B-B14F-4D97-AF65-F5344CB8AC3E}">
        <p14:creationId xmlns:p14="http://schemas.microsoft.com/office/powerpoint/2010/main" val="183375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2A210F-28B3-4C81-944B-EF908B02FEDE}" type="datetimeFigureOut">
              <a:rPr lang="en-NZ" smtClean="0"/>
              <a:t>22/11/20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F48F679-BB78-4D74-808F-9FCEE9601082}" type="slidenum">
              <a:rPr lang="en-NZ" smtClean="0"/>
              <a:t>‹#›</a:t>
            </a:fld>
            <a:endParaRPr lang="en-NZ"/>
          </a:p>
        </p:txBody>
      </p:sp>
      <p:grpSp>
        <p:nvGrpSpPr>
          <p:cNvPr id="6" name="Group 5"/>
          <p:cNvGrpSpPr/>
          <p:nvPr userDrawn="1"/>
        </p:nvGrpSpPr>
        <p:grpSpPr>
          <a:xfrm>
            <a:off x="2009049" y="1725532"/>
            <a:ext cx="6748476" cy="3468602"/>
            <a:chOff x="2009049" y="1725532"/>
            <a:chExt cx="4949371" cy="3468602"/>
          </a:xfrm>
        </p:grpSpPr>
        <p:grpSp>
          <p:nvGrpSpPr>
            <p:cNvPr id="7" name="Group 6"/>
            <p:cNvGrpSpPr/>
            <p:nvPr/>
          </p:nvGrpSpPr>
          <p:grpSpPr>
            <a:xfrm>
              <a:off x="2823021" y="1857978"/>
              <a:ext cx="3288491" cy="3141364"/>
              <a:chOff x="1235291" y="-4751635"/>
              <a:chExt cx="4891651" cy="4672800"/>
            </a:xfrm>
          </p:grpSpPr>
          <p:sp>
            <p:nvSpPr>
              <p:cNvPr id="10" name="Freeform 9"/>
              <p:cNvSpPr>
                <a:spLocks noChangeAspect="1"/>
              </p:cNvSpPr>
              <p:nvPr/>
            </p:nvSpPr>
            <p:spPr>
              <a:xfrm>
                <a:off x="1235291" y="-4751635"/>
                <a:ext cx="4891651" cy="4672800"/>
              </a:xfrm>
              <a:custGeom>
                <a:avLst/>
                <a:gdLst>
                  <a:gd name="connsiteX0" fmla="*/ 1937912 w 3875823"/>
                  <a:gd name="connsiteY0" fmla="*/ 0 h 3702420"/>
                  <a:gd name="connsiteX1" fmla="*/ 3865819 w 3875823"/>
                  <a:gd name="connsiteY1" fmla="*/ 1661935 h 3702420"/>
                  <a:gd name="connsiteX2" fmla="*/ 3875823 w 3875823"/>
                  <a:gd name="connsiteY2" fmla="*/ 1851194 h 3702420"/>
                  <a:gd name="connsiteX3" fmla="*/ 3875823 w 3875823"/>
                  <a:gd name="connsiteY3" fmla="*/ 1851226 h 3702420"/>
                  <a:gd name="connsiteX4" fmla="*/ 3865819 w 3875823"/>
                  <a:gd name="connsiteY4" fmla="*/ 2040486 h 3702420"/>
                  <a:gd name="connsiteX5" fmla="*/ 1937912 w 3875823"/>
                  <a:gd name="connsiteY5" fmla="*/ 3702420 h 3702420"/>
                  <a:gd name="connsiteX6" fmla="*/ 0 w 3875823"/>
                  <a:gd name="connsiteY6" fmla="*/ 1851210 h 3702420"/>
                  <a:gd name="connsiteX7" fmla="*/ 1937912 w 3875823"/>
                  <a:gd name="connsiteY7" fmla="*/ 0 h 37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5823" h="3702420">
                    <a:moveTo>
                      <a:pt x="1937912" y="0"/>
                    </a:moveTo>
                    <a:cubicBezTo>
                      <a:pt x="2941299" y="0"/>
                      <a:pt x="3766578" y="728451"/>
                      <a:pt x="3865819" y="1661935"/>
                    </a:cubicBezTo>
                    <a:lnTo>
                      <a:pt x="3875823" y="1851194"/>
                    </a:lnTo>
                    <a:lnTo>
                      <a:pt x="3875823" y="1851226"/>
                    </a:lnTo>
                    <a:lnTo>
                      <a:pt x="3865819" y="2040486"/>
                    </a:lnTo>
                    <a:cubicBezTo>
                      <a:pt x="3766578" y="2973970"/>
                      <a:pt x="2941299" y="3702420"/>
                      <a:pt x="1937912" y="3702420"/>
                    </a:cubicBezTo>
                    <a:cubicBezTo>
                      <a:pt x="867633" y="3702420"/>
                      <a:pt x="0" y="2873605"/>
                      <a:pt x="0" y="1851210"/>
                    </a:cubicBezTo>
                    <a:cubicBezTo>
                      <a:pt x="0" y="828815"/>
                      <a:pt x="867633" y="0"/>
                      <a:pt x="1937912" y="0"/>
                    </a:cubicBezTo>
                    <a:close/>
                  </a:path>
                </a:pathLst>
              </a:custGeom>
              <a:gradFill flip="none" rotWithShape="1">
                <a:gsLst>
                  <a:gs pos="0">
                    <a:srgbClr val="66FF33">
                      <a:alpha val="31000"/>
                    </a:srgbClr>
                  </a:gs>
                  <a:gs pos="100000">
                    <a:srgbClr val="FFCC00">
                      <a:alpha val="65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prstClr val="white"/>
                  </a:solidFill>
                </a:endParaRPr>
              </a:p>
            </p:txBody>
          </p:sp>
          <p:sp>
            <p:nvSpPr>
              <p:cNvPr id="11" name="Freeform 10"/>
              <p:cNvSpPr>
                <a:spLocks noChangeAspect="1"/>
              </p:cNvSpPr>
              <p:nvPr/>
            </p:nvSpPr>
            <p:spPr>
              <a:xfrm>
                <a:off x="1235291" y="-4751635"/>
                <a:ext cx="4889036" cy="4672800"/>
              </a:xfrm>
              <a:custGeom>
                <a:avLst/>
                <a:gdLst>
                  <a:gd name="connsiteX0" fmla="*/ 1937912 w 3875823"/>
                  <a:gd name="connsiteY0" fmla="*/ 0 h 3702420"/>
                  <a:gd name="connsiteX1" fmla="*/ 3865819 w 3875823"/>
                  <a:gd name="connsiteY1" fmla="*/ 1661935 h 3702420"/>
                  <a:gd name="connsiteX2" fmla="*/ 3875823 w 3875823"/>
                  <a:gd name="connsiteY2" fmla="*/ 1851194 h 3702420"/>
                  <a:gd name="connsiteX3" fmla="*/ 3875823 w 3875823"/>
                  <a:gd name="connsiteY3" fmla="*/ 1851226 h 3702420"/>
                  <a:gd name="connsiteX4" fmla="*/ 3865819 w 3875823"/>
                  <a:gd name="connsiteY4" fmla="*/ 2040486 h 3702420"/>
                  <a:gd name="connsiteX5" fmla="*/ 1937912 w 3875823"/>
                  <a:gd name="connsiteY5" fmla="*/ 3702420 h 3702420"/>
                  <a:gd name="connsiteX6" fmla="*/ 0 w 3875823"/>
                  <a:gd name="connsiteY6" fmla="*/ 1851210 h 3702420"/>
                  <a:gd name="connsiteX7" fmla="*/ 1937912 w 3875823"/>
                  <a:gd name="connsiteY7" fmla="*/ 0 h 37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5823" h="3702420">
                    <a:moveTo>
                      <a:pt x="1937912" y="0"/>
                    </a:moveTo>
                    <a:cubicBezTo>
                      <a:pt x="2941299" y="0"/>
                      <a:pt x="3766578" y="728451"/>
                      <a:pt x="3865819" y="1661935"/>
                    </a:cubicBezTo>
                    <a:lnTo>
                      <a:pt x="3875823" y="1851194"/>
                    </a:lnTo>
                    <a:lnTo>
                      <a:pt x="3875823" y="1851226"/>
                    </a:lnTo>
                    <a:lnTo>
                      <a:pt x="3865819" y="2040486"/>
                    </a:lnTo>
                    <a:cubicBezTo>
                      <a:pt x="3766578" y="2973970"/>
                      <a:pt x="2941299" y="3702420"/>
                      <a:pt x="1937912" y="3702420"/>
                    </a:cubicBezTo>
                    <a:cubicBezTo>
                      <a:pt x="867633" y="3702420"/>
                      <a:pt x="0" y="2873605"/>
                      <a:pt x="0" y="1851210"/>
                    </a:cubicBezTo>
                    <a:cubicBezTo>
                      <a:pt x="0" y="828815"/>
                      <a:pt x="867633" y="0"/>
                      <a:pt x="1937912" y="0"/>
                    </a:cubicBezTo>
                    <a:close/>
                  </a:path>
                </a:pathLst>
              </a:custGeom>
              <a:gradFill flip="none" rotWithShape="1">
                <a:gsLst>
                  <a:gs pos="0">
                    <a:schemeClr val="bg1">
                      <a:alpha val="50000"/>
                    </a:schemeClr>
                  </a:gs>
                  <a:gs pos="100000">
                    <a:schemeClr val="bg1">
                      <a:alpha val="5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dirty="0">
                  <a:solidFill>
                    <a:srgbClr val="00CC00"/>
                  </a:solidFill>
                  <a:latin typeface="Berlin Sans FB" panose="020E0602020502020306" pitchFamily="34" charset="0"/>
                </a:endParaRPr>
              </a:p>
            </p:txBody>
          </p:sp>
        </p:gr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1504" t="39529" r="37342" b="23541"/>
            <a:stretch/>
          </p:blipFill>
          <p:spPr>
            <a:xfrm>
              <a:off x="2009049" y="2781074"/>
              <a:ext cx="4458032" cy="2413060"/>
            </a:xfrm>
            <a:custGeom>
              <a:avLst/>
              <a:gdLst>
                <a:gd name="connsiteX0" fmla="*/ 8915745 w 10079465"/>
                <a:gd name="connsiteY0" fmla="*/ 0 h 5455850"/>
                <a:gd name="connsiteX1" fmla="*/ 9190333 w 10079465"/>
                <a:gd name="connsiteY1" fmla="*/ 236133 h 5455850"/>
                <a:gd name="connsiteX2" fmla="*/ 10079465 w 10079465"/>
                <a:gd name="connsiteY2" fmla="*/ 2107966 h 5455850"/>
                <a:gd name="connsiteX3" fmla="*/ 4873285 w 10079465"/>
                <a:gd name="connsiteY3" fmla="*/ 5455850 h 5455850"/>
                <a:gd name="connsiteX4" fmla="*/ 76232 w 10079465"/>
                <a:gd name="connsiteY4" fmla="*/ 3411114 h 5455850"/>
                <a:gd name="connsiteX5" fmla="*/ 0 w 10079465"/>
                <a:gd name="connsiteY5" fmla="*/ 3286783 h 5455850"/>
                <a:gd name="connsiteX6" fmla="*/ 25117 w 10079465"/>
                <a:gd name="connsiteY6" fmla="*/ 3308383 h 5455850"/>
                <a:gd name="connsiteX7" fmla="*/ 4042461 w 10079465"/>
                <a:gd name="connsiteY7" fmla="*/ 4526702 h 5455850"/>
                <a:gd name="connsiteX8" fmla="*/ 9248641 w 10079465"/>
                <a:gd name="connsiteY8" fmla="*/ 1178818 h 5455850"/>
                <a:gd name="connsiteX9" fmla="*/ 8932729 w 10079465"/>
                <a:gd name="connsiteY9" fmla="*/ 27703 h 545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465" h="5455850">
                  <a:moveTo>
                    <a:pt x="8915745" y="0"/>
                  </a:moveTo>
                  <a:lnTo>
                    <a:pt x="9190333" y="236133"/>
                  </a:lnTo>
                  <a:cubicBezTo>
                    <a:pt x="9751685" y="770458"/>
                    <a:pt x="10079465" y="1414597"/>
                    <a:pt x="10079465" y="2107966"/>
                  </a:cubicBezTo>
                  <a:cubicBezTo>
                    <a:pt x="10079465" y="3956951"/>
                    <a:pt x="7748581" y="5455850"/>
                    <a:pt x="4873285" y="5455850"/>
                  </a:cubicBezTo>
                  <a:cubicBezTo>
                    <a:pt x="2716817" y="5455850"/>
                    <a:pt x="866573" y="4612720"/>
                    <a:pt x="76232" y="3411114"/>
                  </a:cubicBezTo>
                  <a:lnTo>
                    <a:pt x="0" y="3286783"/>
                  </a:lnTo>
                  <a:lnTo>
                    <a:pt x="25117" y="3308383"/>
                  </a:lnTo>
                  <a:cubicBezTo>
                    <a:pt x="980007" y="4052441"/>
                    <a:pt x="2425105" y="4526702"/>
                    <a:pt x="4042461" y="4526702"/>
                  </a:cubicBezTo>
                  <a:cubicBezTo>
                    <a:pt x="6917753" y="4526702"/>
                    <a:pt x="9248641" y="3027803"/>
                    <a:pt x="9248641" y="1178818"/>
                  </a:cubicBezTo>
                  <a:cubicBezTo>
                    <a:pt x="9248641" y="774354"/>
                    <a:pt x="9137105" y="386639"/>
                    <a:pt x="8932729" y="27703"/>
                  </a:cubicBezTo>
                  <a:close/>
                </a:path>
              </a:pathLst>
            </a:cu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1363" t="2599" r="7483" b="60471"/>
            <a:stretch/>
          </p:blipFill>
          <p:spPr>
            <a:xfrm>
              <a:off x="2500387" y="1725532"/>
              <a:ext cx="4458033" cy="2413060"/>
            </a:xfrm>
            <a:custGeom>
              <a:avLst/>
              <a:gdLst>
                <a:gd name="connsiteX0" fmla="*/ 5206182 w 10079469"/>
                <a:gd name="connsiteY0" fmla="*/ 0 h 5455852"/>
                <a:gd name="connsiteX1" fmla="*/ 10003237 w 10079469"/>
                <a:gd name="connsiteY1" fmla="*/ 2044738 h 5455852"/>
                <a:gd name="connsiteX2" fmla="*/ 10079469 w 10079469"/>
                <a:gd name="connsiteY2" fmla="*/ 2169070 h 5455852"/>
                <a:gd name="connsiteX3" fmla="*/ 10054349 w 10079469"/>
                <a:gd name="connsiteY3" fmla="*/ 2147467 h 5455852"/>
                <a:gd name="connsiteX4" fmla="*/ 6037008 w 10079469"/>
                <a:gd name="connsiteY4" fmla="*/ 929149 h 5455852"/>
                <a:gd name="connsiteX5" fmla="*/ 830828 w 10079469"/>
                <a:gd name="connsiteY5" fmla="*/ 4277032 h 5455852"/>
                <a:gd name="connsiteX6" fmla="*/ 1146738 w 10079469"/>
                <a:gd name="connsiteY6" fmla="*/ 5428147 h 5455852"/>
                <a:gd name="connsiteX7" fmla="*/ 1163724 w 10079469"/>
                <a:gd name="connsiteY7" fmla="*/ 5455852 h 5455852"/>
                <a:gd name="connsiteX8" fmla="*/ 889134 w 10079469"/>
                <a:gd name="connsiteY8" fmla="*/ 5219719 h 5455852"/>
                <a:gd name="connsiteX9" fmla="*/ 0 w 10079469"/>
                <a:gd name="connsiteY9" fmla="*/ 3347884 h 5455852"/>
                <a:gd name="connsiteX10" fmla="*/ 5206182 w 10079469"/>
                <a:gd name="connsiteY10" fmla="*/ 0 h 545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9469" h="5455852">
                  <a:moveTo>
                    <a:pt x="5206182" y="0"/>
                  </a:moveTo>
                  <a:cubicBezTo>
                    <a:pt x="7362652" y="0"/>
                    <a:pt x="9212893" y="843132"/>
                    <a:pt x="10003237" y="2044738"/>
                  </a:cubicBezTo>
                  <a:lnTo>
                    <a:pt x="10079469" y="2169070"/>
                  </a:lnTo>
                  <a:lnTo>
                    <a:pt x="10054349" y="2147467"/>
                  </a:lnTo>
                  <a:cubicBezTo>
                    <a:pt x="9099461" y="1403410"/>
                    <a:pt x="7654360" y="929149"/>
                    <a:pt x="6037008" y="929149"/>
                  </a:cubicBezTo>
                  <a:cubicBezTo>
                    <a:pt x="3161714" y="929149"/>
                    <a:pt x="830828" y="2428047"/>
                    <a:pt x="830828" y="4277032"/>
                  </a:cubicBezTo>
                  <a:cubicBezTo>
                    <a:pt x="830828" y="4681498"/>
                    <a:pt x="942364" y="5069211"/>
                    <a:pt x="1146738" y="5428147"/>
                  </a:cubicBezTo>
                  <a:lnTo>
                    <a:pt x="1163724" y="5455852"/>
                  </a:lnTo>
                  <a:lnTo>
                    <a:pt x="889134" y="5219719"/>
                  </a:lnTo>
                  <a:cubicBezTo>
                    <a:pt x="327782" y="4685392"/>
                    <a:pt x="0" y="4041254"/>
                    <a:pt x="0" y="3347884"/>
                  </a:cubicBezTo>
                  <a:cubicBezTo>
                    <a:pt x="0" y="1498900"/>
                    <a:pt x="2330888" y="0"/>
                    <a:pt x="5206182" y="0"/>
                  </a:cubicBezTo>
                  <a:close/>
                </a:path>
              </a:pathLst>
            </a:custGeom>
          </p:spPr>
        </p:pic>
      </p:gr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9428" t="5433" r="9711" b="76574"/>
          <a:stretch/>
        </p:blipFill>
        <p:spPr>
          <a:xfrm rot="21449048">
            <a:off x="-406989" y="-48623"/>
            <a:ext cx="10827331" cy="2658218"/>
          </a:xfrm>
          <a:custGeom>
            <a:avLst/>
            <a:gdLst>
              <a:gd name="connsiteX0" fmla="*/ 2935541 w 4110468"/>
              <a:gd name="connsiteY0" fmla="*/ 961 h 2658218"/>
              <a:gd name="connsiteX1" fmla="*/ 3915443 w 4110468"/>
              <a:gd name="connsiteY1" fmla="*/ 451973 h 2658218"/>
              <a:gd name="connsiteX2" fmla="*/ 4085685 w 4110468"/>
              <a:gd name="connsiteY2" fmla="*/ 1352567 h 2658218"/>
              <a:gd name="connsiteX3" fmla="*/ 4049125 w 4110468"/>
              <a:gd name="connsiteY3" fmla="*/ 1508517 h 2658218"/>
              <a:gd name="connsiteX4" fmla="*/ 4047973 w 4110468"/>
              <a:gd name="connsiteY4" fmla="*/ 1494190 h 2658218"/>
              <a:gd name="connsiteX5" fmla="*/ 3860785 w 4110468"/>
              <a:gd name="connsiteY5" fmla="*/ 1000539 h 2658218"/>
              <a:gd name="connsiteX6" fmla="*/ 1127875 w 4110468"/>
              <a:gd name="connsiteY6" fmla="*/ 1161425 h 2658218"/>
              <a:gd name="connsiteX7" fmla="*/ 10031 w 4110468"/>
              <a:gd name="connsiteY7" fmla="*/ 2643952 h 2658218"/>
              <a:gd name="connsiteX8" fmla="*/ 6687 w 4110468"/>
              <a:gd name="connsiteY8" fmla="*/ 2658218 h 2658218"/>
              <a:gd name="connsiteX9" fmla="*/ 1515 w 4110468"/>
              <a:gd name="connsiteY9" fmla="*/ 2593922 h 2658218"/>
              <a:gd name="connsiteX10" fmla="*/ 1182531 w 4110468"/>
              <a:gd name="connsiteY10" fmla="*/ 612859 h 2658218"/>
              <a:gd name="connsiteX11" fmla="*/ 2935541 w 4110468"/>
              <a:gd name="connsiteY11" fmla="*/ 961 h 265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10468" h="2658218">
                <a:moveTo>
                  <a:pt x="2935541" y="961"/>
                </a:moveTo>
                <a:cubicBezTo>
                  <a:pt x="3351767" y="14140"/>
                  <a:pt x="3704577" y="162936"/>
                  <a:pt x="3915443" y="451973"/>
                </a:cubicBezTo>
                <a:cubicBezTo>
                  <a:pt x="4096185" y="699719"/>
                  <a:pt x="4146975" y="1015318"/>
                  <a:pt x="4085685" y="1352567"/>
                </a:cubicBezTo>
                <a:lnTo>
                  <a:pt x="4049125" y="1508517"/>
                </a:lnTo>
                <a:lnTo>
                  <a:pt x="4047973" y="1494190"/>
                </a:lnTo>
                <a:cubicBezTo>
                  <a:pt x="4027431" y="1312665"/>
                  <a:pt x="3966219" y="1145057"/>
                  <a:pt x="3860785" y="1000539"/>
                </a:cubicBezTo>
                <a:cubicBezTo>
                  <a:pt x="3378805" y="339882"/>
                  <a:pt x="2155239" y="411914"/>
                  <a:pt x="1127875" y="1161425"/>
                </a:cubicBezTo>
                <a:cubicBezTo>
                  <a:pt x="549983" y="1583025"/>
                  <a:pt x="157263" y="2129180"/>
                  <a:pt x="10031" y="2643952"/>
                </a:cubicBezTo>
                <a:lnTo>
                  <a:pt x="6687" y="2658218"/>
                </a:lnTo>
                <a:lnTo>
                  <a:pt x="1515" y="2593922"/>
                </a:lnTo>
                <a:cubicBezTo>
                  <a:pt x="-29315" y="1958558"/>
                  <a:pt x="412009" y="1174993"/>
                  <a:pt x="1182531" y="612859"/>
                </a:cubicBezTo>
                <a:cubicBezTo>
                  <a:pt x="1760423" y="191259"/>
                  <a:pt x="2400395" y="-15982"/>
                  <a:pt x="2935541" y="961"/>
                </a:cubicBezTo>
                <a:close/>
              </a:path>
            </a:pathLst>
          </a:custGeom>
        </p:spPr>
      </p:pic>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31266" t="64168" r="57221" b="5444"/>
          <a:stretch/>
        </p:blipFill>
        <p:spPr>
          <a:xfrm rot="3091552">
            <a:off x="975974" y="-2537331"/>
            <a:ext cx="2268590" cy="6491059"/>
          </a:xfrm>
          <a:custGeom>
            <a:avLst/>
            <a:gdLst>
              <a:gd name="connsiteX0" fmla="*/ 1410790 w 2268590"/>
              <a:gd name="connsiteY0" fmla="*/ 579 h 4489305"/>
              <a:gd name="connsiteX1" fmla="*/ 2154416 w 2268590"/>
              <a:gd name="connsiteY1" fmla="*/ 326421 h 4489305"/>
              <a:gd name="connsiteX2" fmla="*/ 2268590 w 2268590"/>
              <a:gd name="connsiteY2" fmla="*/ 438765 h 4489305"/>
              <a:gd name="connsiteX3" fmla="*/ 2255756 w 2268590"/>
              <a:gd name="connsiteY3" fmla="*/ 432298 h 4489305"/>
              <a:gd name="connsiteX4" fmla="*/ 1736776 w 2268590"/>
              <a:gd name="connsiteY4" fmla="*/ 335386 h 4489305"/>
              <a:gd name="connsiteX5" fmla="*/ 452612 w 2268590"/>
              <a:gd name="connsiteY5" fmla="*/ 2753155 h 4489305"/>
              <a:gd name="connsiteX6" fmla="*/ 1137320 w 2268590"/>
              <a:gd name="connsiteY6" fmla="*/ 4479029 h 4489305"/>
              <a:gd name="connsiteX7" fmla="*/ 1147764 w 2268590"/>
              <a:gd name="connsiteY7" fmla="*/ 4489305 h 4489305"/>
              <a:gd name="connsiteX8" fmla="*/ 1090160 w 2268590"/>
              <a:gd name="connsiteY8" fmla="*/ 4460277 h 4489305"/>
              <a:gd name="connsiteX9" fmla="*/ 12533 w 2268590"/>
              <a:gd name="connsiteY9" fmla="*/ 2421129 h 4489305"/>
              <a:gd name="connsiteX10" fmla="*/ 1296698 w 2268590"/>
              <a:gd name="connsiteY10" fmla="*/ 3360 h 4489305"/>
              <a:gd name="connsiteX11" fmla="*/ 1410790 w 2268590"/>
              <a:gd name="connsiteY11" fmla="*/ 579 h 448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8590" h="4489305">
                <a:moveTo>
                  <a:pt x="1410790" y="579"/>
                </a:moveTo>
                <a:cubicBezTo>
                  <a:pt x="1675672" y="9732"/>
                  <a:pt x="1930286" y="127120"/>
                  <a:pt x="2154416" y="326421"/>
                </a:cubicBezTo>
                <a:lnTo>
                  <a:pt x="2268590" y="438765"/>
                </a:lnTo>
                <a:lnTo>
                  <a:pt x="2255756" y="432298"/>
                </a:lnTo>
                <a:cubicBezTo>
                  <a:pt x="2090036" y="355416"/>
                  <a:pt x="1915048" y="320513"/>
                  <a:pt x="1736776" y="335386"/>
                </a:cubicBezTo>
                <a:cubicBezTo>
                  <a:pt x="921822" y="403376"/>
                  <a:pt x="346883" y="1485849"/>
                  <a:pt x="452612" y="2753155"/>
                </a:cubicBezTo>
                <a:cubicBezTo>
                  <a:pt x="512085" y="3466016"/>
                  <a:pt x="774258" y="4085514"/>
                  <a:pt x="1137320" y="4479029"/>
                </a:cubicBezTo>
                <a:lnTo>
                  <a:pt x="1147764" y="4489305"/>
                </a:lnTo>
                <a:lnTo>
                  <a:pt x="1090160" y="4460277"/>
                </a:lnTo>
                <a:cubicBezTo>
                  <a:pt x="531482" y="4156114"/>
                  <a:pt x="91830" y="3371608"/>
                  <a:pt x="12533" y="2421129"/>
                </a:cubicBezTo>
                <a:cubicBezTo>
                  <a:pt x="-93197" y="1153822"/>
                  <a:pt x="481743" y="71350"/>
                  <a:pt x="1296698" y="3360"/>
                </a:cubicBezTo>
                <a:cubicBezTo>
                  <a:pt x="1334900" y="173"/>
                  <a:pt x="1372950" y="-728"/>
                  <a:pt x="1410790" y="579"/>
                </a:cubicBezTo>
                <a:close/>
              </a:path>
            </a:pathLst>
          </a:custGeom>
        </p:spPr>
      </p:pic>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13859" t="71687" r="80316" b="843"/>
          <a:stretch/>
        </p:blipFill>
        <p:spPr>
          <a:xfrm rot="13071931">
            <a:off x="10205114" y="2236851"/>
            <a:ext cx="1147764" cy="6397095"/>
          </a:xfrm>
          <a:custGeom>
            <a:avLst/>
            <a:gdLst>
              <a:gd name="connsiteX0" fmla="*/ 1147764 w 1147764"/>
              <a:gd name="connsiteY0" fmla="*/ 6397095 h 6397095"/>
              <a:gd name="connsiteX1" fmla="*/ 1090161 w 1147764"/>
              <a:gd name="connsiteY1" fmla="*/ 6351339 h 6397095"/>
              <a:gd name="connsiteX2" fmla="*/ 12533 w 1147764"/>
              <a:gd name="connsiteY2" fmla="*/ 3137047 h 6397095"/>
              <a:gd name="connsiteX3" fmla="*/ 504368 w 1147764"/>
              <a:gd name="connsiteY3" fmla="*/ 52171 h 6397095"/>
              <a:gd name="connsiteX4" fmla="*/ 534021 w 1147764"/>
              <a:gd name="connsiteY4" fmla="*/ 0 h 6397095"/>
              <a:gd name="connsiteX5" fmla="*/ 905897 w 1147764"/>
              <a:gd name="connsiteY5" fmla="*/ 659410 h 6397095"/>
              <a:gd name="connsiteX6" fmla="*/ 841870 w 1147764"/>
              <a:gd name="connsiteY6" fmla="*/ 798704 h 6397095"/>
              <a:gd name="connsiteX7" fmla="*/ 452612 w 1147764"/>
              <a:gd name="connsiteY7" fmla="*/ 3660417 h 6397095"/>
              <a:gd name="connsiteX8" fmla="*/ 1137320 w 1147764"/>
              <a:gd name="connsiteY8" fmla="*/ 6380897 h 639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764" h="6397095">
                <a:moveTo>
                  <a:pt x="1147764" y="6397095"/>
                </a:moveTo>
                <a:lnTo>
                  <a:pt x="1090161" y="6351339"/>
                </a:lnTo>
                <a:cubicBezTo>
                  <a:pt x="531482" y="5871890"/>
                  <a:pt x="91830" y="4635279"/>
                  <a:pt x="12533" y="3137047"/>
                </a:cubicBezTo>
                <a:cubicBezTo>
                  <a:pt x="-53549" y="1888519"/>
                  <a:pt x="146258" y="753800"/>
                  <a:pt x="504368" y="52171"/>
                </a:cubicBezTo>
                <a:lnTo>
                  <a:pt x="534021" y="0"/>
                </a:lnTo>
                <a:lnTo>
                  <a:pt x="905897" y="659410"/>
                </a:lnTo>
                <a:lnTo>
                  <a:pt x="841870" y="798704"/>
                </a:lnTo>
                <a:cubicBezTo>
                  <a:pt x="549035" y="1505253"/>
                  <a:pt x="393140" y="2536742"/>
                  <a:pt x="452612" y="3660417"/>
                </a:cubicBezTo>
                <a:cubicBezTo>
                  <a:pt x="512085" y="4784094"/>
                  <a:pt x="774258" y="5760603"/>
                  <a:pt x="1137320" y="6380897"/>
                </a:cubicBezTo>
                <a:close/>
              </a:path>
            </a:pathLst>
          </a:custGeom>
        </p:spPr>
      </p:pic>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930" t="2687" r="77276" b="88193"/>
          <a:stretch/>
        </p:blipFill>
        <p:spPr>
          <a:xfrm rot="8346605">
            <a:off x="5729278" y="5222066"/>
            <a:ext cx="5631019" cy="1347428"/>
          </a:xfrm>
          <a:custGeom>
            <a:avLst/>
            <a:gdLst>
              <a:gd name="connsiteX0" fmla="*/ 0 w 5631019"/>
              <a:gd name="connsiteY0" fmla="*/ 959354 h 1347428"/>
              <a:gd name="connsiteX1" fmla="*/ 44212 w 5631019"/>
              <a:gd name="connsiteY1" fmla="*/ 904364 h 1347428"/>
              <a:gd name="connsiteX2" fmla="*/ 2826313 w 5631019"/>
              <a:gd name="connsiteY2" fmla="*/ 0 h 1347428"/>
              <a:gd name="connsiteX3" fmla="*/ 5608415 w 5631019"/>
              <a:gd name="connsiteY3" fmla="*/ 904364 h 1347428"/>
              <a:gd name="connsiteX4" fmla="*/ 5631019 w 5631019"/>
              <a:gd name="connsiteY4" fmla="*/ 934651 h 1347428"/>
              <a:gd name="connsiteX5" fmla="*/ 5150536 w 5631019"/>
              <a:gd name="connsiteY5" fmla="*/ 1347428 h 1347428"/>
              <a:gd name="connsiteX6" fmla="*/ 5126569 w 5631019"/>
              <a:gd name="connsiteY6" fmla="*/ 1315316 h 1347428"/>
              <a:gd name="connsiteX7" fmla="*/ 2344468 w 5631019"/>
              <a:gd name="connsiteY7" fmla="*/ 410952 h 1347428"/>
              <a:gd name="connsiteX8" fmla="*/ 14567 w 5631019"/>
              <a:gd name="connsiteY8" fmla="*/ 949800 h 134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1019" h="1347428">
                <a:moveTo>
                  <a:pt x="0" y="959354"/>
                </a:moveTo>
                <a:lnTo>
                  <a:pt x="44212" y="904364"/>
                </a:lnTo>
                <a:cubicBezTo>
                  <a:pt x="502577" y="372907"/>
                  <a:pt x="1575647" y="0"/>
                  <a:pt x="2826313" y="0"/>
                </a:cubicBezTo>
                <a:cubicBezTo>
                  <a:pt x="4076982" y="0"/>
                  <a:pt x="5150049" y="372907"/>
                  <a:pt x="5608415" y="904364"/>
                </a:cubicBezTo>
                <a:lnTo>
                  <a:pt x="5631019" y="934651"/>
                </a:lnTo>
                <a:lnTo>
                  <a:pt x="5150536" y="1347428"/>
                </a:lnTo>
                <a:lnTo>
                  <a:pt x="5126569" y="1315316"/>
                </a:lnTo>
                <a:cubicBezTo>
                  <a:pt x="4668203" y="783859"/>
                  <a:pt x="3595135" y="410952"/>
                  <a:pt x="2344468" y="410952"/>
                </a:cubicBezTo>
                <a:cubicBezTo>
                  <a:pt x="1406465" y="410952"/>
                  <a:pt x="568366" y="620712"/>
                  <a:pt x="14567" y="949800"/>
                </a:cubicBezTo>
                <a:close/>
              </a:path>
            </a:pathLst>
          </a:custGeom>
        </p:spPr>
      </p:pic>
    </p:spTree>
    <p:extLst>
      <p:ext uri="{BB962C8B-B14F-4D97-AF65-F5344CB8AC3E}">
        <p14:creationId xmlns:p14="http://schemas.microsoft.com/office/powerpoint/2010/main" val="407732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2A210F-28B3-4C81-944B-EF908B02FEDE}" type="datetimeFigureOut">
              <a:rPr lang="en-NZ" smtClean="0"/>
              <a:t>22/11/20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F48F679-BB78-4D74-808F-9FCEE9601082}" type="slidenum">
              <a:rPr lang="en-NZ" smtClean="0"/>
              <a:t>‹#›</a:t>
            </a:fld>
            <a:endParaRPr lang="en-NZ"/>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9366" t="51196" r="21204" b="87"/>
          <a:stretch/>
        </p:blipFill>
        <p:spPr>
          <a:xfrm rot="5400000">
            <a:off x="232859" y="-2233087"/>
            <a:ext cx="11710220" cy="12208063"/>
          </a:xfrm>
          <a:prstGeom prst="rect">
            <a:avLst/>
          </a:prstGeom>
        </p:spPr>
      </p:pic>
      <p:sp>
        <p:nvSpPr>
          <p:cNvPr id="7" name="Rectangle 6"/>
          <p:cNvSpPr/>
          <p:nvPr userDrawn="1"/>
        </p:nvSpPr>
        <p:spPr>
          <a:xfrm>
            <a:off x="1" y="-1984166"/>
            <a:ext cx="14616846" cy="11829326"/>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userDrawn="1"/>
        </p:nvSpPr>
        <p:spPr>
          <a:xfrm>
            <a:off x="-16064" y="-2039404"/>
            <a:ext cx="12208064" cy="11710220"/>
          </a:xfrm>
          <a:prstGeom prst="rect">
            <a:avLst/>
          </a:prstGeom>
          <a:solidFill>
            <a:srgbClr val="99FF6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Freeform 8"/>
          <p:cNvSpPr/>
          <p:nvPr userDrawn="1"/>
        </p:nvSpPr>
        <p:spPr>
          <a:xfrm rot="5400000" flipH="1" flipV="1">
            <a:off x="-1385174" y="-1030320"/>
            <a:ext cx="6294431" cy="4063449"/>
          </a:xfrm>
          <a:custGeom>
            <a:avLst/>
            <a:gdLst>
              <a:gd name="connsiteX0" fmla="*/ 6294431 w 6294431"/>
              <a:gd name="connsiteY0" fmla="*/ 0 h 4063449"/>
              <a:gd name="connsiteX1" fmla="*/ 6294431 w 6294431"/>
              <a:gd name="connsiteY1" fmla="*/ 4063449 h 4063449"/>
              <a:gd name="connsiteX2" fmla="*/ 3111035 w 6294431"/>
              <a:gd name="connsiteY2" fmla="*/ 4063449 h 4063449"/>
              <a:gd name="connsiteX3" fmla="*/ 2822794 w 6294431"/>
              <a:gd name="connsiteY3" fmla="*/ 3908728 h 4063449"/>
              <a:gd name="connsiteX4" fmla="*/ 2218375 w 6294431"/>
              <a:gd name="connsiteY4" fmla="*/ 3506436 h 4063449"/>
              <a:gd name="connsiteX5" fmla="*/ 0 w 6294431"/>
              <a:gd name="connsiteY5" fmla="*/ 208006 h 4063449"/>
              <a:gd name="connsiteX6" fmla="*/ 924 w 6294431"/>
              <a:gd name="connsiteY6" fmla="*/ 164794 h 4063449"/>
              <a:gd name="connsiteX7" fmla="*/ 210888 w 6294431"/>
              <a:gd name="connsiteY7" fmla="*/ 166002 h 4063449"/>
              <a:gd name="connsiteX8" fmla="*/ 1194935 w 6294431"/>
              <a:gd name="connsiteY8" fmla="*/ 48955 h 4063449"/>
              <a:gd name="connsiteX9" fmla="*/ 1386861 w 6294431"/>
              <a:gd name="connsiteY9" fmla="*/ 0 h 406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4431" h="4063449">
                <a:moveTo>
                  <a:pt x="6294431" y="0"/>
                </a:moveTo>
                <a:lnTo>
                  <a:pt x="6294431" y="4063449"/>
                </a:lnTo>
                <a:lnTo>
                  <a:pt x="3111035" y="4063449"/>
                </a:lnTo>
                <a:lnTo>
                  <a:pt x="2822794" y="3908728"/>
                </a:lnTo>
                <a:cubicBezTo>
                  <a:pt x="2624775" y="3794004"/>
                  <a:pt x="2422326" y="3659822"/>
                  <a:pt x="2218375" y="3506436"/>
                </a:cubicBezTo>
                <a:cubicBezTo>
                  <a:pt x="949345" y="2552036"/>
                  <a:pt x="42664" y="1170362"/>
                  <a:pt x="0" y="208006"/>
                </a:cubicBezTo>
                <a:lnTo>
                  <a:pt x="924" y="164794"/>
                </a:lnTo>
                <a:lnTo>
                  <a:pt x="210888" y="166002"/>
                </a:lnTo>
                <a:cubicBezTo>
                  <a:pt x="530569" y="158265"/>
                  <a:pt x="859562" y="119410"/>
                  <a:pt x="1194935" y="48955"/>
                </a:cubicBezTo>
                <a:lnTo>
                  <a:pt x="1386861" y="0"/>
                </a:lnTo>
                <a:close/>
              </a:path>
            </a:pathLst>
          </a:custGeom>
          <a:gradFill flip="none" rotWithShape="1">
            <a:gsLst>
              <a:gs pos="0">
                <a:srgbClr val="66FF33">
                  <a:alpha val="31000"/>
                </a:srgbClr>
              </a:gs>
              <a:gs pos="100000">
                <a:srgbClr val="FFCC00">
                  <a:alpha val="65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prstClr val="white"/>
              </a:solidFill>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5780" t="36987" r="48256" b="47636"/>
          <a:stretch/>
        </p:blipFill>
        <p:spPr>
          <a:xfrm rot="5400000" flipH="1" flipV="1">
            <a:off x="-1198294" y="-1180742"/>
            <a:ext cx="6016757" cy="4086618"/>
          </a:xfrm>
          <a:custGeom>
            <a:avLst/>
            <a:gdLst>
              <a:gd name="connsiteX0" fmla="*/ 6016757 w 6016757"/>
              <a:gd name="connsiteY0" fmla="*/ 8863 h 4086618"/>
              <a:gd name="connsiteX1" fmla="*/ 6016757 w 6016757"/>
              <a:gd name="connsiteY1" fmla="*/ 4086618 h 4086618"/>
              <a:gd name="connsiteX2" fmla="*/ 3120983 w 6016757"/>
              <a:gd name="connsiteY2" fmla="*/ 4086618 h 4086618"/>
              <a:gd name="connsiteX3" fmla="*/ 3116133 w 6016757"/>
              <a:gd name="connsiteY3" fmla="*/ 4084435 h 4086618"/>
              <a:gd name="connsiteX4" fmla="*/ 2218375 w 6016757"/>
              <a:gd name="connsiteY4" fmla="*/ 3524685 h 4086618"/>
              <a:gd name="connsiteX5" fmla="*/ 0 w 6016757"/>
              <a:gd name="connsiteY5" fmla="*/ 226255 h 4086618"/>
              <a:gd name="connsiteX6" fmla="*/ 815 w 6016757"/>
              <a:gd name="connsiteY6" fmla="*/ 188156 h 4086618"/>
              <a:gd name="connsiteX7" fmla="*/ 176475 w 6016757"/>
              <a:gd name="connsiteY7" fmla="*/ 189167 h 4086618"/>
              <a:gd name="connsiteX8" fmla="*/ 1160522 w 6016757"/>
              <a:gd name="connsiteY8" fmla="*/ 72120 h 4086618"/>
              <a:gd name="connsiteX9" fmla="*/ 1443268 w 6016757"/>
              <a:gd name="connsiteY9" fmla="*/ 0 h 4086618"/>
              <a:gd name="connsiteX10" fmla="*/ 4136417 w 6016757"/>
              <a:gd name="connsiteY10" fmla="*/ 0 h 4086618"/>
              <a:gd name="connsiteX11" fmla="*/ 4136417 w 6016757"/>
              <a:gd name="connsiteY11" fmla="*/ 8863 h 408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757" h="4086618">
                <a:moveTo>
                  <a:pt x="6016757" y="8863"/>
                </a:moveTo>
                <a:lnTo>
                  <a:pt x="6016757" y="4086618"/>
                </a:lnTo>
                <a:lnTo>
                  <a:pt x="3120983" y="4086618"/>
                </a:lnTo>
                <a:lnTo>
                  <a:pt x="3116133" y="4084435"/>
                </a:lnTo>
                <a:cubicBezTo>
                  <a:pt x="2826850" y="3941635"/>
                  <a:pt x="2524301" y="3754765"/>
                  <a:pt x="2218375" y="3524685"/>
                </a:cubicBezTo>
                <a:cubicBezTo>
                  <a:pt x="949345" y="2570285"/>
                  <a:pt x="42664" y="1188611"/>
                  <a:pt x="0" y="226255"/>
                </a:cubicBezTo>
                <a:lnTo>
                  <a:pt x="815" y="188156"/>
                </a:lnTo>
                <a:lnTo>
                  <a:pt x="176475" y="189167"/>
                </a:lnTo>
                <a:cubicBezTo>
                  <a:pt x="496156" y="181430"/>
                  <a:pt x="825149" y="142575"/>
                  <a:pt x="1160522" y="72120"/>
                </a:cubicBezTo>
                <a:lnTo>
                  <a:pt x="1443268" y="0"/>
                </a:lnTo>
                <a:lnTo>
                  <a:pt x="4136417" y="0"/>
                </a:lnTo>
                <a:lnTo>
                  <a:pt x="4136417" y="8863"/>
                </a:lnTo>
                <a:close/>
              </a:path>
            </a:pathLst>
          </a:custGeom>
        </p:spPr>
      </p:pic>
      <p:sp>
        <p:nvSpPr>
          <p:cNvPr id="11" name="Freeform 10"/>
          <p:cNvSpPr/>
          <p:nvPr userDrawn="1"/>
        </p:nvSpPr>
        <p:spPr>
          <a:xfrm rot="5400000" flipH="1" flipV="1">
            <a:off x="-1203229" y="-1151265"/>
            <a:ext cx="6049798" cy="4063449"/>
          </a:xfrm>
          <a:custGeom>
            <a:avLst/>
            <a:gdLst>
              <a:gd name="connsiteX0" fmla="*/ 6049798 w 6049798"/>
              <a:gd name="connsiteY0" fmla="*/ 0 h 4063449"/>
              <a:gd name="connsiteX1" fmla="*/ 6049798 w 6049798"/>
              <a:gd name="connsiteY1" fmla="*/ 4063449 h 4063449"/>
              <a:gd name="connsiteX2" fmla="*/ 3111035 w 6049798"/>
              <a:gd name="connsiteY2" fmla="*/ 4063449 h 4063449"/>
              <a:gd name="connsiteX3" fmla="*/ 2822794 w 6049798"/>
              <a:gd name="connsiteY3" fmla="*/ 3908728 h 4063449"/>
              <a:gd name="connsiteX4" fmla="*/ 2218375 w 6049798"/>
              <a:gd name="connsiteY4" fmla="*/ 3506436 h 4063449"/>
              <a:gd name="connsiteX5" fmla="*/ 0 w 6049798"/>
              <a:gd name="connsiteY5" fmla="*/ 208006 h 4063449"/>
              <a:gd name="connsiteX6" fmla="*/ 924 w 6049798"/>
              <a:gd name="connsiteY6" fmla="*/ 164794 h 4063449"/>
              <a:gd name="connsiteX7" fmla="*/ 210888 w 6049798"/>
              <a:gd name="connsiteY7" fmla="*/ 166002 h 4063449"/>
              <a:gd name="connsiteX8" fmla="*/ 1194935 w 6049798"/>
              <a:gd name="connsiteY8" fmla="*/ 48955 h 4063449"/>
              <a:gd name="connsiteX9" fmla="*/ 1386861 w 6049798"/>
              <a:gd name="connsiteY9" fmla="*/ 0 h 406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49798" h="4063449">
                <a:moveTo>
                  <a:pt x="6049798" y="0"/>
                </a:moveTo>
                <a:lnTo>
                  <a:pt x="6049798" y="4063449"/>
                </a:lnTo>
                <a:lnTo>
                  <a:pt x="3111035" y="4063449"/>
                </a:lnTo>
                <a:lnTo>
                  <a:pt x="2822794" y="3908728"/>
                </a:lnTo>
                <a:cubicBezTo>
                  <a:pt x="2624775" y="3794004"/>
                  <a:pt x="2422326" y="3659822"/>
                  <a:pt x="2218375" y="3506436"/>
                </a:cubicBezTo>
                <a:cubicBezTo>
                  <a:pt x="949345" y="2552036"/>
                  <a:pt x="42664" y="1170362"/>
                  <a:pt x="0" y="208006"/>
                </a:cubicBezTo>
                <a:lnTo>
                  <a:pt x="924" y="164794"/>
                </a:lnTo>
                <a:lnTo>
                  <a:pt x="210888" y="166002"/>
                </a:lnTo>
                <a:cubicBezTo>
                  <a:pt x="530569" y="158265"/>
                  <a:pt x="859562" y="119410"/>
                  <a:pt x="1194935" y="48955"/>
                </a:cubicBezTo>
                <a:lnTo>
                  <a:pt x="1386861" y="0"/>
                </a:lnTo>
                <a:close/>
              </a:path>
            </a:pathLst>
          </a:custGeom>
          <a:gradFill flip="none" rotWithShape="1">
            <a:gsLst>
              <a:gs pos="0">
                <a:srgbClr val="66FF33">
                  <a:alpha val="31000"/>
                </a:srgbClr>
              </a:gs>
              <a:gs pos="100000">
                <a:srgbClr val="FFCC00">
                  <a:alpha val="65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prstClr val="white"/>
              </a:solidFill>
            </a:endParaRPr>
          </a:p>
        </p:txBody>
      </p:sp>
      <p:sp>
        <p:nvSpPr>
          <p:cNvPr id="12" name="Freeform 11"/>
          <p:cNvSpPr/>
          <p:nvPr userDrawn="1"/>
        </p:nvSpPr>
        <p:spPr>
          <a:xfrm rot="5400000" flipH="1" flipV="1">
            <a:off x="-1114464" y="-1015068"/>
            <a:ext cx="5902565" cy="3973522"/>
          </a:xfrm>
          <a:custGeom>
            <a:avLst/>
            <a:gdLst>
              <a:gd name="connsiteX0" fmla="*/ 5902565 w 5902565"/>
              <a:gd name="connsiteY0" fmla="*/ 0 h 3973522"/>
              <a:gd name="connsiteX1" fmla="*/ 5902565 w 5902565"/>
              <a:gd name="connsiteY1" fmla="*/ 3973522 h 3973522"/>
              <a:gd name="connsiteX2" fmla="*/ 3056089 w 5902565"/>
              <a:gd name="connsiteY2" fmla="*/ 3973522 h 3973522"/>
              <a:gd name="connsiteX3" fmla="*/ 2822794 w 5902565"/>
              <a:gd name="connsiteY3" fmla="*/ 3848295 h 3973522"/>
              <a:gd name="connsiteX4" fmla="*/ 2218375 w 5902565"/>
              <a:gd name="connsiteY4" fmla="*/ 3446003 h 3973522"/>
              <a:gd name="connsiteX5" fmla="*/ 0 w 5902565"/>
              <a:gd name="connsiteY5" fmla="*/ 147573 h 3973522"/>
              <a:gd name="connsiteX6" fmla="*/ 1551 w 5902565"/>
              <a:gd name="connsiteY6" fmla="*/ 75038 h 3973522"/>
              <a:gd name="connsiteX7" fmla="*/ 181391 w 5902565"/>
              <a:gd name="connsiteY7" fmla="*/ 76073 h 3973522"/>
              <a:gd name="connsiteX8" fmla="*/ 667530 w 5902565"/>
              <a:gd name="connsiteY8" fmla="*/ 41069 h 3973522"/>
              <a:gd name="connsiteX9" fmla="*/ 916770 w 5902565"/>
              <a:gd name="connsiteY9" fmla="*/ 0 h 397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2565" h="3973522">
                <a:moveTo>
                  <a:pt x="5902565" y="0"/>
                </a:moveTo>
                <a:lnTo>
                  <a:pt x="5902565" y="3973522"/>
                </a:lnTo>
                <a:lnTo>
                  <a:pt x="3056089" y="3973522"/>
                </a:lnTo>
                <a:lnTo>
                  <a:pt x="2822794" y="3848295"/>
                </a:lnTo>
                <a:cubicBezTo>
                  <a:pt x="2624776" y="3733571"/>
                  <a:pt x="2422326" y="3599390"/>
                  <a:pt x="2218375" y="3446003"/>
                </a:cubicBezTo>
                <a:cubicBezTo>
                  <a:pt x="949345" y="2491603"/>
                  <a:pt x="42664" y="1109929"/>
                  <a:pt x="0" y="147573"/>
                </a:cubicBezTo>
                <a:lnTo>
                  <a:pt x="1551" y="75038"/>
                </a:lnTo>
                <a:lnTo>
                  <a:pt x="181391" y="76073"/>
                </a:lnTo>
                <a:cubicBezTo>
                  <a:pt x="341231" y="72205"/>
                  <a:pt x="503400" y="60557"/>
                  <a:pt x="667530" y="41069"/>
                </a:cubicBezTo>
                <a:lnTo>
                  <a:pt x="916770" y="0"/>
                </a:lnTo>
                <a:close/>
              </a:path>
            </a:pathLst>
          </a:custGeom>
          <a:gradFill flip="none" rotWithShape="1">
            <a:gsLst>
              <a:gs pos="0">
                <a:srgbClr val="66FF33">
                  <a:alpha val="31000"/>
                </a:srgbClr>
              </a:gs>
              <a:gs pos="100000">
                <a:srgbClr val="FFCC00">
                  <a:alpha val="65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prstClr val="white"/>
              </a:solidFill>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9069" t="14247" r="68388" b="57212"/>
          <a:stretch/>
        </p:blipFill>
        <p:spPr>
          <a:xfrm rot="10151276">
            <a:off x="-570058" y="-628826"/>
            <a:ext cx="5172702" cy="4722838"/>
          </a:xfrm>
          <a:custGeom>
            <a:avLst/>
            <a:gdLst>
              <a:gd name="connsiteX0" fmla="*/ 86285 w 5172702"/>
              <a:gd name="connsiteY0" fmla="*/ 4722838 h 4722838"/>
              <a:gd name="connsiteX1" fmla="*/ 58676 w 5172702"/>
              <a:gd name="connsiteY1" fmla="*/ 4655631 h 4722838"/>
              <a:gd name="connsiteX2" fmla="*/ 1429015 w 5172702"/>
              <a:gd name="connsiteY2" fmla="*/ 1833936 h 4722838"/>
              <a:gd name="connsiteX3" fmla="*/ 3851733 w 5172702"/>
              <a:gd name="connsiteY3" fmla="*/ 289520 h 4722838"/>
              <a:gd name="connsiteX4" fmla="*/ 5096112 w 5172702"/>
              <a:gd name="connsiteY4" fmla="*/ 1553 h 4722838"/>
              <a:gd name="connsiteX5" fmla="*/ 5172702 w 5172702"/>
              <a:gd name="connsiteY5" fmla="*/ 0 h 4722838"/>
              <a:gd name="connsiteX6" fmla="*/ 5050563 w 5172702"/>
              <a:gd name="connsiteY6" fmla="*/ 639541 h 4722838"/>
              <a:gd name="connsiteX7" fmla="*/ 4800060 w 5172702"/>
              <a:gd name="connsiteY7" fmla="*/ 671909 h 4722838"/>
              <a:gd name="connsiteX8" fmla="*/ 1500887 w 5172702"/>
              <a:gd name="connsiteY8" fmla="*/ 2462685 h 4722838"/>
              <a:gd name="connsiteX9" fmla="*/ 87601 w 5172702"/>
              <a:gd name="connsiteY9" fmla="*/ 4705410 h 472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2702" h="4722838">
                <a:moveTo>
                  <a:pt x="86285" y="4722838"/>
                </a:moveTo>
                <a:lnTo>
                  <a:pt x="58676" y="4655631"/>
                </a:lnTo>
                <a:cubicBezTo>
                  <a:pt x="-180552" y="3980135"/>
                  <a:pt x="318702" y="2878531"/>
                  <a:pt x="1429015" y="1833936"/>
                </a:cubicBezTo>
                <a:cubicBezTo>
                  <a:pt x="2169222" y="1137539"/>
                  <a:pt x="3040861" y="598334"/>
                  <a:pt x="3851733" y="289520"/>
                </a:cubicBezTo>
                <a:cubicBezTo>
                  <a:pt x="4295178" y="120638"/>
                  <a:pt x="4720450" y="20658"/>
                  <a:pt x="5096112" y="1553"/>
                </a:cubicBezTo>
                <a:lnTo>
                  <a:pt x="5172702" y="0"/>
                </a:lnTo>
                <a:lnTo>
                  <a:pt x="5050563" y="639541"/>
                </a:lnTo>
                <a:lnTo>
                  <a:pt x="4800060" y="671909"/>
                </a:lnTo>
                <a:cubicBezTo>
                  <a:pt x="3784942" y="844786"/>
                  <a:pt x="2518672" y="1505139"/>
                  <a:pt x="1500887" y="2462685"/>
                </a:cubicBezTo>
                <a:cubicBezTo>
                  <a:pt x="668154" y="3246130"/>
                  <a:pt x="179138" y="4061645"/>
                  <a:pt x="87601" y="4705410"/>
                </a:cubicBezTo>
                <a:close/>
              </a:path>
            </a:pathLst>
          </a:custGeom>
        </p:spPr>
      </p:pic>
      <p:sp>
        <p:nvSpPr>
          <p:cNvPr id="16" name="Cross 15"/>
          <p:cNvSpPr/>
          <p:nvPr userDrawn="1"/>
        </p:nvSpPr>
        <p:spPr>
          <a:xfrm rot="4203829">
            <a:off x="3569109" y="1011652"/>
            <a:ext cx="6059129" cy="5718585"/>
          </a:xfrm>
          <a:prstGeom prst="plus">
            <a:avLst>
              <a:gd name="adj" fmla="val 255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83337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3 Custom Layout">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19366" t="51196" r="21204" b="87"/>
          <a:stretch/>
        </p:blipFill>
        <p:spPr>
          <a:xfrm rot="5400000">
            <a:off x="232859" y="-2233087"/>
            <a:ext cx="11710220" cy="12208063"/>
          </a:xfrm>
          <a:prstGeom prst="rect">
            <a:avLst/>
          </a:prstGeom>
        </p:spPr>
      </p:pic>
      <p:sp>
        <p:nvSpPr>
          <p:cNvPr id="19" name="Rectangle 18"/>
          <p:cNvSpPr/>
          <p:nvPr userDrawn="1"/>
        </p:nvSpPr>
        <p:spPr>
          <a:xfrm>
            <a:off x="1" y="-1984166"/>
            <a:ext cx="12312128" cy="11829326"/>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userDrawn="1"/>
        </p:nvSpPr>
        <p:spPr>
          <a:xfrm>
            <a:off x="-16064" y="-1941628"/>
            <a:ext cx="12208064" cy="117102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l="25780" t="37117" r="47624" b="47636"/>
          <a:stretch/>
        </p:blipFill>
        <p:spPr>
          <a:xfrm rot="5400000" flipH="1" flipV="1">
            <a:off x="-2204766" y="-1155220"/>
            <a:ext cx="6163119" cy="4420153"/>
          </a:xfrm>
          <a:custGeom>
            <a:avLst/>
            <a:gdLst>
              <a:gd name="connsiteX0" fmla="*/ 6163119 w 6163119"/>
              <a:gd name="connsiteY0" fmla="*/ 0 h 4420153"/>
              <a:gd name="connsiteX1" fmla="*/ 6163119 w 6163119"/>
              <a:gd name="connsiteY1" fmla="*/ 4420153 h 4420153"/>
              <a:gd name="connsiteX2" fmla="*/ 3120983 w 6163119"/>
              <a:gd name="connsiteY2" fmla="*/ 4420153 h 4420153"/>
              <a:gd name="connsiteX3" fmla="*/ 3116133 w 6163119"/>
              <a:gd name="connsiteY3" fmla="*/ 4417772 h 4420153"/>
              <a:gd name="connsiteX4" fmla="*/ 2218375 w 6163119"/>
              <a:gd name="connsiteY4" fmla="*/ 3807184 h 4420153"/>
              <a:gd name="connsiteX5" fmla="*/ 0 w 6163119"/>
              <a:gd name="connsiteY5" fmla="*/ 209187 h 4420153"/>
              <a:gd name="connsiteX6" fmla="*/ 815 w 6163119"/>
              <a:gd name="connsiteY6" fmla="*/ 167628 h 4420153"/>
              <a:gd name="connsiteX7" fmla="*/ 176475 w 6163119"/>
              <a:gd name="connsiteY7" fmla="*/ 168730 h 4420153"/>
              <a:gd name="connsiteX8" fmla="*/ 1160522 w 6163119"/>
              <a:gd name="connsiteY8" fmla="*/ 41053 h 4420153"/>
              <a:gd name="connsiteX9" fmla="*/ 1308068 w 6163119"/>
              <a:gd name="connsiteY9" fmla="*/ 0 h 442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3119" h="4420153">
                <a:moveTo>
                  <a:pt x="6163119" y="0"/>
                </a:moveTo>
                <a:lnTo>
                  <a:pt x="6163119" y="4420153"/>
                </a:lnTo>
                <a:lnTo>
                  <a:pt x="3120983" y="4420153"/>
                </a:lnTo>
                <a:lnTo>
                  <a:pt x="3116133" y="4417772"/>
                </a:lnTo>
                <a:cubicBezTo>
                  <a:pt x="2826850" y="4262002"/>
                  <a:pt x="2524301" y="4058161"/>
                  <a:pt x="2218375" y="3807184"/>
                </a:cubicBezTo>
                <a:cubicBezTo>
                  <a:pt x="949345" y="2766105"/>
                  <a:pt x="42664" y="1258945"/>
                  <a:pt x="0" y="209187"/>
                </a:cubicBezTo>
                <a:lnTo>
                  <a:pt x="815" y="167628"/>
                </a:lnTo>
                <a:lnTo>
                  <a:pt x="176475" y="168730"/>
                </a:lnTo>
                <a:cubicBezTo>
                  <a:pt x="496156" y="160290"/>
                  <a:pt x="825149" y="117907"/>
                  <a:pt x="1160522" y="41053"/>
                </a:cubicBezTo>
                <a:lnTo>
                  <a:pt x="1308068" y="0"/>
                </a:lnTo>
                <a:close/>
              </a:path>
            </a:pathLst>
          </a:custGeom>
        </p:spPr>
      </p:pic>
      <p:sp>
        <p:nvSpPr>
          <p:cNvPr id="22" name="Freeform 21"/>
          <p:cNvSpPr/>
          <p:nvPr userDrawn="1"/>
        </p:nvSpPr>
        <p:spPr>
          <a:xfrm rot="5400000" flipH="1" flipV="1">
            <a:off x="-2187667" y="-1165395"/>
            <a:ext cx="6157915" cy="4435296"/>
          </a:xfrm>
          <a:custGeom>
            <a:avLst/>
            <a:gdLst>
              <a:gd name="connsiteX0" fmla="*/ 6157915 w 6157915"/>
              <a:gd name="connsiteY0" fmla="*/ 0 h 4435296"/>
              <a:gd name="connsiteX1" fmla="*/ 6157915 w 6157915"/>
              <a:gd name="connsiteY1" fmla="*/ 4435296 h 4435296"/>
              <a:gd name="connsiteX2" fmla="*/ 3050883 w 6157915"/>
              <a:gd name="connsiteY2" fmla="*/ 4435296 h 4435296"/>
              <a:gd name="connsiteX3" fmla="*/ 2817588 w 6157915"/>
              <a:gd name="connsiteY3" fmla="*/ 4288064 h 4435296"/>
              <a:gd name="connsiteX4" fmla="*/ 2213169 w 6157915"/>
              <a:gd name="connsiteY4" fmla="*/ 3815081 h 4435296"/>
              <a:gd name="connsiteX5" fmla="*/ 12796 w 6157915"/>
              <a:gd name="connsiteY5" fmla="*/ 154733 h 4435296"/>
              <a:gd name="connsiteX6" fmla="*/ 0 w 6157915"/>
              <a:gd name="connsiteY6" fmla="*/ 0 h 443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915" h="4435296">
                <a:moveTo>
                  <a:pt x="6157915" y="0"/>
                </a:moveTo>
                <a:lnTo>
                  <a:pt x="6157915" y="4435296"/>
                </a:lnTo>
                <a:lnTo>
                  <a:pt x="3050883" y="4435296"/>
                </a:lnTo>
                <a:lnTo>
                  <a:pt x="2817588" y="4288064"/>
                </a:lnTo>
                <a:cubicBezTo>
                  <a:pt x="2619570" y="4153181"/>
                  <a:pt x="2417120" y="3995421"/>
                  <a:pt x="2213169" y="3815081"/>
                </a:cubicBezTo>
                <a:cubicBezTo>
                  <a:pt x="1023453" y="2763105"/>
                  <a:pt x="152209" y="1269607"/>
                  <a:pt x="12796" y="154733"/>
                </a:cubicBezTo>
                <a:lnTo>
                  <a:pt x="0" y="0"/>
                </a:lnTo>
                <a:close/>
              </a:path>
            </a:pathLst>
          </a:custGeom>
          <a:gradFill flip="none" rotWithShape="1">
            <a:gsLst>
              <a:gs pos="0">
                <a:schemeClr val="accent1">
                  <a:lumMod val="20000"/>
                  <a:lumOff val="80000"/>
                  <a:alpha val="75000"/>
                </a:schemeClr>
              </a:gs>
              <a:gs pos="100000">
                <a:schemeClr val="accent1">
                  <a:lumMod val="20000"/>
                  <a:lumOff val="8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prstClr val="white"/>
              </a:solidFill>
            </a:endParaRPr>
          </a:p>
        </p:txBody>
      </p:sp>
      <p:pic>
        <p:nvPicPr>
          <p:cNvPr id="25" name="Picture 24"/>
          <p:cNvPicPr>
            <a:picLocks noChangeAspect="1"/>
          </p:cNvPicPr>
          <p:nvPr userDrawn="1"/>
        </p:nvPicPr>
        <p:blipFill rotWithShape="1">
          <a:blip r:embed="rId2">
            <a:extLst>
              <a:ext uri="{28A0092B-C50C-407E-A947-70E740481C1C}">
                <a14:useLocalDpi xmlns:a14="http://schemas.microsoft.com/office/drawing/2010/main" val="0"/>
              </a:ext>
            </a:extLst>
          </a:blip>
          <a:srcRect l="52536" t="47423" r="26173" b="14935"/>
          <a:stretch/>
        </p:blipFill>
        <p:spPr>
          <a:xfrm rot="15723381">
            <a:off x="-1612330" y="-901842"/>
            <a:ext cx="4685498" cy="5777088"/>
          </a:xfrm>
          <a:custGeom>
            <a:avLst/>
            <a:gdLst>
              <a:gd name="connsiteX0" fmla="*/ 912435 w 4195259"/>
              <a:gd name="connsiteY0" fmla="*/ 54 h 5561166"/>
              <a:gd name="connsiteX1" fmla="*/ 1082467 w 4195259"/>
              <a:gd name="connsiteY1" fmla="*/ 13302 h 5561166"/>
              <a:gd name="connsiteX2" fmla="*/ 1069069 w 4195259"/>
              <a:gd name="connsiteY2" fmla="*/ 18515 h 5561166"/>
              <a:gd name="connsiteX3" fmla="*/ 680123 w 4195259"/>
              <a:gd name="connsiteY3" fmla="*/ 408373 h 5561166"/>
              <a:gd name="connsiteX4" fmla="*/ 2183721 w 4195259"/>
              <a:gd name="connsiteY4" fmla="*/ 4263903 h 5561166"/>
              <a:gd name="connsiteX5" fmla="*/ 4179705 w 4195259"/>
              <a:gd name="connsiteY5" fmla="*/ 5487848 h 5561166"/>
              <a:gd name="connsiteX6" fmla="*/ 4195259 w 4195259"/>
              <a:gd name="connsiteY6" fmla="*/ 5489058 h 5561166"/>
              <a:gd name="connsiteX7" fmla="*/ 4135135 w 4195259"/>
              <a:gd name="connsiteY7" fmla="*/ 5512455 h 5561166"/>
              <a:gd name="connsiteX8" fmla="*/ 1622067 w 4195259"/>
              <a:gd name="connsiteY8" fmla="*/ 4322711 h 5561166"/>
              <a:gd name="connsiteX9" fmla="*/ 254013 w 4195259"/>
              <a:gd name="connsiteY9" fmla="*/ 2235209 h 5561166"/>
              <a:gd name="connsiteX10" fmla="*/ 118465 w 4195259"/>
              <a:gd name="connsiteY10" fmla="*/ 467180 h 5561166"/>
              <a:gd name="connsiteX11" fmla="*/ 912435 w 4195259"/>
              <a:gd name="connsiteY11" fmla="*/ 54 h 556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259" h="5561166">
                <a:moveTo>
                  <a:pt x="912435" y="54"/>
                </a:moveTo>
                <a:lnTo>
                  <a:pt x="1082467" y="13302"/>
                </a:lnTo>
                <a:lnTo>
                  <a:pt x="1069069" y="18515"/>
                </a:lnTo>
                <a:cubicBezTo>
                  <a:pt x="902249" y="93035"/>
                  <a:pt x="769037" y="222066"/>
                  <a:pt x="680123" y="408373"/>
                </a:cubicBezTo>
                <a:cubicBezTo>
                  <a:pt x="273659" y="1260066"/>
                  <a:pt x="946843" y="2986246"/>
                  <a:pt x="2183721" y="4263903"/>
                </a:cubicBezTo>
                <a:cubicBezTo>
                  <a:pt x="2879465" y="4982585"/>
                  <a:pt x="3605369" y="5406269"/>
                  <a:pt x="4179705" y="5487848"/>
                </a:cubicBezTo>
                <a:lnTo>
                  <a:pt x="4195259" y="5489058"/>
                </a:lnTo>
                <a:lnTo>
                  <a:pt x="4135135" y="5512455"/>
                </a:lnTo>
                <a:cubicBezTo>
                  <a:pt x="3530999" y="5714754"/>
                  <a:pt x="2549725" y="5280956"/>
                  <a:pt x="1622067" y="4322711"/>
                </a:cubicBezTo>
                <a:cubicBezTo>
                  <a:pt x="1003627" y="3683883"/>
                  <a:pt x="526111" y="2932923"/>
                  <a:pt x="254013" y="2235209"/>
                </a:cubicBezTo>
                <a:cubicBezTo>
                  <a:pt x="-18085" y="1537494"/>
                  <a:pt x="-84765" y="893026"/>
                  <a:pt x="118465" y="467180"/>
                </a:cubicBezTo>
                <a:cubicBezTo>
                  <a:pt x="270889" y="147795"/>
                  <a:pt x="553495" y="-3260"/>
                  <a:pt x="912435" y="54"/>
                </a:cubicBezTo>
                <a:close/>
              </a:path>
            </a:pathLst>
          </a:custGeom>
        </p:spPr>
      </p:pic>
    </p:spTree>
    <p:extLst>
      <p:ext uri="{BB962C8B-B14F-4D97-AF65-F5344CB8AC3E}">
        <p14:creationId xmlns:p14="http://schemas.microsoft.com/office/powerpoint/2010/main" val="1007059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 Custom Layout">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19366" t="51196" r="21204" b="87"/>
          <a:stretch/>
        </p:blipFill>
        <p:spPr>
          <a:xfrm rot="5400000">
            <a:off x="232859" y="-2233087"/>
            <a:ext cx="11710220" cy="12208063"/>
          </a:xfrm>
          <a:prstGeom prst="rect">
            <a:avLst/>
          </a:prstGeom>
        </p:spPr>
      </p:pic>
      <p:sp>
        <p:nvSpPr>
          <p:cNvPr id="19" name="Rectangle 18"/>
          <p:cNvSpPr/>
          <p:nvPr userDrawn="1"/>
        </p:nvSpPr>
        <p:spPr>
          <a:xfrm>
            <a:off x="1" y="-1984166"/>
            <a:ext cx="12312128" cy="11829326"/>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userDrawn="1"/>
        </p:nvSpPr>
        <p:spPr>
          <a:xfrm>
            <a:off x="-16064" y="-1941628"/>
            <a:ext cx="12208064" cy="117102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l="25780" t="37117" r="47624" b="47636"/>
          <a:stretch/>
        </p:blipFill>
        <p:spPr>
          <a:xfrm rot="5400000" flipH="1" flipV="1">
            <a:off x="-1014600" y="-1155220"/>
            <a:ext cx="6163119" cy="4420153"/>
          </a:xfrm>
          <a:custGeom>
            <a:avLst/>
            <a:gdLst>
              <a:gd name="connsiteX0" fmla="*/ 6163119 w 6163119"/>
              <a:gd name="connsiteY0" fmla="*/ 0 h 4420153"/>
              <a:gd name="connsiteX1" fmla="*/ 6163119 w 6163119"/>
              <a:gd name="connsiteY1" fmla="*/ 4420153 h 4420153"/>
              <a:gd name="connsiteX2" fmla="*/ 3120983 w 6163119"/>
              <a:gd name="connsiteY2" fmla="*/ 4420153 h 4420153"/>
              <a:gd name="connsiteX3" fmla="*/ 3116133 w 6163119"/>
              <a:gd name="connsiteY3" fmla="*/ 4417772 h 4420153"/>
              <a:gd name="connsiteX4" fmla="*/ 2218375 w 6163119"/>
              <a:gd name="connsiteY4" fmla="*/ 3807184 h 4420153"/>
              <a:gd name="connsiteX5" fmla="*/ 0 w 6163119"/>
              <a:gd name="connsiteY5" fmla="*/ 209187 h 4420153"/>
              <a:gd name="connsiteX6" fmla="*/ 815 w 6163119"/>
              <a:gd name="connsiteY6" fmla="*/ 167628 h 4420153"/>
              <a:gd name="connsiteX7" fmla="*/ 176475 w 6163119"/>
              <a:gd name="connsiteY7" fmla="*/ 168730 h 4420153"/>
              <a:gd name="connsiteX8" fmla="*/ 1160522 w 6163119"/>
              <a:gd name="connsiteY8" fmla="*/ 41053 h 4420153"/>
              <a:gd name="connsiteX9" fmla="*/ 1308068 w 6163119"/>
              <a:gd name="connsiteY9" fmla="*/ 0 h 442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3119" h="4420153">
                <a:moveTo>
                  <a:pt x="6163119" y="0"/>
                </a:moveTo>
                <a:lnTo>
                  <a:pt x="6163119" y="4420153"/>
                </a:lnTo>
                <a:lnTo>
                  <a:pt x="3120983" y="4420153"/>
                </a:lnTo>
                <a:lnTo>
                  <a:pt x="3116133" y="4417772"/>
                </a:lnTo>
                <a:cubicBezTo>
                  <a:pt x="2826850" y="4262002"/>
                  <a:pt x="2524301" y="4058161"/>
                  <a:pt x="2218375" y="3807184"/>
                </a:cubicBezTo>
                <a:cubicBezTo>
                  <a:pt x="949345" y="2766105"/>
                  <a:pt x="42664" y="1258945"/>
                  <a:pt x="0" y="209187"/>
                </a:cubicBezTo>
                <a:lnTo>
                  <a:pt x="815" y="167628"/>
                </a:lnTo>
                <a:lnTo>
                  <a:pt x="176475" y="168730"/>
                </a:lnTo>
                <a:cubicBezTo>
                  <a:pt x="496156" y="160290"/>
                  <a:pt x="825149" y="117907"/>
                  <a:pt x="1160522" y="41053"/>
                </a:cubicBezTo>
                <a:lnTo>
                  <a:pt x="1308068" y="0"/>
                </a:lnTo>
                <a:close/>
              </a:path>
            </a:pathLst>
          </a:custGeom>
        </p:spPr>
      </p:pic>
      <p:sp>
        <p:nvSpPr>
          <p:cNvPr id="22" name="Freeform 21"/>
          <p:cNvSpPr/>
          <p:nvPr userDrawn="1"/>
        </p:nvSpPr>
        <p:spPr>
          <a:xfrm rot="5400000" flipH="1" flipV="1">
            <a:off x="-997501" y="-1165395"/>
            <a:ext cx="6157915" cy="4435296"/>
          </a:xfrm>
          <a:custGeom>
            <a:avLst/>
            <a:gdLst>
              <a:gd name="connsiteX0" fmla="*/ 6157915 w 6157915"/>
              <a:gd name="connsiteY0" fmla="*/ 0 h 4435296"/>
              <a:gd name="connsiteX1" fmla="*/ 6157915 w 6157915"/>
              <a:gd name="connsiteY1" fmla="*/ 4435296 h 4435296"/>
              <a:gd name="connsiteX2" fmla="*/ 3050883 w 6157915"/>
              <a:gd name="connsiteY2" fmla="*/ 4435296 h 4435296"/>
              <a:gd name="connsiteX3" fmla="*/ 2817588 w 6157915"/>
              <a:gd name="connsiteY3" fmla="*/ 4288064 h 4435296"/>
              <a:gd name="connsiteX4" fmla="*/ 2213169 w 6157915"/>
              <a:gd name="connsiteY4" fmla="*/ 3815081 h 4435296"/>
              <a:gd name="connsiteX5" fmla="*/ 12796 w 6157915"/>
              <a:gd name="connsiteY5" fmla="*/ 154733 h 4435296"/>
              <a:gd name="connsiteX6" fmla="*/ 0 w 6157915"/>
              <a:gd name="connsiteY6" fmla="*/ 0 h 443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7915" h="4435296">
                <a:moveTo>
                  <a:pt x="6157915" y="0"/>
                </a:moveTo>
                <a:lnTo>
                  <a:pt x="6157915" y="4435296"/>
                </a:lnTo>
                <a:lnTo>
                  <a:pt x="3050883" y="4435296"/>
                </a:lnTo>
                <a:lnTo>
                  <a:pt x="2817588" y="4288064"/>
                </a:lnTo>
                <a:cubicBezTo>
                  <a:pt x="2619570" y="4153181"/>
                  <a:pt x="2417120" y="3995421"/>
                  <a:pt x="2213169" y="3815081"/>
                </a:cubicBezTo>
                <a:cubicBezTo>
                  <a:pt x="1023453" y="2763105"/>
                  <a:pt x="152209" y="1269607"/>
                  <a:pt x="12796" y="154733"/>
                </a:cubicBezTo>
                <a:lnTo>
                  <a:pt x="0" y="0"/>
                </a:lnTo>
                <a:close/>
              </a:path>
            </a:pathLst>
          </a:custGeom>
          <a:gradFill flip="none" rotWithShape="1">
            <a:gsLst>
              <a:gs pos="0">
                <a:schemeClr val="accent1">
                  <a:lumMod val="20000"/>
                  <a:lumOff val="80000"/>
                  <a:alpha val="75000"/>
                </a:schemeClr>
              </a:gs>
              <a:gs pos="100000">
                <a:schemeClr val="accent1">
                  <a:lumMod val="20000"/>
                  <a:lumOff val="8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prstClr val="white"/>
              </a:solidFill>
            </a:endParaRPr>
          </a:p>
        </p:txBody>
      </p:sp>
      <p:pic>
        <p:nvPicPr>
          <p:cNvPr id="25" name="Picture 24"/>
          <p:cNvPicPr>
            <a:picLocks noChangeAspect="1"/>
          </p:cNvPicPr>
          <p:nvPr userDrawn="1"/>
        </p:nvPicPr>
        <p:blipFill rotWithShape="1">
          <a:blip r:embed="rId2">
            <a:extLst>
              <a:ext uri="{28A0092B-C50C-407E-A947-70E740481C1C}">
                <a14:useLocalDpi xmlns:a14="http://schemas.microsoft.com/office/drawing/2010/main" val="0"/>
              </a:ext>
            </a:extLst>
          </a:blip>
          <a:srcRect l="52536" t="47423" r="26173" b="14935"/>
          <a:stretch/>
        </p:blipFill>
        <p:spPr>
          <a:xfrm rot="15723381">
            <a:off x="-422164" y="-901842"/>
            <a:ext cx="4685498" cy="5777088"/>
          </a:xfrm>
          <a:custGeom>
            <a:avLst/>
            <a:gdLst>
              <a:gd name="connsiteX0" fmla="*/ 912435 w 4195259"/>
              <a:gd name="connsiteY0" fmla="*/ 54 h 5561166"/>
              <a:gd name="connsiteX1" fmla="*/ 1082467 w 4195259"/>
              <a:gd name="connsiteY1" fmla="*/ 13302 h 5561166"/>
              <a:gd name="connsiteX2" fmla="*/ 1069069 w 4195259"/>
              <a:gd name="connsiteY2" fmla="*/ 18515 h 5561166"/>
              <a:gd name="connsiteX3" fmla="*/ 680123 w 4195259"/>
              <a:gd name="connsiteY3" fmla="*/ 408373 h 5561166"/>
              <a:gd name="connsiteX4" fmla="*/ 2183721 w 4195259"/>
              <a:gd name="connsiteY4" fmla="*/ 4263903 h 5561166"/>
              <a:gd name="connsiteX5" fmla="*/ 4179705 w 4195259"/>
              <a:gd name="connsiteY5" fmla="*/ 5487848 h 5561166"/>
              <a:gd name="connsiteX6" fmla="*/ 4195259 w 4195259"/>
              <a:gd name="connsiteY6" fmla="*/ 5489058 h 5561166"/>
              <a:gd name="connsiteX7" fmla="*/ 4135135 w 4195259"/>
              <a:gd name="connsiteY7" fmla="*/ 5512455 h 5561166"/>
              <a:gd name="connsiteX8" fmla="*/ 1622067 w 4195259"/>
              <a:gd name="connsiteY8" fmla="*/ 4322711 h 5561166"/>
              <a:gd name="connsiteX9" fmla="*/ 254013 w 4195259"/>
              <a:gd name="connsiteY9" fmla="*/ 2235209 h 5561166"/>
              <a:gd name="connsiteX10" fmla="*/ 118465 w 4195259"/>
              <a:gd name="connsiteY10" fmla="*/ 467180 h 5561166"/>
              <a:gd name="connsiteX11" fmla="*/ 912435 w 4195259"/>
              <a:gd name="connsiteY11" fmla="*/ 54 h 556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259" h="5561166">
                <a:moveTo>
                  <a:pt x="912435" y="54"/>
                </a:moveTo>
                <a:lnTo>
                  <a:pt x="1082467" y="13302"/>
                </a:lnTo>
                <a:lnTo>
                  <a:pt x="1069069" y="18515"/>
                </a:lnTo>
                <a:cubicBezTo>
                  <a:pt x="902249" y="93035"/>
                  <a:pt x="769037" y="222066"/>
                  <a:pt x="680123" y="408373"/>
                </a:cubicBezTo>
                <a:cubicBezTo>
                  <a:pt x="273659" y="1260066"/>
                  <a:pt x="946843" y="2986246"/>
                  <a:pt x="2183721" y="4263903"/>
                </a:cubicBezTo>
                <a:cubicBezTo>
                  <a:pt x="2879465" y="4982585"/>
                  <a:pt x="3605369" y="5406269"/>
                  <a:pt x="4179705" y="5487848"/>
                </a:cubicBezTo>
                <a:lnTo>
                  <a:pt x="4195259" y="5489058"/>
                </a:lnTo>
                <a:lnTo>
                  <a:pt x="4135135" y="5512455"/>
                </a:lnTo>
                <a:cubicBezTo>
                  <a:pt x="3530999" y="5714754"/>
                  <a:pt x="2549725" y="5280956"/>
                  <a:pt x="1622067" y="4322711"/>
                </a:cubicBezTo>
                <a:cubicBezTo>
                  <a:pt x="1003627" y="3683883"/>
                  <a:pt x="526111" y="2932923"/>
                  <a:pt x="254013" y="2235209"/>
                </a:cubicBezTo>
                <a:cubicBezTo>
                  <a:pt x="-18085" y="1537494"/>
                  <a:pt x="-84765" y="893026"/>
                  <a:pt x="118465" y="467180"/>
                </a:cubicBezTo>
                <a:cubicBezTo>
                  <a:pt x="270889" y="147795"/>
                  <a:pt x="553495" y="-3260"/>
                  <a:pt x="912435" y="54"/>
                </a:cubicBezTo>
                <a:close/>
              </a:path>
            </a:pathLst>
          </a:custGeom>
        </p:spPr>
      </p:pic>
    </p:spTree>
    <p:extLst>
      <p:ext uri="{BB962C8B-B14F-4D97-AF65-F5344CB8AC3E}">
        <p14:creationId xmlns:p14="http://schemas.microsoft.com/office/powerpoint/2010/main" val="120542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2A210F-28B3-4C81-944B-EF908B02FEDE}" type="datetimeFigureOut">
              <a:rPr lang="en-NZ" smtClean="0"/>
              <a:t>22/11/20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F48F679-BB78-4D74-808F-9FCEE9601082}" type="slidenum">
              <a:rPr lang="en-NZ" smtClean="0"/>
              <a:t>‹#›</a:t>
            </a:fld>
            <a:endParaRPr lang="en-NZ"/>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9366" t="51196" r="21204" b="87"/>
          <a:stretch/>
        </p:blipFill>
        <p:spPr>
          <a:xfrm rot="5400000">
            <a:off x="232859" y="-2233087"/>
            <a:ext cx="11710220" cy="12208063"/>
          </a:xfrm>
          <a:prstGeom prst="rect">
            <a:avLst/>
          </a:prstGeom>
        </p:spPr>
      </p:pic>
      <p:sp>
        <p:nvSpPr>
          <p:cNvPr id="7" name="Rectangle 6"/>
          <p:cNvSpPr/>
          <p:nvPr userDrawn="1"/>
        </p:nvSpPr>
        <p:spPr>
          <a:xfrm>
            <a:off x="1" y="-1984166"/>
            <a:ext cx="14616846" cy="11829326"/>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userDrawn="1"/>
        </p:nvSpPr>
        <p:spPr>
          <a:xfrm>
            <a:off x="-16064" y="-2026704"/>
            <a:ext cx="12208064" cy="11710220"/>
          </a:xfrm>
          <a:prstGeom prst="rect">
            <a:avLst/>
          </a:prstGeom>
          <a:solidFill>
            <a:srgbClr val="99FF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934850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2.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A210F-28B3-4C81-944B-EF908B02FEDE}" type="datetimeFigureOut">
              <a:rPr lang="en-NZ" smtClean="0"/>
              <a:t>22/11/20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8F679-BB78-4D74-808F-9FCEE9601082}" type="slidenum">
              <a:rPr lang="en-NZ" smtClean="0"/>
              <a:t>‹#›</a:t>
            </a:fld>
            <a:endParaRPr lang="en-NZ"/>
          </a:p>
        </p:txBody>
      </p:sp>
    </p:spTree>
    <p:extLst>
      <p:ext uri="{BB962C8B-B14F-4D97-AF65-F5344CB8AC3E}">
        <p14:creationId xmlns:p14="http://schemas.microsoft.com/office/powerpoint/2010/main" val="3609674421"/>
      </p:ext>
    </p:extLst>
  </p:cSld>
  <p:clrMap bg1="lt1" tx1="dk1" bg2="lt2" tx2="dk2" accent1="accent1" accent2="accent2" accent3="accent3" accent4="accent4" accent5="accent5" accent6="accent6" hlink="hlink" folHlink="folHlink"/>
  <p:sldLayoutIdLst>
    <p:sldLayoutId id="2147483649" r:id="rId1"/>
    <p:sldLayoutId id="2147483687" r:id="rId2"/>
    <p:sldLayoutId id="2147483694" r:id="rId3"/>
    <p:sldLayoutId id="2147483693" r:id="rId4"/>
    <p:sldLayoutId id="2147483684" r:id="rId5"/>
    <p:sldLayoutId id="2147483685" r:id="rId6"/>
    <p:sldLayoutId id="2147483692" r:id="rId7"/>
    <p:sldLayoutId id="2147483655" r:id="rId8"/>
    <p:sldLayoutId id="2147483695" r:id="rId9"/>
    <p:sldLayoutId id="2147483697" r:id="rId10"/>
    <p:sldLayoutId id="2147483689" r:id="rId11"/>
    <p:sldLayoutId id="2147483688" r:id="rId12"/>
    <p:sldLayoutId id="2147483650" r:id="rId13"/>
    <p:sldLayoutId id="2147483651" r:id="rId14"/>
    <p:sldLayoutId id="2147483652" r:id="rId15"/>
    <p:sldLayoutId id="2147483653" r:id="rId16"/>
    <p:sldLayoutId id="2147483654" r:id="rId17"/>
    <p:sldLayoutId id="2147483656" r:id="rId18"/>
    <p:sldLayoutId id="2147483686" r:id="rId19"/>
    <p:sldLayoutId id="2147483657" r:id="rId20"/>
    <p:sldLayoutId id="2147483658" r:id="rId21"/>
    <p:sldLayoutId id="2147483659"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A210F-28B3-4C81-944B-EF908B02FEDE}" type="datetimeFigureOut">
              <a:rPr lang="en-NZ" smtClean="0"/>
              <a:t>22/11/20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8F679-BB78-4D74-808F-9FCEE9601082}" type="slidenum">
              <a:rPr lang="en-NZ" smtClean="0"/>
              <a:t>‹#›</a:t>
            </a:fld>
            <a:endParaRPr lang="en-NZ"/>
          </a:p>
        </p:txBody>
      </p:sp>
    </p:spTree>
    <p:extLst>
      <p:ext uri="{BB962C8B-B14F-4D97-AF65-F5344CB8AC3E}">
        <p14:creationId xmlns:p14="http://schemas.microsoft.com/office/powerpoint/2010/main" val="550852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0" r:id="rId12"/>
    <p:sldLayoutId id="2147483691" r:id="rId13"/>
    <p:sldLayoutId id="214748369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D68DC-E372-4DCB-9F03-4BF167DE1C99}" type="datetimeFigureOut">
              <a:rPr lang="en-NZ" smtClean="0"/>
              <a:t>22/11/20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0E7B3-E29B-4489-9BED-5ED85C2865D8}" type="slidenum">
              <a:rPr lang="en-NZ" smtClean="0"/>
              <a:t>‹#›</a:t>
            </a:fld>
            <a:endParaRPr lang="en-NZ"/>
          </a:p>
        </p:txBody>
      </p:sp>
    </p:spTree>
    <p:extLst>
      <p:ext uri="{BB962C8B-B14F-4D97-AF65-F5344CB8AC3E}">
        <p14:creationId xmlns:p14="http://schemas.microsoft.com/office/powerpoint/2010/main" val="2853024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9.xml"/><Relationship Id="rId1" Type="http://schemas.openxmlformats.org/officeDocument/2006/relationships/tags" Target="../tags/tag17.xml"/><Relationship Id="rId5" Type="http://schemas.openxmlformats.org/officeDocument/2006/relationships/image" Target="../media/image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6.xml"/><Relationship Id="rId7" Type="http://schemas.openxmlformats.org/officeDocument/2006/relationships/image" Target="../media/image15.png"/><Relationship Id="rId2" Type="http://schemas.openxmlformats.org/officeDocument/2006/relationships/slideLayout" Target="../slideLayouts/slideLayout29.xml"/><Relationship Id="rId1" Type="http://schemas.openxmlformats.org/officeDocument/2006/relationships/tags" Target="../tags/tag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26.xml"/><Relationship Id="rId1" Type="http://schemas.openxmlformats.org/officeDocument/2006/relationships/tags" Target="../tags/tag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slideLayout" Target="../slideLayouts/slideLayout36.xml"/><Relationship Id="rId1" Type="http://schemas.openxmlformats.org/officeDocument/2006/relationships/tags" Target="../tags/tag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9.xml"/><Relationship Id="rId1" Type="http://schemas.openxmlformats.org/officeDocument/2006/relationships/tags" Target="../tags/tag2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9.xml"/><Relationship Id="rId7" Type="http://schemas.openxmlformats.org/officeDocument/2006/relationships/image" Target="../media/image17.png"/><Relationship Id="rId2" Type="http://schemas.openxmlformats.org/officeDocument/2006/relationships/slideLayout" Target="../slideLayouts/slideLayout18.xml"/><Relationship Id="rId1" Type="http://schemas.openxmlformats.org/officeDocument/2006/relationships/tags" Target="../tags/tag2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0.xml"/><Relationship Id="rId7" Type="http://schemas.openxmlformats.org/officeDocument/2006/relationships/image" Target="../media/image26.png"/><Relationship Id="rId2" Type="http://schemas.openxmlformats.org/officeDocument/2006/relationships/slideLayout" Target="../slideLayouts/slideLayout18.xml"/><Relationship Id="rId1" Type="http://schemas.openxmlformats.org/officeDocument/2006/relationships/tags" Target="../tags/tag2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7.png"/><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4.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hyperlink" Target="http://opentextbc.ca/teachinginadigitalage/" TargetMode="External"/><Relationship Id="rId2" Type="http://schemas.openxmlformats.org/officeDocument/2006/relationships/slideLayout" Target="../slideLayouts/slideLayout10.xml"/><Relationship Id="rId1" Type="http://schemas.openxmlformats.org/officeDocument/2006/relationships/tags" Target="../tags/tag25.xml"/><Relationship Id="rId5" Type="http://schemas.openxmlformats.org/officeDocument/2006/relationships/hyperlink" Target="http://oasis.col.org/handle/11599/80" TargetMode="External"/><Relationship Id="rId4" Type="http://schemas.openxmlformats.org/officeDocument/2006/relationships/hyperlink" Target="http://oasis.col.org/handle/11599/36"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oecd.org/dataoecd/35/7/38654317.pdf" TargetMode="External"/><Relationship Id="rId2" Type="http://schemas.openxmlformats.org/officeDocument/2006/relationships/slideLayout" Target="../slideLayouts/slideLayout10.xml"/><Relationship Id="rId1" Type="http://schemas.openxmlformats.org/officeDocument/2006/relationships/tags" Target="../tags/tag26.xml"/><Relationship Id="rId6" Type="http://schemas.openxmlformats.org/officeDocument/2006/relationships/hyperlink" Target="http://oasis.col.org/handle/11599/60" TargetMode="External"/><Relationship Id="rId5" Type="http://schemas.openxmlformats.org/officeDocument/2006/relationships/hyperlink" Target="http://www.meaningprocessing.com/personalPages/tuomi/articles/OpenEducationalResources_OECDreport.pdf" TargetMode="External"/><Relationship Id="rId4" Type="http://schemas.openxmlformats.org/officeDocument/2006/relationships/hyperlink" Target="https://oeru.org/about-oer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4.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28.xml"/><Relationship Id="rId5" Type="http://schemas.openxmlformats.org/officeDocument/2006/relationships/image" Target="../media/image28.jp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4.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9.xml"/><Relationship Id="rId1" Type="http://schemas.openxmlformats.org/officeDocument/2006/relationships/tags" Target="../tags/tag30.xml"/><Relationship Id="rId5" Type="http://schemas.openxmlformats.org/officeDocument/2006/relationships/image" Target="../media/image30.png"/><Relationship Id="rId4" Type="http://schemas.openxmlformats.org/officeDocument/2006/relationships/hyperlink" Target="http://wikieducator.org/WikiEducator:Copyright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9.xml"/><Relationship Id="rId1" Type="http://schemas.openxmlformats.org/officeDocument/2006/relationships/tags" Target="../tags/tag31.xml"/><Relationship Id="rId5" Type="http://schemas.openxmlformats.org/officeDocument/2006/relationships/image" Target="../media/image30.png"/><Relationship Id="rId4" Type="http://schemas.openxmlformats.org/officeDocument/2006/relationships/hyperlink" Target="http://wikieducator.org/WikiEducator:Copyrights"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tags" Target="../tags/tag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838200" y="6356350"/>
            <a:ext cx="2743200" cy="365125"/>
          </a:xfrm>
        </p:spPr>
        <p:txBody>
          <a:bodyPr/>
          <a:lstStyle/>
          <a:p>
            <a:fld id="{C42A210F-28B3-4C81-944B-EF908B02FEDE}" type="datetimeFigureOut">
              <a:rPr lang="en-NZ" smtClean="0"/>
              <a:t>22/11/20</a:t>
            </a:fld>
            <a:endParaRPr lang="en-NZ"/>
          </a:p>
        </p:txBody>
      </p:sp>
      <p:sp>
        <p:nvSpPr>
          <p:cNvPr id="3" name="Slide Number Placeholder 4"/>
          <p:cNvSpPr>
            <a:spLocks noGrp="1"/>
          </p:cNvSpPr>
          <p:nvPr>
            <p:ph type="sldNum" sz="quarter" idx="12"/>
          </p:nvPr>
        </p:nvSpPr>
        <p:spPr>
          <a:xfrm>
            <a:off x="8610600" y="6356350"/>
            <a:ext cx="2743200" cy="365125"/>
          </a:xfrm>
        </p:spPr>
        <p:txBody>
          <a:bodyPr/>
          <a:lstStyle/>
          <a:p>
            <a:fld id="{6F48F679-BB78-4D74-808F-9FCEE9601082}" type="slidenum">
              <a:rPr lang="en-NZ" smtClean="0"/>
              <a:t>1</a:t>
            </a:fld>
            <a:endParaRPr lang="en-NZ"/>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 r="42246" b="53147"/>
          <a:stretch/>
        </p:blipFill>
        <p:spPr>
          <a:xfrm>
            <a:off x="-1120875" y="-279"/>
            <a:ext cx="13383728" cy="7898421"/>
          </a:xfrm>
          <a:custGeom>
            <a:avLst/>
            <a:gdLst>
              <a:gd name="connsiteX0" fmla="*/ 0 w 13383728"/>
              <a:gd name="connsiteY0" fmla="*/ 0 h 7898421"/>
              <a:gd name="connsiteX1" fmla="*/ 3160091 w 13383728"/>
              <a:gd name="connsiteY1" fmla="*/ 0 h 7898421"/>
              <a:gd name="connsiteX2" fmla="*/ 2992786 w 13383728"/>
              <a:gd name="connsiteY2" fmla="*/ 199850 h 7898421"/>
              <a:gd name="connsiteX3" fmla="*/ 2085044 w 13383728"/>
              <a:gd name="connsiteY3" fmla="*/ 4478599 h 7898421"/>
              <a:gd name="connsiteX4" fmla="*/ 10246113 w 13383728"/>
              <a:gd name="connsiteY4" fmla="*/ 5329358 h 7898421"/>
              <a:gd name="connsiteX5" fmla="*/ 13222044 w 13383728"/>
              <a:gd name="connsiteY5" fmla="*/ 3167915 h 7898421"/>
              <a:gd name="connsiteX6" fmla="*/ 13383728 w 13383728"/>
              <a:gd name="connsiteY6" fmla="*/ 2976670 h 7898421"/>
              <a:gd name="connsiteX7" fmla="*/ 13383728 w 13383728"/>
              <a:gd name="connsiteY7" fmla="*/ 7898421 h 7898421"/>
              <a:gd name="connsiteX8" fmla="*/ 0 w 13383728"/>
              <a:gd name="connsiteY8" fmla="*/ 7898421 h 789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83728" h="7898421">
                <a:moveTo>
                  <a:pt x="0" y="0"/>
                </a:moveTo>
                <a:lnTo>
                  <a:pt x="3160091" y="0"/>
                </a:lnTo>
                <a:lnTo>
                  <a:pt x="2992786" y="199850"/>
                </a:lnTo>
                <a:cubicBezTo>
                  <a:pt x="1842537" y="1629354"/>
                  <a:pt x="1438912" y="3219147"/>
                  <a:pt x="2085044" y="4478599"/>
                </a:cubicBezTo>
                <a:cubicBezTo>
                  <a:pt x="3173266" y="6599781"/>
                  <a:pt x="6827102" y="6980680"/>
                  <a:pt x="10246113" y="5329358"/>
                </a:cubicBezTo>
                <a:cubicBezTo>
                  <a:pt x="11448110" y="4748816"/>
                  <a:pt x="12461062" y="3994384"/>
                  <a:pt x="13222044" y="3167915"/>
                </a:cubicBezTo>
                <a:lnTo>
                  <a:pt x="13383728" y="2976670"/>
                </a:lnTo>
                <a:lnTo>
                  <a:pt x="13383728" y="7898421"/>
                </a:lnTo>
                <a:lnTo>
                  <a:pt x="0" y="7898421"/>
                </a:lnTo>
                <a:close/>
              </a:path>
            </a:pathLst>
          </a:custGeom>
        </p:spPr>
      </p:pic>
      <p:sp>
        <p:nvSpPr>
          <p:cNvPr id="5" name="Freeform 4"/>
          <p:cNvSpPr/>
          <p:nvPr/>
        </p:nvSpPr>
        <p:spPr>
          <a:xfrm>
            <a:off x="-1120875" y="-14795"/>
            <a:ext cx="13412601" cy="7746022"/>
          </a:xfrm>
          <a:custGeom>
            <a:avLst/>
            <a:gdLst>
              <a:gd name="connsiteX0" fmla="*/ 0 w 13412601"/>
              <a:gd name="connsiteY0" fmla="*/ 0 h 7746022"/>
              <a:gd name="connsiteX1" fmla="*/ 3160091 w 13412601"/>
              <a:gd name="connsiteY1" fmla="*/ 0 h 7746022"/>
              <a:gd name="connsiteX2" fmla="*/ 2992786 w 13412601"/>
              <a:gd name="connsiteY2" fmla="*/ 199851 h 7746022"/>
              <a:gd name="connsiteX3" fmla="*/ 2085044 w 13412601"/>
              <a:gd name="connsiteY3" fmla="*/ 4478601 h 7746022"/>
              <a:gd name="connsiteX4" fmla="*/ 10246113 w 13412601"/>
              <a:gd name="connsiteY4" fmla="*/ 5329358 h 7746022"/>
              <a:gd name="connsiteX5" fmla="*/ 13222044 w 13412601"/>
              <a:gd name="connsiteY5" fmla="*/ 3167916 h 7746022"/>
              <a:gd name="connsiteX6" fmla="*/ 13412601 w 13412601"/>
              <a:gd name="connsiteY6" fmla="*/ 2942518 h 7746022"/>
              <a:gd name="connsiteX7" fmla="*/ 13412601 w 13412601"/>
              <a:gd name="connsiteY7" fmla="*/ 7746022 h 7746022"/>
              <a:gd name="connsiteX8" fmla="*/ 0 w 13412601"/>
              <a:gd name="connsiteY8" fmla="*/ 7746022 h 774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2601" h="7746022">
                <a:moveTo>
                  <a:pt x="0" y="0"/>
                </a:moveTo>
                <a:lnTo>
                  <a:pt x="3160091" y="0"/>
                </a:lnTo>
                <a:lnTo>
                  <a:pt x="2992786" y="199851"/>
                </a:lnTo>
                <a:cubicBezTo>
                  <a:pt x="1842537" y="1629355"/>
                  <a:pt x="1438912" y="3219148"/>
                  <a:pt x="2085044" y="4478601"/>
                </a:cubicBezTo>
                <a:cubicBezTo>
                  <a:pt x="3173266" y="6599784"/>
                  <a:pt x="6827102" y="6980681"/>
                  <a:pt x="10246113" y="5329358"/>
                </a:cubicBezTo>
                <a:cubicBezTo>
                  <a:pt x="11448110" y="4748817"/>
                  <a:pt x="12461062" y="3994385"/>
                  <a:pt x="13222044" y="3167916"/>
                </a:cubicBezTo>
                <a:lnTo>
                  <a:pt x="13412601" y="2942518"/>
                </a:lnTo>
                <a:lnTo>
                  <a:pt x="13412601" y="7746022"/>
                </a:lnTo>
                <a:lnTo>
                  <a:pt x="0" y="7746022"/>
                </a:lnTo>
                <a:close/>
              </a:path>
            </a:pathLst>
          </a:custGeom>
          <a:gradFill flip="none" rotWithShape="1">
            <a:gsLst>
              <a:gs pos="0">
                <a:srgbClr val="66FF33">
                  <a:alpha val="31000"/>
                </a:srgbClr>
              </a:gs>
              <a:gs pos="100000">
                <a:srgbClr val="FFCC00">
                  <a:alpha val="65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prstClr val="white"/>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344" t="1" r="38125" b="83090"/>
          <a:stretch/>
        </p:blipFill>
        <p:spPr>
          <a:xfrm rot="10800000">
            <a:off x="-573663" y="5050806"/>
            <a:ext cx="12868509" cy="2403359"/>
          </a:xfrm>
          <a:custGeom>
            <a:avLst/>
            <a:gdLst>
              <a:gd name="connsiteX0" fmla="*/ 0 w 12868509"/>
              <a:gd name="connsiteY0" fmla="*/ 2403359 h 2403359"/>
              <a:gd name="connsiteX1" fmla="*/ 0 w 12868509"/>
              <a:gd name="connsiteY1" fmla="*/ 0 h 2403359"/>
              <a:gd name="connsiteX2" fmla="*/ 12868509 w 12868509"/>
              <a:gd name="connsiteY2" fmla="*/ 0 h 2403359"/>
              <a:gd name="connsiteX3" fmla="*/ 12868509 w 12868509"/>
              <a:gd name="connsiteY3" fmla="*/ 743655 h 2403359"/>
              <a:gd name="connsiteX4" fmla="*/ 12642976 w 12868509"/>
              <a:gd name="connsiteY4" fmla="*/ 707610 h 2403359"/>
              <a:gd name="connsiteX5" fmla="*/ 8832864 w 12868509"/>
              <a:gd name="connsiteY5" fmla="*/ 435680 h 2403359"/>
              <a:gd name="connsiteX6" fmla="*/ 9646 w 12868509"/>
              <a:gd name="connsiteY6" fmla="*/ 2395816 h 240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8509" h="2403359">
                <a:moveTo>
                  <a:pt x="0" y="2403359"/>
                </a:moveTo>
                <a:lnTo>
                  <a:pt x="0" y="0"/>
                </a:lnTo>
                <a:lnTo>
                  <a:pt x="12868509" y="0"/>
                </a:lnTo>
                <a:lnTo>
                  <a:pt x="12868509" y="743655"/>
                </a:lnTo>
                <a:lnTo>
                  <a:pt x="12642976" y="707610"/>
                </a:lnTo>
                <a:cubicBezTo>
                  <a:pt x="11471901" y="532508"/>
                  <a:pt x="10184368" y="435680"/>
                  <a:pt x="8832864" y="435680"/>
                </a:cubicBezTo>
                <a:cubicBezTo>
                  <a:pt x="4947286" y="435680"/>
                  <a:pt x="1590489" y="1236022"/>
                  <a:pt x="9646" y="2395816"/>
                </a:cubicBezTo>
                <a:close/>
              </a:path>
            </a:pathLst>
          </a:cu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 r="38125" b="47636"/>
          <a:stretch/>
        </p:blipFill>
        <p:spPr>
          <a:xfrm>
            <a:off x="-573666" y="-472231"/>
            <a:ext cx="4266915" cy="8179204"/>
          </a:xfrm>
          <a:custGeom>
            <a:avLst/>
            <a:gdLst>
              <a:gd name="connsiteX0" fmla="*/ 0 w 3628103"/>
              <a:gd name="connsiteY0" fmla="*/ 0 h 6858000"/>
              <a:gd name="connsiteX1" fmla="*/ 1375778 w 3628103"/>
              <a:gd name="connsiteY1" fmla="*/ 0 h 6858000"/>
              <a:gd name="connsiteX2" fmla="*/ 1276969 w 3628103"/>
              <a:gd name="connsiteY2" fmla="*/ 135763 h 6858000"/>
              <a:gd name="connsiteX3" fmla="*/ 589935 w 3628103"/>
              <a:gd name="connsiteY3" fmla="*/ 2525661 h 6858000"/>
              <a:gd name="connsiteX4" fmla="*/ 589934 w 3628103"/>
              <a:gd name="connsiteY4" fmla="*/ 2525661 h 6858000"/>
              <a:gd name="connsiteX5" fmla="*/ 3598606 w 3628103"/>
              <a:gd name="connsiteY5" fmla="*/ 6282813 h 6858000"/>
              <a:gd name="connsiteX6" fmla="*/ 3628103 w 3628103"/>
              <a:gd name="connsiteY6" fmla="*/ 6281882 h 6858000"/>
              <a:gd name="connsiteX7" fmla="*/ 3628103 w 3628103"/>
              <a:gd name="connsiteY7" fmla="*/ 6858000 h 6858000"/>
              <a:gd name="connsiteX8" fmla="*/ 0 w 362810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8103" h="6858000">
                <a:moveTo>
                  <a:pt x="0" y="0"/>
                </a:moveTo>
                <a:lnTo>
                  <a:pt x="1375778" y="0"/>
                </a:lnTo>
                <a:lnTo>
                  <a:pt x="1276969" y="135763"/>
                </a:lnTo>
                <a:cubicBezTo>
                  <a:pt x="847765" y="785221"/>
                  <a:pt x="589935" y="1617841"/>
                  <a:pt x="589935" y="2525661"/>
                </a:cubicBezTo>
                <a:lnTo>
                  <a:pt x="589934" y="2525661"/>
                </a:lnTo>
                <a:cubicBezTo>
                  <a:pt x="589934" y="4600679"/>
                  <a:pt x="1936962" y="6282813"/>
                  <a:pt x="3598606" y="6282813"/>
                </a:cubicBezTo>
                <a:lnTo>
                  <a:pt x="3628103" y="6281882"/>
                </a:lnTo>
                <a:lnTo>
                  <a:pt x="3628103" y="6858000"/>
                </a:lnTo>
                <a:lnTo>
                  <a:pt x="0" y="6858000"/>
                </a:lnTo>
                <a:close/>
              </a:path>
            </a:pathLst>
          </a:cu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5186" t="9617" r="12394" b="49745"/>
          <a:stretch/>
        </p:blipFill>
        <p:spPr>
          <a:xfrm rot="12219884">
            <a:off x="1064792" y="-337625"/>
            <a:ext cx="9081643" cy="3853166"/>
          </a:xfrm>
          <a:custGeom>
            <a:avLst/>
            <a:gdLst>
              <a:gd name="connsiteX0" fmla="*/ 6009162 w 9081643"/>
              <a:gd name="connsiteY0" fmla="*/ 1042861 h 3853166"/>
              <a:gd name="connsiteX1" fmla="*/ 0 w 9081643"/>
              <a:gd name="connsiteY1" fmla="*/ 3853166 h 3853166"/>
              <a:gd name="connsiteX2" fmla="*/ 5801817 w 9081643"/>
              <a:gd name="connsiteY2" fmla="*/ 665478 h 3853166"/>
              <a:gd name="connsiteX3" fmla="*/ 9072444 w 9081643"/>
              <a:gd name="connsiteY3" fmla="*/ 1191660 h 3853166"/>
              <a:gd name="connsiteX4" fmla="*/ 7083065 w 9081643"/>
              <a:gd name="connsiteY4" fmla="*/ 551209 h 3853166"/>
              <a:gd name="connsiteX5" fmla="*/ 6922773 w 9081643"/>
              <a:gd name="connsiteY5" fmla="*/ 591578 h 3853166"/>
              <a:gd name="connsiteX6" fmla="*/ 6918813 w 9081643"/>
              <a:gd name="connsiteY6" fmla="*/ 592457 h 3853166"/>
              <a:gd name="connsiteX7" fmla="*/ 6922546 w 9081643"/>
              <a:gd name="connsiteY7" fmla="*/ 590584 h 3853166"/>
              <a:gd name="connsiteX8" fmla="*/ 6911555 w 9081643"/>
              <a:gd name="connsiteY8" fmla="*/ 594070 h 3853166"/>
              <a:gd name="connsiteX9" fmla="*/ 6918813 w 9081643"/>
              <a:gd name="connsiteY9" fmla="*/ 592457 h 3853166"/>
              <a:gd name="connsiteX10" fmla="*/ 6913645 w 9081643"/>
              <a:gd name="connsiteY10" fmla="*/ 595049 h 3853166"/>
              <a:gd name="connsiteX11" fmla="*/ 6099949 w 9081643"/>
              <a:gd name="connsiteY11" fmla="*/ 999432 h 3853166"/>
              <a:gd name="connsiteX12" fmla="*/ 6010310 w 9081643"/>
              <a:gd name="connsiteY12" fmla="*/ 1043958 h 3853166"/>
              <a:gd name="connsiteX13" fmla="*/ 5802992 w 9081643"/>
              <a:gd name="connsiteY13" fmla="*/ 666624 h 3853166"/>
              <a:gd name="connsiteX14" fmla="*/ 6050294 w 9081643"/>
              <a:gd name="connsiteY14" fmla="*/ 543768 h 3853166"/>
              <a:gd name="connsiteX15" fmla="*/ 6682163 w 9081643"/>
              <a:gd name="connsiteY15" fmla="*/ 229920 h 3853166"/>
              <a:gd name="connsiteX16" fmla="*/ 6698705 w 9081643"/>
              <a:gd name="connsiteY16" fmla="*/ 221710 h 3853166"/>
              <a:gd name="connsiteX17" fmla="*/ 6812049 w 9081643"/>
              <a:gd name="connsiteY17" fmla="*/ 175084 h 3853166"/>
              <a:gd name="connsiteX18" fmla="*/ 7093597 w 9081643"/>
              <a:gd name="connsiteY18" fmla="*/ 85263 h 3853166"/>
              <a:gd name="connsiteX19" fmla="*/ 7203369 w 9081643"/>
              <a:gd name="connsiteY19" fmla="*/ 59676 h 3853166"/>
              <a:gd name="connsiteX20" fmla="*/ 9072444 w 9081643"/>
              <a:gd name="connsiteY20" fmla="*/ 1191660 h 385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081643" h="3853166">
                <a:moveTo>
                  <a:pt x="6009162" y="1042861"/>
                </a:moveTo>
                <a:lnTo>
                  <a:pt x="0" y="3853166"/>
                </a:lnTo>
                <a:lnTo>
                  <a:pt x="5801817" y="665478"/>
                </a:lnTo>
                <a:close/>
                <a:moveTo>
                  <a:pt x="9072444" y="1191660"/>
                </a:moveTo>
                <a:cubicBezTo>
                  <a:pt x="8856336" y="569722"/>
                  <a:pt x="8074334" y="330872"/>
                  <a:pt x="7083065" y="551209"/>
                </a:cubicBezTo>
                <a:lnTo>
                  <a:pt x="6922773" y="591578"/>
                </a:lnTo>
                <a:lnTo>
                  <a:pt x="6918813" y="592457"/>
                </a:lnTo>
                <a:lnTo>
                  <a:pt x="6922546" y="590584"/>
                </a:lnTo>
                <a:cubicBezTo>
                  <a:pt x="6923101" y="589932"/>
                  <a:pt x="6907905" y="594507"/>
                  <a:pt x="6911555" y="594070"/>
                </a:cubicBezTo>
                <a:lnTo>
                  <a:pt x="6918813" y="592457"/>
                </a:lnTo>
                <a:lnTo>
                  <a:pt x="6913645" y="595049"/>
                </a:lnTo>
                <a:cubicBezTo>
                  <a:pt x="6856942" y="623351"/>
                  <a:pt x="6534574" y="783536"/>
                  <a:pt x="6099949" y="999432"/>
                </a:cubicBezTo>
                <a:lnTo>
                  <a:pt x="6010310" y="1043958"/>
                </a:lnTo>
                <a:lnTo>
                  <a:pt x="5802992" y="666624"/>
                </a:lnTo>
                <a:lnTo>
                  <a:pt x="6050294" y="543768"/>
                </a:lnTo>
                <a:cubicBezTo>
                  <a:pt x="6304832" y="417318"/>
                  <a:pt x="6525199" y="307850"/>
                  <a:pt x="6682163" y="229920"/>
                </a:cubicBezTo>
                <a:lnTo>
                  <a:pt x="6698705" y="221710"/>
                </a:lnTo>
                <a:lnTo>
                  <a:pt x="6812049" y="175084"/>
                </a:lnTo>
                <a:lnTo>
                  <a:pt x="7093597" y="85263"/>
                </a:lnTo>
                <a:lnTo>
                  <a:pt x="7203369" y="59676"/>
                </a:lnTo>
                <a:cubicBezTo>
                  <a:pt x="8370484" y="-171680"/>
                  <a:pt x="9177602" y="283048"/>
                  <a:pt x="9072444" y="1191660"/>
                </a:cubicBezTo>
                <a:close/>
              </a:path>
            </a:pathLst>
          </a:custGeom>
          <a:ln>
            <a:noFill/>
          </a:ln>
        </p:spPr>
      </p:pic>
      <p:sp>
        <p:nvSpPr>
          <p:cNvPr id="9" name="Rectangle 8"/>
          <p:cNvSpPr/>
          <p:nvPr/>
        </p:nvSpPr>
        <p:spPr>
          <a:xfrm>
            <a:off x="1959429" y="640964"/>
            <a:ext cx="10232571" cy="1077218"/>
          </a:xfrm>
          <a:prstGeom prst="rect">
            <a:avLst/>
          </a:prstGeom>
        </p:spPr>
        <p:txBody>
          <a:bodyPr wrap="square">
            <a:spAutoFit/>
          </a:bodyPr>
          <a:lstStyle/>
          <a:p>
            <a:pPr>
              <a:spcAft>
                <a:spcPts val="0"/>
              </a:spcAft>
            </a:pPr>
            <a:r>
              <a:rPr lang="en-NZ" sz="3200" dirty="0">
                <a:solidFill>
                  <a:srgbClr val="006400"/>
                </a:solidFill>
                <a:latin typeface="Berlin Sans FB" panose="020E0602020502020306" pitchFamily="34" charset="0"/>
              </a:rPr>
              <a:t>Course development by the </a:t>
            </a:r>
            <a:r>
              <a:rPr lang="en-NZ" sz="3200" dirty="0" err="1">
                <a:solidFill>
                  <a:srgbClr val="006400"/>
                </a:solidFill>
                <a:latin typeface="Berlin Sans FB" panose="020E0602020502020306" pitchFamily="34" charset="0"/>
              </a:rPr>
              <a:t>OERu</a:t>
            </a:r>
            <a:r>
              <a:rPr lang="en-NZ" sz="3200" dirty="0">
                <a:solidFill>
                  <a:srgbClr val="006400"/>
                </a:solidFill>
                <a:latin typeface="Berlin Sans FB" panose="020E0602020502020306" pitchFamily="34" charset="0"/>
              </a:rPr>
              <a:t>: A case study using Davis’ Arena of change with technology in education</a:t>
            </a:r>
          </a:p>
        </p:txBody>
      </p:sp>
      <p:sp>
        <p:nvSpPr>
          <p:cNvPr id="10" name="Rectangle 9"/>
          <p:cNvSpPr/>
          <p:nvPr/>
        </p:nvSpPr>
        <p:spPr>
          <a:xfrm>
            <a:off x="2415852" y="3695615"/>
            <a:ext cx="5218662" cy="830997"/>
          </a:xfrm>
          <a:prstGeom prst="rect">
            <a:avLst/>
          </a:prstGeom>
        </p:spPr>
        <p:txBody>
          <a:bodyPr wrap="square">
            <a:spAutoFit/>
          </a:bodyPr>
          <a:lstStyle/>
          <a:p>
            <a:pPr>
              <a:spcAft>
                <a:spcPts val="0"/>
              </a:spcAft>
            </a:pPr>
            <a:r>
              <a:rPr lang="en-US" sz="2400" dirty="0">
                <a:solidFill>
                  <a:srgbClr val="006400"/>
                </a:solidFill>
                <a:latin typeface="Berlin Sans FB" panose="020E0602020502020306" pitchFamily="34" charset="0"/>
              </a:rPr>
              <a:t>Danielle Dubien</a:t>
            </a:r>
          </a:p>
          <a:p>
            <a:pPr>
              <a:spcAft>
                <a:spcPts val="0"/>
              </a:spcAft>
            </a:pPr>
            <a:r>
              <a:rPr lang="en-NZ" sz="2400" dirty="0">
                <a:solidFill>
                  <a:srgbClr val="006400"/>
                </a:solidFill>
                <a:latin typeface="Berlin Sans FB" panose="020E0602020502020306" pitchFamily="34" charset="0"/>
              </a:rPr>
              <a:t>danielle.dubien@pg.canterbury.ac.nz</a:t>
            </a:r>
            <a:endParaRPr lang="en-US" sz="2400" dirty="0">
              <a:solidFill>
                <a:srgbClr val="006400"/>
              </a:solidFill>
              <a:latin typeface="Berlin Sans FB" panose="020E0602020502020306" pitchFamily="34" charset="0"/>
            </a:endParaRPr>
          </a:p>
        </p:txBody>
      </p:sp>
      <p:sp>
        <p:nvSpPr>
          <p:cNvPr id="11" name="Rectangle 10"/>
          <p:cNvSpPr/>
          <p:nvPr/>
        </p:nvSpPr>
        <p:spPr>
          <a:xfrm>
            <a:off x="2415853" y="2973465"/>
            <a:ext cx="3583047" cy="830997"/>
          </a:xfrm>
          <a:prstGeom prst="rect">
            <a:avLst/>
          </a:prstGeom>
        </p:spPr>
        <p:txBody>
          <a:bodyPr wrap="square">
            <a:spAutoFit/>
          </a:bodyPr>
          <a:lstStyle/>
          <a:p>
            <a:pPr>
              <a:spcAft>
                <a:spcPts val="0"/>
              </a:spcAft>
            </a:pPr>
            <a:r>
              <a:rPr lang="en-US" sz="2400" dirty="0">
                <a:solidFill>
                  <a:srgbClr val="006400"/>
                </a:solidFill>
                <a:latin typeface="Berlin Sans FB" panose="020E0602020502020306" pitchFamily="34" charset="0"/>
              </a:rPr>
              <a:t>FLANZ Conference</a:t>
            </a:r>
          </a:p>
          <a:p>
            <a:pPr>
              <a:spcAft>
                <a:spcPts val="0"/>
              </a:spcAft>
            </a:pPr>
            <a:r>
              <a:rPr lang="en-US" sz="2400" dirty="0">
                <a:solidFill>
                  <a:srgbClr val="006400"/>
                </a:solidFill>
                <a:latin typeface="Berlin Sans FB" panose="020E0602020502020306" pitchFamily="34" charset="0"/>
              </a:rPr>
              <a:t>9 – 11 April 2018 </a:t>
            </a:r>
          </a:p>
        </p:txBody>
      </p:sp>
      <p:pic>
        <p:nvPicPr>
          <p:cNvPr id="12" name="Picture 11"/>
          <p:cNvPicPr>
            <a:picLocks noChangeAspect="1"/>
          </p:cNvPicPr>
          <p:nvPr/>
        </p:nvPicPr>
        <p:blipFill>
          <a:blip r:embed="rId4">
            <a:clrChange>
              <a:clrFrom>
                <a:srgbClr val="E6ECFA"/>
              </a:clrFrom>
              <a:clrTo>
                <a:srgbClr val="E6ECFA">
                  <a:alpha val="0"/>
                </a:srgbClr>
              </a:clrTo>
            </a:clrChange>
            <a:extLst>
              <a:ext uri="{28A0092B-C50C-407E-A947-70E740481C1C}">
                <a14:useLocalDpi xmlns:a14="http://schemas.microsoft.com/office/drawing/2010/main" val="0"/>
              </a:ext>
            </a:extLst>
          </a:blip>
          <a:stretch>
            <a:fillRect/>
          </a:stretch>
        </p:blipFill>
        <p:spPr>
          <a:xfrm>
            <a:off x="8012720" y="2973465"/>
            <a:ext cx="1879929" cy="1449946"/>
          </a:xfrm>
          <a:prstGeom prst="rect">
            <a:avLst/>
          </a:prstGeom>
        </p:spPr>
      </p:pic>
      <p:sp>
        <p:nvSpPr>
          <p:cNvPr id="13" name="Rectangle 12"/>
          <p:cNvSpPr/>
          <p:nvPr/>
        </p:nvSpPr>
        <p:spPr>
          <a:xfrm>
            <a:off x="2386978" y="4423411"/>
            <a:ext cx="6669935" cy="1938992"/>
          </a:xfrm>
          <a:prstGeom prst="rect">
            <a:avLst/>
          </a:prstGeom>
        </p:spPr>
        <p:txBody>
          <a:bodyPr wrap="square">
            <a:spAutoFit/>
          </a:bodyPr>
          <a:lstStyle/>
          <a:p>
            <a:pPr>
              <a:spcAft>
                <a:spcPts val="0"/>
              </a:spcAft>
            </a:pPr>
            <a:r>
              <a:rPr lang="en-US" sz="2400" u="sng" dirty="0">
                <a:solidFill>
                  <a:srgbClr val="006400"/>
                </a:solidFill>
                <a:latin typeface="Berlin Sans FB" panose="020E0602020502020306" pitchFamily="34" charset="0"/>
              </a:rPr>
              <a:t>Supervisors</a:t>
            </a:r>
            <a:r>
              <a:rPr lang="en-US" sz="2400" dirty="0">
                <a:solidFill>
                  <a:srgbClr val="006400"/>
                </a:solidFill>
                <a:latin typeface="Berlin Sans FB" panose="020E0602020502020306" pitchFamily="34" charset="0"/>
              </a:rPr>
              <a:t> </a:t>
            </a:r>
          </a:p>
          <a:p>
            <a:r>
              <a:rPr lang="en-CA" sz="2400" dirty="0">
                <a:solidFill>
                  <a:srgbClr val="006400"/>
                </a:solidFill>
                <a:latin typeface="Berlin Sans FB" panose="020E0602020502020306" pitchFamily="34" charset="0"/>
              </a:rPr>
              <a:t>     Distinguished Professor Niki Davis</a:t>
            </a:r>
          </a:p>
          <a:p>
            <a:r>
              <a:rPr lang="en-US" sz="2400" dirty="0">
                <a:solidFill>
                  <a:srgbClr val="006400"/>
                </a:solidFill>
                <a:latin typeface="Berlin Sans FB" panose="020E0602020502020306" pitchFamily="34" charset="0"/>
              </a:rPr>
              <a:t>     </a:t>
            </a:r>
            <a:r>
              <a:rPr lang="en-CA" sz="2400" dirty="0">
                <a:solidFill>
                  <a:srgbClr val="006400"/>
                </a:solidFill>
                <a:latin typeface="Berlin Sans FB" panose="020E0602020502020306" pitchFamily="34" charset="0"/>
              </a:rPr>
              <a:t>Associate Professor Annelies Kamp</a:t>
            </a:r>
          </a:p>
          <a:p>
            <a:r>
              <a:rPr lang="en-CA" sz="2400" dirty="0">
                <a:solidFill>
                  <a:srgbClr val="006400"/>
                </a:solidFill>
                <a:latin typeface="Berlin Sans FB" panose="020E0602020502020306" pitchFamily="34" charset="0"/>
              </a:rPr>
              <a:t>     Associate Professor Cheryl Brown</a:t>
            </a:r>
          </a:p>
          <a:p>
            <a:pPr>
              <a:spcAft>
                <a:spcPts val="0"/>
              </a:spcAft>
            </a:pPr>
            <a:endParaRPr lang="en-US" sz="2400" dirty="0">
              <a:solidFill>
                <a:srgbClr val="006400"/>
              </a:solidFill>
              <a:latin typeface="Berlin Sans FB" panose="020E0602020502020306" pitchFamily="34" charset="0"/>
            </a:endParaRPr>
          </a:p>
        </p:txBody>
      </p:sp>
    </p:spTree>
    <p:custDataLst>
      <p:tags r:id="rId1"/>
    </p:custDataLst>
    <p:extLst>
      <p:ext uri="{BB962C8B-B14F-4D97-AF65-F5344CB8AC3E}">
        <p14:creationId xmlns:p14="http://schemas.microsoft.com/office/powerpoint/2010/main" val="1578743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21382" y="299484"/>
            <a:ext cx="6300536" cy="2308324"/>
          </a:xfrm>
          <a:prstGeom prst="rect">
            <a:avLst/>
          </a:prstGeom>
          <a:noFill/>
        </p:spPr>
        <p:txBody>
          <a:bodyPr wrap="square" rtlCol="0">
            <a:spAutoFit/>
          </a:bodyPr>
          <a:lstStyle/>
          <a:p>
            <a:r>
              <a:rPr lang="en-CA" sz="2400" b="1" dirty="0">
                <a:solidFill>
                  <a:srgbClr val="003300"/>
                </a:solidFill>
                <a:ea typeface="Times New Roman" panose="02020603050405020304" pitchFamily="18" charset="0"/>
              </a:rPr>
              <a:t>Open Education Resource </a:t>
            </a:r>
            <a:r>
              <a:rPr lang="en-CA" sz="2400" b="1" dirty="0" err="1">
                <a:solidFill>
                  <a:srgbClr val="003300"/>
                </a:solidFill>
                <a:ea typeface="Times New Roman" panose="02020603050405020304" pitchFamily="18" charset="0"/>
              </a:rPr>
              <a:t>universitas</a:t>
            </a:r>
            <a:r>
              <a:rPr lang="en-CA" sz="2400" b="1" dirty="0">
                <a:solidFill>
                  <a:srgbClr val="003300"/>
                </a:solidFill>
                <a:ea typeface="Times New Roman" panose="02020603050405020304" pitchFamily="18" charset="0"/>
              </a:rPr>
              <a:t> </a:t>
            </a:r>
          </a:p>
          <a:p>
            <a:pPr marL="800100" lvl="1" indent="-342900">
              <a:buFont typeface="Arial" panose="020B0604020202020204" pitchFamily="34" charset="0"/>
              <a:buChar char="•"/>
            </a:pPr>
            <a:r>
              <a:rPr lang="en-CA" sz="2400" dirty="0">
                <a:solidFill>
                  <a:srgbClr val="003300"/>
                </a:solidFill>
                <a:ea typeface="Times New Roman" panose="02020603050405020304" pitchFamily="18" charset="0"/>
              </a:rPr>
              <a:t>Network of international higher education institutions</a:t>
            </a:r>
          </a:p>
          <a:p>
            <a:pPr marL="800100" lvl="1" indent="-342900">
              <a:buFont typeface="Arial" panose="020B0604020202020204" pitchFamily="34" charset="0"/>
              <a:buChar char="•"/>
            </a:pPr>
            <a:r>
              <a:rPr lang="en-CA" sz="2400" dirty="0">
                <a:solidFill>
                  <a:srgbClr val="003300"/>
                </a:solidFill>
                <a:ea typeface="Times New Roman" panose="02020603050405020304" pitchFamily="18" charset="0"/>
              </a:rPr>
              <a:t>Based on the application of OEPs</a:t>
            </a:r>
          </a:p>
          <a:p>
            <a:pPr marL="800100" lvl="1" indent="-342900">
              <a:buFont typeface="Arial" panose="020B0604020202020204" pitchFamily="34" charset="0"/>
              <a:buChar char="•"/>
            </a:pPr>
            <a:r>
              <a:rPr lang="en-CA" sz="2400" dirty="0">
                <a:solidFill>
                  <a:srgbClr val="003300"/>
                </a:solidFill>
                <a:ea typeface="Times New Roman" panose="02020603050405020304" pitchFamily="18" charset="0"/>
              </a:rPr>
              <a:t>Vision: provide affordable access to higher education                      </a:t>
            </a:r>
            <a:endParaRPr lang="en-CA" sz="2400" dirty="0">
              <a:solidFill>
                <a:srgbClr val="003300"/>
              </a:solidFill>
            </a:endParaRPr>
          </a:p>
        </p:txBody>
      </p:sp>
      <p:sp>
        <p:nvSpPr>
          <p:cNvPr id="4" name="TextBox 3"/>
          <p:cNvSpPr txBox="1"/>
          <p:nvPr/>
        </p:nvSpPr>
        <p:spPr>
          <a:xfrm>
            <a:off x="240257" y="294970"/>
            <a:ext cx="3092246" cy="584775"/>
          </a:xfrm>
          <a:prstGeom prst="rect">
            <a:avLst/>
          </a:prstGeom>
          <a:noFill/>
        </p:spPr>
        <p:txBody>
          <a:bodyPr wrap="square" rtlCol="0">
            <a:spAutoFit/>
          </a:bodyPr>
          <a:lstStyle/>
          <a:p>
            <a:r>
              <a:rPr lang="en-NZ" sz="3200" b="1" dirty="0" err="1">
                <a:solidFill>
                  <a:srgbClr val="003300"/>
                </a:solidFill>
              </a:rPr>
              <a:t>OERu</a:t>
            </a:r>
            <a:endParaRPr lang="en-NZ" sz="3200" b="1" dirty="0">
              <a:solidFill>
                <a:srgbClr val="00330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965" y="3774094"/>
            <a:ext cx="3075445" cy="1950718"/>
          </a:xfrm>
          <a:prstGeom prst="rect">
            <a:avLst/>
          </a:prstGeom>
          <a:noFill/>
          <a:ln w="1270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9899634" y="6015244"/>
            <a:ext cx="1222284" cy="307777"/>
          </a:xfrm>
          <a:prstGeom prst="rect">
            <a:avLst/>
          </a:prstGeom>
        </p:spPr>
        <p:txBody>
          <a:bodyPr wrap="square">
            <a:spAutoFit/>
          </a:bodyPr>
          <a:lstStyle/>
          <a:p>
            <a:r>
              <a:rPr lang="en-CA" sz="1400" dirty="0">
                <a:solidFill>
                  <a:srgbClr val="003300"/>
                </a:solidFill>
              </a:rPr>
              <a:t>(</a:t>
            </a:r>
            <a:r>
              <a:rPr lang="en-CA" sz="1400" dirty="0" err="1">
                <a:solidFill>
                  <a:srgbClr val="003300"/>
                </a:solidFill>
              </a:rPr>
              <a:t>OERu</a:t>
            </a:r>
            <a:r>
              <a:rPr lang="en-CA" sz="1400" dirty="0">
                <a:solidFill>
                  <a:srgbClr val="003300"/>
                </a:solidFill>
              </a:rPr>
              <a:t>, </a:t>
            </a:r>
            <a:r>
              <a:rPr lang="en-CA" sz="1400" dirty="0" err="1">
                <a:solidFill>
                  <a:srgbClr val="003300"/>
                </a:solidFill>
              </a:rPr>
              <a:t>n.d.b</a:t>
            </a:r>
            <a:r>
              <a:rPr lang="en-CA" sz="1400" dirty="0">
                <a:solidFill>
                  <a:srgbClr val="003300"/>
                </a:solidFill>
              </a:rPr>
              <a:t>)</a:t>
            </a:r>
          </a:p>
        </p:txBody>
      </p:sp>
      <p:sp>
        <p:nvSpPr>
          <p:cNvPr id="7" name="Rectangle 6"/>
          <p:cNvSpPr/>
          <p:nvPr/>
        </p:nvSpPr>
        <p:spPr>
          <a:xfrm>
            <a:off x="9899634" y="2559776"/>
            <a:ext cx="1222284" cy="307777"/>
          </a:xfrm>
          <a:prstGeom prst="rect">
            <a:avLst/>
          </a:prstGeom>
        </p:spPr>
        <p:txBody>
          <a:bodyPr wrap="square">
            <a:spAutoFit/>
          </a:bodyPr>
          <a:lstStyle/>
          <a:p>
            <a:r>
              <a:rPr lang="en-CA" sz="1400" dirty="0">
                <a:solidFill>
                  <a:srgbClr val="003300"/>
                </a:solidFill>
              </a:rPr>
              <a:t>(</a:t>
            </a:r>
            <a:r>
              <a:rPr lang="en-CA" sz="1400" dirty="0" err="1">
                <a:solidFill>
                  <a:srgbClr val="003300"/>
                </a:solidFill>
              </a:rPr>
              <a:t>OERu</a:t>
            </a:r>
            <a:r>
              <a:rPr lang="en-CA" sz="1400" dirty="0">
                <a:solidFill>
                  <a:srgbClr val="003300"/>
                </a:solidFill>
              </a:rPr>
              <a:t>, </a:t>
            </a:r>
            <a:r>
              <a:rPr lang="en-CA" sz="1400" dirty="0" err="1">
                <a:solidFill>
                  <a:srgbClr val="003300"/>
                </a:solidFill>
              </a:rPr>
              <a:t>n.d.a</a:t>
            </a:r>
            <a:r>
              <a:rPr lang="en-CA" sz="1400" dirty="0">
                <a:solidFill>
                  <a:srgbClr val="003300"/>
                </a:solidFill>
              </a:rPr>
              <a:t>)</a:t>
            </a:r>
          </a:p>
        </p:txBody>
      </p:sp>
      <p:sp>
        <p:nvSpPr>
          <p:cNvPr id="11" name="TextBox 10"/>
          <p:cNvSpPr txBox="1"/>
          <p:nvPr/>
        </p:nvSpPr>
        <p:spPr>
          <a:xfrm>
            <a:off x="2613166" y="3225959"/>
            <a:ext cx="4416432" cy="3046988"/>
          </a:xfrm>
          <a:prstGeom prst="rect">
            <a:avLst/>
          </a:prstGeom>
          <a:noFill/>
        </p:spPr>
        <p:txBody>
          <a:bodyPr wrap="square" rtlCol="0">
            <a:spAutoFit/>
          </a:bodyPr>
          <a:lstStyle/>
          <a:p>
            <a:r>
              <a:rPr lang="en-CA" sz="2400" b="1" dirty="0" err="1">
                <a:solidFill>
                  <a:srgbClr val="003300"/>
                </a:solidFill>
                <a:ea typeface="Times New Roman" panose="02020603050405020304" pitchFamily="18" charset="0"/>
              </a:rPr>
              <a:t>OERu</a:t>
            </a:r>
            <a:r>
              <a:rPr lang="en-CA" sz="2400" b="1" dirty="0">
                <a:solidFill>
                  <a:srgbClr val="003300"/>
                </a:solidFill>
                <a:ea typeface="Times New Roman" panose="02020603050405020304" pitchFamily="18" charset="0"/>
              </a:rPr>
              <a:t> characteristics</a:t>
            </a:r>
          </a:p>
          <a:p>
            <a:pPr marL="800100" lvl="1" indent="-342900">
              <a:buFont typeface="Arial" panose="020B0604020202020204" pitchFamily="34" charset="0"/>
              <a:buChar char="•"/>
            </a:pPr>
            <a:r>
              <a:rPr lang="en-CA" sz="2400" dirty="0">
                <a:solidFill>
                  <a:srgbClr val="003300"/>
                </a:solidFill>
                <a:ea typeface="Times New Roman" panose="02020603050405020304" pitchFamily="18" charset="0"/>
              </a:rPr>
              <a:t>Started in 2011</a:t>
            </a:r>
          </a:p>
          <a:p>
            <a:pPr marL="800100" lvl="1" indent="-342900">
              <a:buFont typeface="Arial" panose="020B0604020202020204" pitchFamily="34" charset="0"/>
              <a:buChar char="•"/>
            </a:pPr>
            <a:r>
              <a:rPr lang="en-CA" sz="2400" dirty="0">
                <a:solidFill>
                  <a:srgbClr val="003300"/>
                </a:solidFill>
                <a:ea typeface="Times New Roman" panose="02020603050405020304" pitchFamily="18" charset="0"/>
              </a:rPr>
              <a:t>31 international partners</a:t>
            </a:r>
          </a:p>
          <a:p>
            <a:pPr marL="800100" lvl="1" indent="-342900">
              <a:buFont typeface="Arial" panose="020B0604020202020204" pitchFamily="34" charset="0"/>
              <a:buChar char="•"/>
            </a:pPr>
            <a:r>
              <a:rPr lang="en-NZ" sz="2400" dirty="0">
                <a:solidFill>
                  <a:srgbClr val="003300"/>
                </a:solidFill>
                <a:ea typeface="Times New Roman" panose="02020603050405020304" pitchFamily="18" charset="0"/>
              </a:rPr>
              <a:t>Certificate of Higher Education in Business</a:t>
            </a:r>
          </a:p>
          <a:p>
            <a:pPr marL="800100" lvl="1" indent="-342900">
              <a:buFont typeface="Arial" panose="020B0604020202020204" pitchFamily="34" charset="0"/>
              <a:buChar char="•"/>
            </a:pPr>
            <a:r>
              <a:rPr lang="en-NZ" sz="2400" dirty="0">
                <a:solidFill>
                  <a:srgbClr val="003300"/>
                </a:solidFill>
                <a:ea typeface="Times New Roman" panose="02020603050405020304" pitchFamily="18" charset="0"/>
              </a:rPr>
              <a:t>Certificate of General Studies </a:t>
            </a:r>
          </a:p>
          <a:p>
            <a:pPr marL="800100" lvl="1" indent="-342900">
              <a:buFont typeface="Arial" panose="020B0604020202020204" pitchFamily="34" charset="0"/>
              <a:buChar char="•"/>
            </a:pPr>
            <a:endParaRPr lang="en-CA" sz="2400" dirty="0">
              <a:solidFill>
                <a:srgbClr val="003300"/>
              </a:solidFill>
              <a:ea typeface="Times New Roman" panose="02020603050405020304" pitchFamily="18" charset="0"/>
            </a:endParaRPr>
          </a:p>
        </p:txBody>
      </p:sp>
    </p:spTree>
    <p:custDataLst>
      <p:tags r:id="rId1"/>
    </p:custDataLst>
    <p:extLst>
      <p:ext uri="{BB962C8B-B14F-4D97-AF65-F5344CB8AC3E}">
        <p14:creationId xmlns:p14="http://schemas.microsoft.com/office/powerpoint/2010/main" val="278639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1970" y="5831501"/>
            <a:ext cx="6096000" cy="307777"/>
          </a:xfrm>
          <a:prstGeom prst="rect">
            <a:avLst/>
          </a:prstGeom>
        </p:spPr>
        <p:txBody>
          <a:bodyPr>
            <a:spAutoFit/>
          </a:bodyPr>
          <a:lstStyle/>
          <a:p>
            <a:pPr algn="ctr"/>
            <a:r>
              <a:rPr lang="en-NZ" sz="1400" dirty="0"/>
              <a:t>(Creswell, 2007; Creswell, 2014; Gay, Mills, &amp; </a:t>
            </a:r>
            <a:r>
              <a:rPr lang="en-NZ" sz="1400" dirty="0" err="1"/>
              <a:t>Airasian</a:t>
            </a:r>
            <a:r>
              <a:rPr lang="en-NZ" sz="1400" dirty="0"/>
              <a:t>, 2009; Yin, 2014)</a:t>
            </a:r>
          </a:p>
        </p:txBody>
      </p:sp>
      <p:sp>
        <p:nvSpPr>
          <p:cNvPr id="2" name="Block Arc 1"/>
          <p:cNvSpPr/>
          <p:nvPr/>
        </p:nvSpPr>
        <p:spPr>
          <a:xfrm>
            <a:off x="304800" y="434462"/>
            <a:ext cx="11572875" cy="7836568"/>
          </a:xfrm>
          <a:prstGeom prst="blockArc">
            <a:avLst>
              <a:gd name="adj1" fmla="val 10789052"/>
              <a:gd name="adj2" fmla="val 21517427"/>
              <a:gd name="adj3" fmla="val 19596"/>
            </a:avLst>
          </a:prstGeom>
          <a:solidFill>
            <a:srgbClr val="1F8986"/>
          </a:solidFill>
          <a:ln>
            <a:noFill/>
          </a:ln>
          <a:effectLst>
            <a:outerShdw blurRad="107950" dist="12700" dir="5400000" algn="ctr">
              <a:srgbClr val="000000"/>
            </a:outerShdw>
          </a:effectLst>
          <a:scene3d>
            <a:camera prst="orthographicFront">
              <a:rot lat="0" lon="0" rev="0"/>
            </a:camera>
            <a:lightRig rig="sunset" dir="t">
              <a:rot lat="0" lon="0" rev="0"/>
            </a:lightRig>
          </a:scene3d>
          <a:sp3d prstMaterial="dkEdge">
            <a:bevelT w="381000" h="381000" prst="slope"/>
            <a:bevelB w="381000" h="381000" prst="relaxedInset"/>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CA" sz="400" dirty="0">
              <a:solidFill>
                <a:schemeClr val="bg1"/>
              </a:solidFill>
            </a:endParaRPr>
          </a:p>
          <a:p>
            <a:pPr algn="ctr"/>
            <a:endParaRPr lang="en-CA" sz="900" dirty="0">
              <a:solidFill>
                <a:schemeClr val="bg1"/>
              </a:solidFill>
            </a:endParaRPr>
          </a:p>
          <a:p>
            <a:pPr algn="ctr"/>
            <a:endParaRPr lang="en-CA" sz="1100" dirty="0">
              <a:solidFill>
                <a:schemeClr val="bg1"/>
              </a:solidFill>
            </a:endParaRPr>
          </a:p>
          <a:p>
            <a:pPr algn="ctr"/>
            <a:r>
              <a:rPr lang="en-CA" sz="2400" dirty="0" err="1">
                <a:solidFill>
                  <a:schemeClr val="bg1"/>
                </a:solidFill>
              </a:rPr>
              <a:t>OERu</a:t>
            </a:r>
            <a:endParaRPr lang="en-CA" sz="2400" dirty="0">
              <a:solidFill>
                <a:schemeClr val="bg1"/>
              </a:solidFill>
            </a:endParaRPr>
          </a:p>
          <a:p>
            <a:pPr algn="ctr"/>
            <a:r>
              <a:rPr lang="en-CA" sz="2400" dirty="0">
                <a:solidFill>
                  <a:schemeClr val="bg1"/>
                </a:solidFill>
              </a:rPr>
              <a:t>Case study</a:t>
            </a:r>
            <a:endParaRPr lang="en-CA" dirty="0">
              <a:solidFill>
                <a:schemeClr val="tx1"/>
              </a:solidFill>
            </a:endParaRPr>
          </a:p>
        </p:txBody>
      </p:sp>
      <p:sp>
        <p:nvSpPr>
          <p:cNvPr id="17" name="Rounded Rectangle 16"/>
          <p:cNvSpPr/>
          <p:nvPr/>
        </p:nvSpPr>
        <p:spPr>
          <a:xfrm>
            <a:off x="5024437" y="2220273"/>
            <a:ext cx="2133600" cy="1030514"/>
          </a:xfrm>
          <a:prstGeom prst="roundRect">
            <a:avLst/>
          </a:prstGeom>
          <a:solidFill>
            <a:srgbClr val="1F8986"/>
          </a:solidFill>
          <a:ln>
            <a:solidFill>
              <a:srgbClr val="1AD73A"/>
            </a:solidFill>
          </a:ln>
          <a:effectLst>
            <a:outerShdw blurRad="107950" dist="12700" dir="5400000" algn="ctr">
              <a:srgbClr val="000000"/>
            </a:outerShdw>
          </a:effectLst>
          <a:scene3d>
            <a:camera prst="orthographicFront">
              <a:rot lat="0" lon="0" rev="0"/>
            </a:camera>
            <a:lightRig rig="sunset" dir="t">
              <a:rot lat="0" lon="0" rev="0"/>
            </a:lightRig>
          </a:scene3d>
          <a:sp3d prstMaterial="dkEdge">
            <a:bevelT w="127000" h="127000" prst="slope"/>
            <a:bevelB w="0" h="0" prst="relaxedInset"/>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sz="2400" dirty="0">
                <a:solidFill>
                  <a:schemeClr val="bg1"/>
                </a:solidFill>
              </a:rPr>
              <a:t>Course A</a:t>
            </a:r>
            <a:endParaRPr lang="en-NZ" sz="2400" dirty="0">
              <a:solidFill>
                <a:schemeClr val="bg1"/>
              </a:solidFill>
            </a:endParaRPr>
          </a:p>
        </p:txBody>
      </p:sp>
      <p:sp>
        <p:nvSpPr>
          <p:cNvPr id="10" name="Snip Diagonal Corner Rectangle 9"/>
          <p:cNvSpPr/>
          <p:nvPr/>
        </p:nvSpPr>
        <p:spPr>
          <a:xfrm>
            <a:off x="6094216" y="3565351"/>
            <a:ext cx="1869395" cy="1782306"/>
          </a:xfrm>
          <a:prstGeom prst="snip2DiagRect">
            <a:avLst>
              <a:gd name="adj1" fmla="val 0"/>
              <a:gd name="adj2" fmla="val 18667"/>
            </a:avLst>
          </a:prstGeom>
          <a:solidFill>
            <a:srgbClr val="1EDCC8"/>
          </a:solidFill>
          <a:ln>
            <a:solidFill>
              <a:srgbClr val="378847"/>
            </a:solidFill>
          </a:ln>
          <a:effectLst>
            <a:outerShdw blurRad="107950" dist="12700" dir="5400000" algn="ctr">
              <a:srgbClr val="000000"/>
            </a:outerShdw>
          </a:effectLst>
          <a:scene3d>
            <a:camera prst="orthographicFront">
              <a:rot lat="0" lon="0" rev="0"/>
            </a:camera>
            <a:lightRig rig="sunset" dir="t">
              <a:rot lat="0" lon="0" rev="0"/>
            </a:lightRig>
          </a:scene3d>
          <a:sp3d prstMaterial="dkEdge">
            <a:bevelT w="127000" h="127000" prst="slope"/>
            <a:bevelB w="0" h="0" prst="relaxedInset"/>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2400" dirty="0">
                <a:solidFill>
                  <a:schemeClr val="bg1"/>
                </a:solidFill>
              </a:rPr>
              <a:t>Mini case study of  </a:t>
            </a:r>
          </a:p>
          <a:p>
            <a:pPr algn="ctr"/>
            <a:r>
              <a:rPr lang="en-CA" sz="2400" dirty="0">
                <a:solidFill>
                  <a:schemeClr val="bg1"/>
                </a:solidFill>
              </a:rPr>
              <a:t>member institution</a:t>
            </a:r>
          </a:p>
        </p:txBody>
      </p:sp>
      <p:sp>
        <p:nvSpPr>
          <p:cNvPr id="11" name="Oval 10"/>
          <p:cNvSpPr/>
          <p:nvPr/>
        </p:nvSpPr>
        <p:spPr>
          <a:xfrm>
            <a:off x="2007793" y="3404672"/>
            <a:ext cx="3309256" cy="2103664"/>
          </a:xfrm>
          <a:prstGeom prst="ellipse">
            <a:avLst/>
          </a:prstGeom>
          <a:solidFill>
            <a:srgbClr val="66FF33"/>
          </a:solidFill>
          <a:ln>
            <a:solidFill>
              <a:srgbClr val="1AD73A"/>
            </a:solidFill>
          </a:ln>
          <a:effectLst>
            <a:outerShdw blurRad="107950" dist="12700" dir="5400000" algn="ctr">
              <a:srgbClr val="000000"/>
            </a:outerShdw>
          </a:effectLst>
          <a:scene3d>
            <a:camera prst="orthographicFront">
              <a:rot lat="0" lon="0" rev="0"/>
            </a:camera>
            <a:lightRig rig="sunset" dir="t">
              <a:rot lat="0" lon="0" rev="0"/>
            </a:lightRig>
          </a:scene3d>
          <a:sp3d prstMaterial="dkEdge">
            <a:bevelT w="127000" h="127000" prst="slope"/>
            <a:bevelB w="0" h="0" prst="relaxedInset"/>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sz="2400" dirty="0">
                <a:solidFill>
                  <a:schemeClr val="bg1"/>
                </a:solidFill>
              </a:rPr>
              <a:t>Case </a:t>
            </a:r>
            <a:r>
              <a:rPr lang="fr-CA" sz="2400" dirty="0" err="1">
                <a:solidFill>
                  <a:schemeClr val="bg1"/>
                </a:solidFill>
              </a:rPr>
              <a:t>study</a:t>
            </a:r>
            <a:r>
              <a:rPr lang="fr-CA" sz="2400" dirty="0">
                <a:solidFill>
                  <a:schemeClr val="bg1"/>
                </a:solidFill>
              </a:rPr>
              <a:t> </a:t>
            </a:r>
          </a:p>
          <a:p>
            <a:pPr algn="ctr"/>
            <a:r>
              <a:rPr lang="fr-CA" sz="2400" dirty="0">
                <a:solidFill>
                  <a:schemeClr val="bg1"/>
                </a:solidFill>
              </a:rPr>
              <a:t>QR team</a:t>
            </a:r>
            <a:endParaRPr lang="en-NZ" sz="2400" dirty="0">
              <a:solidFill>
                <a:schemeClr val="bg1"/>
              </a:solidFill>
            </a:endParaRPr>
          </a:p>
        </p:txBody>
      </p:sp>
      <p:sp>
        <p:nvSpPr>
          <p:cNvPr id="12" name="Snip Diagonal Corner Rectangle 11"/>
          <p:cNvSpPr/>
          <p:nvPr/>
        </p:nvSpPr>
        <p:spPr>
          <a:xfrm>
            <a:off x="8274397" y="3565351"/>
            <a:ext cx="1869395" cy="1782306"/>
          </a:xfrm>
          <a:prstGeom prst="snip2DiagRect">
            <a:avLst>
              <a:gd name="adj1" fmla="val 0"/>
              <a:gd name="adj2" fmla="val 18667"/>
            </a:avLst>
          </a:prstGeom>
          <a:solidFill>
            <a:srgbClr val="1EDCC8"/>
          </a:solidFill>
          <a:ln>
            <a:solidFill>
              <a:srgbClr val="378847"/>
            </a:solidFill>
          </a:ln>
          <a:effectLst>
            <a:outerShdw blurRad="107950" dist="12700" dir="5400000" algn="ctr">
              <a:srgbClr val="000000"/>
            </a:outerShdw>
          </a:effectLst>
          <a:scene3d>
            <a:camera prst="orthographicFront">
              <a:rot lat="0" lon="0" rev="0"/>
            </a:camera>
            <a:lightRig rig="sunset" dir="t">
              <a:rot lat="0" lon="0" rev="0"/>
            </a:lightRig>
          </a:scene3d>
          <a:sp3d prstMaterial="dkEdge">
            <a:bevelT w="127000" h="127000" prst="slope"/>
            <a:bevelB w="0" h="0" prst="relaxedInset"/>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2400" dirty="0">
                <a:solidFill>
                  <a:schemeClr val="bg1"/>
                </a:solidFill>
              </a:rPr>
              <a:t>Mini case study of  </a:t>
            </a:r>
          </a:p>
          <a:p>
            <a:pPr algn="ctr"/>
            <a:r>
              <a:rPr lang="en-CA" sz="2400" dirty="0">
                <a:solidFill>
                  <a:schemeClr val="bg1"/>
                </a:solidFill>
              </a:rPr>
              <a:t>member institution</a:t>
            </a:r>
          </a:p>
        </p:txBody>
      </p:sp>
      <p:sp>
        <p:nvSpPr>
          <p:cNvPr id="9" name="Oval 8"/>
          <p:cNvSpPr>
            <a:spLocks noChangeAspect="1"/>
          </p:cNvSpPr>
          <p:nvPr/>
        </p:nvSpPr>
        <p:spPr>
          <a:xfrm>
            <a:off x="4319447" y="1433599"/>
            <a:ext cx="3543580" cy="2425552"/>
          </a:xfrm>
          <a:prstGeom prst="ellipse">
            <a:avLst/>
          </a:prstGeom>
          <a:noFill/>
          <a:ln w="254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ustDataLst>
      <p:tags r:id="rId1"/>
    </p:custDataLst>
    <p:extLst>
      <p:ext uri="{BB962C8B-B14F-4D97-AF65-F5344CB8AC3E}">
        <p14:creationId xmlns:p14="http://schemas.microsoft.com/office/powerpoint/2010/main" val="41016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11" grpId="0" animBg="1"/>
      <p:bldP spid="12"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09049" y="1725532"/>
            <a:ext cx="6748476" cy="3468602"/>
            <a:chOff x="2009049" y="1725532"/>
            <a:chExt cx="4949371" cy="3468602"/>
          </a:xfrm>
        </p:grpSpPr>
        <p:grpSp>
          <p:nvGrpSpPr>
            <p:cNvPr id="22" name="Group 21"/>
            <p:cNvGrpSpPr/>
            <p:nvPr/>
          </p:nvGrpSpPr>
          <p:grpSpPr>
            <a:xfrm>
              <a:off x="2823021" y="1857978"/>
              <a:ext cx="3288491" cy="3141364"/>
              <a:chOff x="1235291" y="-4751635"/>
              <a:chExt cx="4891651" cy="4672800"/>
            </a:xfrm>
          </p:grpSpPr>
          <p:sp>
            <p:nvSpPr>
              <p:cNvPr id="21" name="Freeform 20"/>
              <p:cNvSpPr>
                <a:spLocks noChangeAspect="1"/>
              </p:cNvSpPr>
              <p:nvPr/>
            </p:nvSpPr>
            <p:spPr>
              <a:xfrm>
                <a:off x="1235291" y="-4751635"/>
                <a:ext cx="4891651" cy="4672800"/>
              </a:xfrm>
              <a:custGeom>
                <a:avLst/>
                <a:gdLst>
                  <a:gd name="connsiteX0" fmla="*/ 1937912 w 3875823"/>
                  <a:gd name="connsiteY0" fmla="*/ 0 h 3702420"/>
                  <a:gd name="connsiteX1" fmla="*/ 3865819 w 3875823"/>
                  <a:gd name="connsiteY1" fmla="*/ 1661935 h 3702420"/>
                  <a:gd name="connsiteX2" fmla="*/ 3875823 w 3875823"/>
                  <a:gd name="connsiteY2" fmla="*/ 1851194 h 3702420"/>
                  <a:gd name="connsiteX3" fmla="*/ 3875823 w 3875823"/>
                  <a:gd name="connsiteY3" fmla="*/ 1851226 h 3702420"/>
                  <a:gd name="connsiteX4" fmla="*/ 3865819 w 3875823"/>
                  <a:gd name="connsiteY4" fmla="*/ 2040486 h 3702420"/>
                  <a:gd name="connsiteX5" fmla="*/ 1937912 w 3875823"/>
                  <a:gd name="connsiteY5" fmla="*/ 3702420 h 3702420"/>
                  <a:gd name="connsiteX6" fmla="*/ 0 w 3875823"/>
                  <a:gd name="connsiteY6" fmla="*/ 1851210 h 3702420"/>
                  <a:gd name="connsiteX7" fmla="*/ 1937912 w 3875823"/>
                  <a:gd name="connsiteY7" fmla="*/ 0 h 37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5823" h="3702420">
                    <a:moveTo>
                      <a:pt x="1937912" y="0"/>
                    </a:moveTo>
                    <a:cubicBezTo>
                      <a:pt x="2941299" y="0"/>
                      <a:pt x="3766578" y="728451"/>
                      <a:pt x="3865819" y="1661935"/>
                    </a:cubicBezTo>
                    <a:lnTo>
                      <a:pt x="3875823" y="1851194"/>
                    </a:lnTo>
                    <a:lnTo>
                      <a:pt x="3875823" y="1851226"/>
                    </a:lnTo>
                    <a:lnTo>
                      <a:pt x="3865819" y="2040486"/>
                    </a:lnTo>
                    <a:cubicBezTo>
                      <a:pt x="3766578" y="2973970"/>
                      <a:pt x="2941299" y="3702420"/>
                      <a:pt x="1937912" y="3702420"/>
                    </a:cubicBezTo>
                    <a:cubicBezTo>
                      <a:pt x="867633" y="3702420"/>
                      <a:pt x="0" y="2873605"/>
                      <a:pt x="0" y="1851210"/>
                    </a:cubicBezTo>
                    <a:cubicBezTo>
                      <a:pt x="0" y="828815"/>
                      <a:pt x="867633" y="0"/>
                      <a:pt x="1937912" y="0"/>
                    </a:cubicBezTo>
                    <a:close/>
                  </a:path>
                </a:pathLst>
              </a:custGeom>
              <a:gradFill flip="none" rotWithShape="1">
                <a:gsLst>
                  <a:gs pos="0">
                    <a:srgbClr val="66FF33">
                      <a:alpha val="31000"/>
                    </a:srgbClr>
                  </a:gs>
                  <a:gs pos="100000">
                    <a:srgbClr val="FFCC00">
                      <a:alpha val="65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prstClr val="white"/>
                  </a:solidFill>
                </a:endParaRPr>
              </a:p>
            </p:txBody>
          </p:sp>
          <p:sp>
            <p:nvSpPr>
              <p:cNvPr id="20" name="Freeform 19"/>
              <p:cNvSpPr>
                <a:spLocks noChangeAspect="1"/>
              </p:cNvSpPr>
              <p:nvPr/>
            </p:nvSpPr>
            <p:spPr>
              <a:xfrm>
                <a:off x="1235292" y="-4751635"/>
                <a:ext cx="4889036" cy="4672800"/>
              </a:xfrm>
              <a:custGeom>
                <a:avLst/>
                <a:gdLst>
                  <a:gd name="connsiteX0" fmla="*/ 1937912 w 3875823"/>
                  <a:gd name="connsiteY0" fmla="*/ 0 h 3702420"/>
                  <a:gd name="connsiteX1" fmla="*/ 3865819 w 3875823"/>
                  <a:gd name="connsiteY1" fmla="*/ 1661935 h 3702420"/>
                  <a:gd name="connsiteX2" fmla="*/ 3875823 w 3875823"/>
                  <a:gd name="connsiteY2" fmla="*/ 1851194 h 3702420"/>
                  <a:gd name="connsiteX3" fmla="*/ 3875823 w 3875823"/>
                  <a:gd name="connsiteY3" fmla="*/ 1851226 h 3702420"/>
                  <a:gd name="connsiteX4" fmla="*/ 3865819 w 3875823"/>
                  <a:gd name="connsiteY4" fmla="*/ 2040486 h 3702420"/>
                  <a:gd name="connsiteX5" fmla="*/ 1937912 w 3875823"/>
                  <a:gd name="connsiteY5" fmla="*/ 3702420 h 3702420"/>
                  <a:gd name="connsiteX6" fmla="*/ 0 w 3875823"/>
                  <a:gd name="connsiteY6" fmla="*/ 1851210 h 3702420"/>
                  <a:gd name="connsiteX7" fmla="*/ 1937912 w 3875823"/>
                  <a:gd name="connsiteY7" fmla="*/ 0 h 37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5823" h="3702420">
                    <a:moveTo>
                      <a:pt x="1937912" y="0"/>
                    </a:moveTo>
                    <a:cubicBezTo>
                      <a:pt x="2941299" y="0"/>
                      <a:pt x="3766578" y="728451"/>
                      <a:pt x="3865819" y="1661935"/>
                    </a:cubicBezTo>
                    <a:lnTo>
                      <a:pt x="3875823" y="1851194"/>
                    </a:lnTo>
                    <a:lnTo>
                      <a:pt x="3875823" y="1851226"/>
                    </a:lnTo>
                    <a:lnTo>
                      <a:pt x="3865819" y="2040486"/>
                    </a:lnTo>
                    <a:cubicBezTo>
                      <a:pt x="3766578" y="2973970"/>
                      <a:pt x="2941299" y="3702420"/>
                      <a:pt x="1937912" y="3702420"/>
                    </a:cubicBezTo>
                    <a:cubicBezTo>
                      <a:pt x="867633" y="3702420"/>
                      <a:pt x="0" y="2873605"/>
                      <a:pt x="0" y="1851210"/>
                    </a:cubicBezTo>
                    <a:cubicBezTo>
                      <a:pt x="0" y="828815"/>
                      <a:pt x="867633" y="0"/>
                      <a:pt x="1937912" y="0"/>
                    </a:cubicBezTo>
                    <a:close/>
                  </a:path>
                </a:pathLst>
              </a:custGeom>
              <a:gradFill flip="none" rotWithShape="1">
                <a:gsLst>
                  <a:gs pos="0">
                    <a:schemeClr val="bg1">
                      <a:alpha val="50000"/>
                    </a:schemeClr>
                  </a:gs>
                  <a:gs pos="100000">
                    <a:schemeClr val="bg1">
                      <a:alpha val="5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NZ" sz="4000" dirty="0">
                    <a:solidFill>
                      <a:srgbClr val="006400"/>
                    </a:solidFill>
                    <a:latin typeface="Berlin Sans FB" panose="020E0602020502020306" pitchFamily="34" charset="0"/>
                  </a:rPr>
                  <a:t>Theoretical Framework:    Davis’ Arena</a:t>
                </a:r>
                <a:endParaRPr lang="en-NZ" dirty="0">
                  <a:solidFill>
                    <a:srgbClr val="006400"/>
                  </a:solidFill>
                  <a:latin typeface="Berlin Sans FB" panose="020E0602020502020306" pitchFamily="34" charset="0"/>
                </a:endParaRPr>
              </a:p>
            </p:txBody>
          </p:sp>
        </p:gr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1504" t="39529" r="37342" b="23541"/>
            <a:stretch/>
          </p:blipFill>
          <p:spPr>
            <a:xfrm>
              <a:off x="2009049" y="2781074"/>
              <a:ext cx="4458032" cy="2413060"/>
            </a:xfrm>
            <a:custGeom>
              <a:avLst/>
              <a:gdLst>
                <a:gd name="connsiteX0" fmla="*/ 8915745 w 10079465"/>
                <a:gd name="connsiteY0" fmla="*/ 0 h 5455850"/>
                <a:gd name="connsiteX1" fmla="*/ 9190333 w 10079465"/>
                <a:gd name="connsiteY1" fmla="*/ 236133 h 5455850"/>
                <a:gd name="connsiteX2" fmla="*/ 10079465 w 10079465"/>
                <a:gd name="connsiteY2" fmla="*/ 2107966 h 5455850"/>
                <a:gd name="connsiteX3" fmla="*/ 4873285 w 10079465"/>
                <a:gd name="connsiteY3" fmla="*/ 5455850 h 5455850"/>
                <a:gd name="connsiteX4" fmla="*/ 76232 w 10079465"/>
                <a:gd name="connsiteY4" fmla="*/ 3411114 h 5455850"/>
                <a:gd name="connsiteX5" fmla="*/ 0 w 10079465"/>
                <a:gd name="connsiteY5" fmla="*/ 3286783 h 5455850"/>
                <a:gd name="connsiteX6" fmla="*/ 25117 w 10079465"/>
                <a:gd name="connsiteY6" fmla="*/ 3308383 h 5455850"/>
                <a:gd name="connsiteX7" fmla="*/ 4042461 w 10079465"/>
                <a:gd name="connsiteY7" fmla="*/ 4526702 h 5455850"/>
                <a:gd name="connsiteX8" fmla="*/ 9248641 w 10079465"/>
                <a:gd name="connsiteY8" fmla="*/ 1178818 h 5455850"/>
                <a:gd name="connsiteX9" fmla="*/ 8932729 w 10079465"/>
                <a:gd name="connsiteY9" fmla="*/ 27703 h 545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465" h="5455850">
                  <a:moveTo>
                    <a:pt x="8915745" y="0"/>
                  </a:moveTo>
                  <a:lnTo>
                    <a:pt x="9190333" y="236133"/>
                  </a:lnTo>
                  <a:cubicBezTo>
                    <a:pt x="9751685" y="770458"/>
                    <a:pt x="10079465" y="1414597"/>
                    <a:pt x="10079465" y="2107966"/>
                  </a:cubicBezTo>
                  <a:cubicBezTo>
                    <a:pt x="10079465" y="3956951"/>
                    <a:pt x="7748581" y="5455850"/>
                    <a:pt x="4873285" y="5455850"/>
                  </a:cubicBezTo>
                  <a:cubicBezTo>
                    <a:pt x="2716817" y="5455850"/>
                    <a:pt x="866573" y="4612720"/>
                    <a:pt x="76232" y="3411114"/>
                  </a:cubicBezTo>
                  <a:lnTo>
                    <a:pt x="0" y="3286783"/>
                  </a:lnTo>
                  <a:lnTo>
                    <a:pt x="25117" y="3308383"/>
                  </a:lnTo>
                  <a:cubicBezTo>
                    <a:pt x="980007" y="4052441"/>
                    <a:pt x="2425105" y="4526702"/>
                    <a:pt x="4042461" y="4526702"/>
                  </a:cubicBezTo>
                  <a:cubicBezTo>
                    <a:pt x="6917753" y="4526702"/>
                    <a:pt x="9248641" y="3027803"/>
                    <a:pt x="9248641" y="1178818"/>
                  </a:cubicBezTo>
                  <a:cubicBezTo>
                    <a:pt x="9248641" y="774354"/>
                    <a:pt x="9137105" y="386639"/>
                    <a:pt x="8932729" y="27703"/>
                  </a:cubicBezTo>
                  <a:close/>
                </a:path>
              </a:pathLst>
            </a:cu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1363" t="2599" r="7483" b="60471"/>
            <a:stretch/>
          </p:blipFill>
          <p:spPr>
            <a:xfrm>
              <a:off x="2500387" y="1725532"/>
              <a:ext cx="4458033" cy="2413060"/>
            </a:xfrm>
            <a:custGeom>
              <a:avLst/>
              <a:gdLst>
                <a:gd name="connsiteX0" fmla="*/ 5206182 w 10079469"/>
                <a:gd name="connsiteY0" fmla="*/ 0 h 5455852"/>
                <a:gd name="connsiteX1" fmla="*/ 10003237 w 10079469"/>
                <a:gd name="connsiteY1" fmla="*/ 2044738 h 5455852"/>
                <a:gd name="connsiteX2" fmla="*/ 10079469 w 10079469"/>
                <a:gd name="connsiteY2" fmla="*/ 2169070 h 5455852"/>
                <a:gd name="connsiteX3" fmla="*/ 10054349 w 10079469"/>
                <a:gd name="connsiteY3" fmla="*/ 2147467 h 5455852"/>
                <a:gd name="connsiteX4" fmla="*/ 6037008 w 10079469"/>
                <a:gd name="connsiteY4" fmla="*/ 929149 h 5455852"/>
                <a:gd name="connsiteX5" fmla="*/ 830828 w 10079469"/>
                <a:gd name="connsiteY5" fmla="*/ 4277032 h 5455852"/>
                <a:gd name="connsiteX6" fmla="*/ 1146738 w 10079469"/>
                <a:gd name="connsiteY6" fmla="*/ 5428147 h 5455852"/>
                <a:gd name="connsiteX7" fmla="*/ 1163724 w 10079469"/>
                <a:gd name="connsiteY7" fmla="*/ 5455852 h 5455852"/>
                <a:gd name="connsiteX8" fmla="*/ 889134 w 10079469"/>
                <a:gd name="connsiteY8" fmla="*/ 5219719 h 5455852"/>
                <a:gd name="connsiteX9" fmla="*/ 0 w 10079469"/>
                <a:gd name="connsiteY9" fmla="*/ 3347884 h 5455852"/>
                <a:gd name="connsiteX10" fmla="*/ 5206182 w 10079469"/>
                <a:gd name="connsiteY10" fmla="*/ 0 h 545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9469" h="5455852">
                  <a:moveTo>
                    <a:pt x="5206182" y="0"/>
                  </a:moveTo>
                  <a:cubicBezTo>
                    <a:pt x="7362652" y="0"/>
                    <a:pt x="9212893" y="843132"/>
                    <a:pt x="10003237" y="2044738"/>
                  </a:cubicBezTo>
                  <a:lnTo>
                    <a:pt x="10079469" y="2169070"/>
                  </a:lnTo>
                  <a:lnTo>
                    <a:pt x="10054349" y="2147467"/>
                  </a:lnTo>
                  <a:cubicBezTo>
                    <a:pt x="9099461" y="1403410"/>
                    <a:pt x="7654360" y="929149"/>
                    <a:pt x="6037008" y="929149"/>
                  </a:cubicBezTo>
                  <a:cubicBezTo>
                    <a:pt x="3161714" y="929149"/>
                    <a:pt x="830828" y="2428047"/>
                    <a:pt x="830828" y="4277032"/>
                  </a:cubicBezTo>
                  <a:cubicBezTo>
                    <a:pt x="830828" y="4681498"/>
                    <a:pt x="942364" y="5069211"/>
                    <a:pt x="1146738" y="5428147"/>
                  </a:cubicBezTo>
                  <a:lnTo>
                    <a:pt x="1163724" y="5455852"/>
                  </a:lnTo>
                  <a:lnTo>
                    <a:pt x="889134" y="5219719"/>
                  </a:lnTo>
                  <a:cubicBezTo>
                    <a:pt x="327782" y="4685392"/>
                    <a:pt x="0" y="4041254"/>
                    <a:pt x="0" y="3347884"/>
                  </a:cubicBezTo>
                  <a:cubicBezTo>
                    <a:pt x="0" y="1498900"/>
                    <a:pt x="2330888" y="0"/>
                    <a:pt x="5206182" y="0"/>
                  </a:cubicBezTo>
                  <a:close/>
                </a:path>
              </a:pathLst>
            </a:custGeom>
          </p:spPr>
        </p:pic>
      </p:grpSp>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l="69428" t="5433" r="9711" b="76574"/>
          <a:stretch/>
        </p:blipFill>
        <p:spPr>
          <a:xfrm rot="21449048">
            <a:off x="-406989" y="-48623"/>
            <a:ext cx="10827331" cy="2658218"/>
          </a:xfrm>
          <a:custGeom>
            <a:avLst/>
            <a:gdLst>
              <a:gd name="connsiteX0" fmla="*/ 2935541 w 4110468"/>
              <a:gd name="connsiteY0" fmla="*/ 961 h 2658218"/>
              <a:gd name="connsiteX1" fmla="*/ 3915443 w 4110468"/>
              <a:gd name="connsiteY1" fmla="*/ 451973 h 2658218"/>
              <a:gd name="connsiteX2" fmla="*/ 4085685 w 4110468"/>
              <a:gd name="connsiteY2" fmla="*/ 1352567 h 2658218"/>
              <a:gd name="connsiteX3" fmla="*/ 4049125 w 4110468"/>
              <a:gd name="connsiteY3" fmla="*/ 1508517 h 2658218"/>
              <a:gd name="connsiteX4" fmla="*/ 4047973 w 4110468"/>
              <a:gd name="connsiteY4" fmla="*/ 1494190 h 2658218"/>
              <a:gd name="connsiteX5" fmla="*/ 3860785 w 4110468"/>
              <a:gd name="connsiteY5" fmla="*/ 1000539 h 2658218"/>
              <a:gd name="connsiteX6" fmla="*/ 1127875 w 4110468"/>
              <a:gd name="connsiteY6" fmla="*/ 1161425 h 2658218"/>
              <a:gd name="connsiteX7" fmla="*/ 10031 w 4110468"/>
              <a:gd name="connsiteY7" fmla="*/ 2643952 h 2658218"/>
              <a:gd name="connsiteX8" fmla="*/ 6687 w 4110468"/>
              <a:gd name="connsiteY8" fmla="*/ 2658218 h 2658218"/>
              <a:gd name="connsiteX9" fmla="*/ 1515 w 4110468"/>
              <a:gd name="connsiteY9" fmla="*/ 2593922 h 2658218"/>
              <a:gd name="connsiteX10" fmla="*/ 1182531 w 4110468"/>
              <a:gd name="connsiteY10" fmla="*/ 612859 h 2658218"/>
              <a:gd name="connsiteX11" fmla="*/ 2935541 w 4110468"/>
              <a:gd name="connsiteY11" fmla="*/ 961 h 265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10468" h="2658218">
                <a:moveTo>
                  <a:pt x="2935541" y="961"/>
                </a:moveTo>
                <a:cubicBezTo>
                  <a:pt x="3351767" y="14140"/>
                  <a:pt x="3704577" y="162936"/>
                  <a:pt x="3915443" y="451973"/>
                </a:cubicBezTo>
                <a:cubicBezTo>
                  <a:pt x="4096185" y="699719"/>
                  <a:pt x="4146975" y="1015318"/>
                  <a:pt x="4085685" y="1352567"/>
                </a:cubicBezTo>
                <a:lnTo>
                  <a:pt x="4049125" y="1508517"/>
                </a:lnTo>
                <a:lnTo>
                  <a:pt x="4047973" y="1494190"/>
                </a:lnTo>
                <a:cubicBezTo>
                  <a:pt x="4027431" y="1312665"/>
                  <a:pt x="3966219" y="1145057"/>
                  <a:pt x="3860785" y="1000539"/>
                </a:cubicBezTo>
                <a:cubicBezTo>
                  <a:pt x="3378805" y="339882"/>
                  <a:pt x="2155239" y="411914"/>
                  <a:pt x="1127875" y="1161425"/>
                </a:cubicBezTo>
                <a:cubicBezTo>
                  <a:pt x="549983" y="1583025"/>
                  <a:pt x="157263" y="2129180"/>
                  <a:pt x="10031" y="2643952"/>
                </a:cubicBezTo>
                <a:lnTo>
                  <a:pt x="6687" y="2658218"/>
                </a:lnTo>
                <a:lnTo>
                  <a:pt x="1515" y="2593922"/>
                </a:lnTo>
                <a:cubicBezTo>
                  <a:pt x="-29315" y="1958558"/>
                  <a:pt x="412009" y="1174993"/>
                  <a:pt x="1182531" y="612859"/>
                </a:cubicBezTo>
                <a:cubicBezTo>
                  <a:pt x="1760423" y="191259"/>
                  <a:pt x="2400395" y="-15982"/>
                  <a:pt x="2935541" y="961"/>
                </a:cubicBezTo>
                <a:close/>
              </a:path>
            </a:pathLst>
          </a:custGeom>
        </p:spPr>
      </p:pic>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l="31266" t="64168" r="57221" b="5444"/>
          <a:stretch/>
        </p:blipFill>
        <p:spPr>
          <a:xfrm rot="3091552">
            <a:off x="975974" y="-2537331"/>
            <a:ext cx="2268590" cy="6491059"/>
          </a:xfrm>
          <a:custGeom>
            <a:avLst/>
            <a:gdLst>
              <a:gd name="connsiteX0" fmla="*/ 1410790 w 2268590"/>
              <a:gd name="connsiteY0" fmla="*/ 579 h 4489305"/>
              <a:gd name="connsiteX1" fmla="*/ 2154416 w 2268590"/>
              <a:gd name="connsiteY1" fmla="*/ 326421 h 4489305"/>
              <a:gd name="connsiteX2" fmla="*/ 2268590 w 2268590"/>
              <a:gd name="connsiteY2" fmla="*/ 438765 h 4489305"/>
              <a:gd name="connsiteX3" fmla="*/ 2255756 w 2268590"/>
              <a:gd name="connsiteY3" fmla="*/ 432298 h 4489305"/>
              <a:gd name="connsiteX4" fmla="*/ 1736776 w 2268590"/>
              <a:gd name="connsiteY4" fmla="*/ 335386 h 4489305"/>
              <a:gd name="connsiteX5" fmla="*/ 452612 w 2268590"/>
              <a:gd name="connsiteY5" fmla="*/ 2753155 h 4489305"/>
              <a:gd name="connsiteX6" fmla="*/ 1137320 w 2268590"/>
              <a:gd name="connsiteY6" fmla="*/ 4479029 h 4489305"/>
              <a:gd name="connsiteX7" fmla="*/ 1147764 w 2268590"/>
              <a:gd name="connsiteY7" fmla="*/ 4489305 h 4489305"/>
              <a:gd name="connsiteX8" fmla="*/ 1090160 w 2268590"/>
              <a:gd name="connsiteY8" fmla="*/ 4460277 h 4489305"/>
              <a:gd name="connsiteX9" fmla="*/ 12533 w 2268590"/>
              <a:gd name="connsiteY9" fmla="*/ 2421129 h 4489305"/>
              <a:gd name="connsiteX10" fmla="*/ 1296698 w 2268590"/>
              <a:gd name="connsiteY10" fmla="*/ 3360 h 4489305"/>
              <a:gd name="connsiteX11" fmla="*/ 1410790 w 2268590"/>
              <a:gd name="connsiteY11" fmla="*/ 579 h 448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8590" h="4489305">
                <a:moveTo>
                  <a:pt x="1410790" y="579"/>
                </a:moveTo>
                <a:cubicBezTo>
                  <a:pt x="1675672" y="9732"/>
                  <a:pt x="1930286" y="127120"/>
                  <a:pt x="2154416" y="326421"/>
                </a:cubicBezTo>
                <a:lnTo>
                  <a:pt x="2268590" y="438765"/>
                </a:lnTo>
                <a:lnTo>
                  <a:pt x="2255756" y="432298"/>
                </a:lnTo>
                <a:cubicBezTo>
                  <a:pt x="2090036" y="355416"/>
                  <a:pt x="1915048" y="320513"/>
                  <a:pt x="1736776" y="335386"/>
                </a:cubicBezTo>
                <a:cubicBezTo>
                  <a:pt x="921822" y="403376"/>
                  <a:pt x="346883" y="1485849"/>
                  <a:pt x="452612" y="2753155"/>
                </a:cubicBezTo>
                <a:cubicBezTo>
                  <a:pt x="512085" y="3466016"/>
                  <a:pt x="774258" y="4085514"/>
                  <a:pt x="1137320" y="4479029"/>
                </a:cubicBezTo>
                <a:lnTo>
                  <a:pt x="1147764" y="4489305"/>
                </a:lnTo>
                <a:lnTo>
                  <a:pt x="1090160" y="4460277"/>
                </a:lnTo>
                <a:cubicBezTo>
                  <a:pt x="531482" y="4156114"/>
                  <a:pt x="91830" y="3371608"/>
                  <a:pt x="12533" y="2421129"/>
                </a:cubicBezTo>
                <a:cubicBezTo>
                  <a:pt x="-93197" y="1153822"/>
                  <a:pt x="481743" y="71350"/>
                  <a:pt x="1296698" y="3360"/>
                </a:cubicBezTo>
                <a:cubicBezTo>
                  <a:pt x="1334900" y="173"/>
                  <a:pt x="1372950" y="-728"/>
                  <a:pt x="1410790" y="579"/>
                </a:cubicBezTo>
                <a:close/>
              </a:path>
            </a:pathLst>
          </a:custGeom>
        </p:spPr>
      </p:pic>
      <p:pic>
        <p:nvPicPr>
          <p:cNvPr id="49" name="Picture 48"/>
          <p:cNvPicPr>
            <a:picLocks noChangeAspect="1"/>
          </p:cNvPicPr>
          <p:nvPr/>
        </p:nvPicPr>
        <p:blipFill rotWithShape="1">
          <a:blip r:embed="rId4">
            <a:extLst>
              <a:ext uri="{28A0092B-C50C-407E-A947-70E740481C1C}">
                <a14:useLocalDpi xmlns:a14="http://schemas.microsoft.com/office/drawing/2010/main" val="0"/>
              </a:ext>
            </a:extLst>
          </a:blip>
          <a:srcRect l="13859" t="71687" r="80316" b="843"/>
          <a:stretch/>
        </p:blipFill>
        <p:spPr>
          <a:xfrm rot="13071931">
            <a:off x="10205114" y="2236851"/>
            <a:ext cx="1147764" cy="6397095"/>
          </a:xfrm>
          <a:custGeom>
            <a:avLst/>
            <a:gdLst>
              <a:gd name="connsiteX0" fmla="*/ 1147764 w 1147764"/>
              <a:gd name="connsiteY0" fmla="*/ 6397095 h 6397095"/>
              <a:gd name="connsiteX1" fmla="*/ 1090161 w 1147764"/>
              <a:gd name="connsiteY1" fmla="*/ 6351339 h 6397095"/>
              <a:gd name="connsiteX2" fmla="*/ 12533 w 1147764"/>
              <a:gd name="connsiteY2" fmla="*/ 3137047 h 6397095"/>
              <a:gd name="connsiteX3" fmla="*/ 504368 w 1147764"/>
              <a:gd name="connsiteY3" fmla="*/ 52171 h 6397095"/>
              <a:gd name="connsiteX4" fmla="*/ 534021 w 1147764"/>
              <a:gd name="connsiteY4" fmla="*/ 0 h 6397095"/>
              <a:gd name="connsiteX5" fmla="*/ 905897 w 1147764"/>
              <a:gd name="connsiteY5" fmla="*/ 659410 h 6397095"/>
              <a:gd name="connsiteX6" fmla="*/ 841870 w 1147764"/>
              <a:gd name="connsiteY6" fmla="*/ 798704 h 6397095"/>
              <a:gd name="connsiteX7" fmla="*/ 452612 w 1147764"/>
              <a:gd name="connsiteY7" fmla="*/ 3660417 h 6397095"/>
              <a:gd name="connsiteX8" fmla="*/ 1137320 w 1147764"/>
              <a:gd name="connsiteY8" fmla="*/ 6380897 h 639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764" h="6397095">
                <a:moveTo>
                  <a:pt x="1147764" y="6397095"/>
                </a:moveTo>
                <a:lnTo>
                  <a:pt x="1090161" y="6351339"/>
                </a:lnTo>
                <a:cubicBezTo>
                  <a:pt x="531482" y="5871890"/>
                  <a:pt x="91830" y="4635279"/>
                  <a:pt x="12533" y="3137047"/>
                </a:cubicBezTo>
                <a:cubicBezTo>
                  <a:pt x="-53549" y="1888519"/>
                  <a:pt x="146258" y="753800"/>
                  <a:pt x="504368" y="52171"/>
                </a:cubicBezTo>
                <a:lnTo>
                  <a:pt x="534021" y="0"/>
                </a:lnTo>
                <a:lnTo>
                  <a:pt x="905897" y="659410"/>
                </a:lnTo>
                <a:lnTo>
                  <a:pt x="841870" y="798704"/>
                </a:lnTo>
                <a:cubicBezTo>
                  <a:pt x="549035" y="1505253"/>
                  <a:pt x="393140" y="2536742"/>
                  <a:pt x="452612" y="3660417"/>
                </a:cubicBezTo>
                <a:cubicBezTo>
                  <a:pt x="512085" y="4784094"/>
                  <a:pt x="774258" y="5760603"/>
                  <a:pt x="1137320" y="6380897"/>
                </a:cubicBezTo>
                <a:close/>
              </a:path>
            </a:pathLst>
          </a:custGeom>
        </p:spPr>
      </p:pic>
      <p:pic>
        <p:nvPicPr>
          <p:cNvPr id="50" name="Picture 49"/>
          <p:cNvPicPr>
            <a:picLocks noChangeAspect="1"/>
          </p:cNvPicPr>
          <p:nvPr/>
        </p:nvPicPr>
        <p:blipFill rotWithShape="1">
          <a:blip r:embed="rId4">
            <a:extLst>
              <a:ext uri="{28A0092B-C50C-407E-A947-70E740481C1C}">
                <a14:useLocalDpi xmlns:a14="http://schemas.microsoft.com/office/drawing/2010/main" val="0"/>
              </a:ext>
            </a:extLst>
          </a:blip>
          <a:srcRect l="930" t="2687" r="77276" b="88193"/>
          <a:stretch/>
        </p:blipFill>
        <p:spPr>
          <a:xfrm rot="8346605">
            <a:off x="5729278" y="5222066"/>
            <a:ext cx="5631019" cy="1347428"/>
          </a:xfrm>
          <a:custGeom>
            <a:avLst/>
            <a:gdLst>
              <a:gd name="connsiteX0" fmla="*/ 0 w 5631019"/>
              <a:gd name="connsiteY0" fmla="*/ 959354 h 1347428"/>
              <a:gd name="connsiteX1" fmla="*/ 44212 w 5631019"/>
              <a:gd name="connsiteY1" fmla="*/ 904364 h 1347428"/>
              <a:gd name="connsiteX2" fmla="*/ 2826313 w 5631019"/>
              <a:gd name="connsiteY2" fmla="*/ 0 h 1347428"/>
              <a:gd name="connsiteX3" fmla="*/ 5608415 w 5631019"/>
              <a:gd name="connsiteY3" fmla="*/ 904364 h 1347428"/>
              <a:gd name="connsiteX4" fmla="*/ 5631019 w 5631019"/>
              <a:gd name="connsiteY4" fmla="*/ 934651 h 1347428"/>
              <a:gd name="connsiteX5" fmla="*/ 5150536 w 5631019"/>
              <a:gd name="connsiteY5" fmla="*/ 1347428 h 1347428"/>
              <a:gd name="connsiteX6" fmla="*/ 5126569 w 5631019"/>
              <a:gd name="connsiteY6" fmla="*/ 1315316 h 1347428"/>
              <a:gd name="connsiteX7" fmla="*/ 2344468 w 5631019"/>
              <a:gd name="connsiteY7" fmla="*/ 410952 h 1347428"/>
              <a:gd name="connsiteX8" fmla="*/ 14567 w 5631019"/>
              <a:gd name="connsiteY8" fmla="*/ 949800 h 134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1019" h="1347428">
                <a:moveTo>
                  <a:pt x="0" y="959354"/>
                </a:moveTo>
                <a:lnTo>
                  <a:pt x="44212" y="904364"/>
                </a:lnTo>
                <a:cubicBezTo>
                  <a:pt x="502577" y="372907"/>
                  <a:pt x="1575647" y="0"/>
                  <a:pt x="2826313" y="0"/>
                </a:cubicBezTo>
                <a:cubicBezTo>
                  <a:pt x="4076982" y="0"/>
                  <a:pt x="5150049" y="372907"/>
                  <a:pt x="5608415" y="904364"/>
                </a:cubicBezTo>
                <a:lnTo>
                  <a:pt x="5631019" y="934651"/>
                </a:lnTo>
                <a:lnTo>
                  <a:pt x="5150536" y="1347428"/>
                </a:lnTo>
                <a:lnTo>
                  <a:pt x="5126569" y="1315316"/>
                </a:lnTo>
                <a:cubicBezTo>
                  <a:pt x="4668203" y="783859"/>
                  <a:pt x="3595135" y="410952"/>
                  <a:pt x="2344468" y="410952"/>
                </a:cubicBezTo>
                <a:cubicBezTo>
                  <a:pt x="1406465" y="410952"/>
                  <a:pt x="568366" y="620712"/>
                  <a:pt x="14567" y="949800"/>
                </a:cubicBezTo>
                <a:close/>
              </a:path>
            </a:pathLst>
          </a:cu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3033" t="53599" r="74509" b="2185"/>
          <a:stretch/>
        </p:blipFill>
        <p:spPr>
          <a:xfrm>
            <a:off x="-7705681" y="875382"/>
            <a:ext cx="2454726" cy="6532289"/>
          </a:xfrm>
          <a:custGeom>
            <a:avLst/>
            <a:gdLst>
              <a:gd name="connsiteX0" fmla="*/ 1790559 w 2454726"/>
              <a:gd name="connsiteY0" fmla="*/ 778 h 6532289"/>
              <a:gd name="connsiteX1" fmla="*/ 2336032 w 2454726"/>
              <a:gd name="connsiteY1" fmla="*/ 244801 h 6532289"/>
              <a:gd name="connsiteX2" fmla="*/ 2454726 w 2454726"/>
              <a:gd name="connsiteY2" fmla="*/ 367267 h 6532289"/>
              <a:gd name="connsiteX3" fmla="*/ 2441232 w 2454726"/>
              <a:gd name="connsiteY3" fmla="*/ 362308 h 6532289"/>
              <a:gd name="connsiteX4" fmla="*/ 1891635 w 2454726"/>
              <a:gd name="connsiteY4" fmla="*/ 397132 h 6532289"/>
              <a:gd name="connsiteX5" fmla="*/ 466989 w 2454726"/>
              <a:gd name="connsiteY5" fmla="*/ 4282530 h 6532289"/>
              <a:gd name="connsiteX6" fmla="*/ 1153174 w 2454726"/>
              <a:gd name="connsiteY6" fmla="*/ 6521087 h 6532289"/>
              <a:gd name="connsiteX7" fmla="*/ 1164033 w 2454726"/>
              <a:gd name="connsiteY7" fmla="*/ 6532289 h 6532289"/>
              <a:gd name="connsiteX8" fmla="*/ 1103476 w 2454726"/>
              <a:gd name="connsiteY8" fmla="*/ 6510035 h 6532289"/>
              <a:gd name="connsiteX9" fmla="*/ 7031 w 2454726"/>
              <a:gd name="connsiteY9" fmla="*/ 3954881 h 6532289"/>
              <a:gd name="connsiteX10" fmla="*/ 363112 w 2454726"/>
              <a:gd name="connsiteY10" fmla="*/ 1484568 h 6532289"/>
              <a:gd name="connsiteX11" fmla="*/ 1431677 w 2454726"/>
              <a:gd name="connsiteY11" fmla="*/ 69482 h 6532289"/>
              <a:gd name="connsiteX12" fmla="*/ 1790559 w 2454726"/>
              <a:gd name="connsiteY12" fmla="*/ 778 h 653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4726" h="6532289">
                <a:moveTo>
                  <a:pt x="1790559" y="778"/>
                </a:moveTo>
                <a:cubicBezTo>
                  <a:pt x="1984875" y="9676"/>
                  <a:pt x="2169232" y="94769"/>
                  <a:pt x="2336032" y="244801"/>
                </a:cubicBezTo>
                <a:lnTo>
                  <a:pt x="2454726" y="367267"/>
                </a:lnTo>
                <a:lnTo>
                  <a:pt x="2441232" y="362308"/>
                </a:lnTo>
                <a:cubicBezTo>
                  <a:pt x="2266856" y="307760"/>
                  <a:pt x="2081596" y="316319"/>
                  <a:pt x="1891635" y="397132"/>
                </a:cubicBezTo>
                <a:cubicBezTo>
                  <a:pt x="1023241" y="766572"/>
                  <a:pt x="385405" y="2506124"/>
                  <a:pt x="466989" y="4282530"/>
                </a:cubicBezTo>
                <a:cubicBezTo>
                  <a:pt x="512880" y="5281758"/>
                  <a:pt x="776626" y="6079807"/>
                  <a:pt x="1153174" y="6521087"/>
                </a:cubicBezTo>
                <a:lnTo>
                  <a:pt x="1164033" y="6532289"/>
                </a:lnTo>
                <a:lnTo>
                  <a:pt x="1103476" y="6510035"/>
                </a:lnTo>
                <a:cubicBezTo>
                  <a:pt x="516703" y="6261835"/>
                  <a:pt x="68218" y="5287187"/>
                  <a:pt x="7031" y="3954881"/>
                </a:cubicBezTo>
                <a:cubicBezTo>
                  <a:pt x="-33762" y="3066678"/>
                  <a:pt x="105301" y="2187687"/>
                  <a:pt x="363112" y="1484568"/>
                </a:cubicBezTo>
                <a:cubicBezTo>
                  <a:pt x="620923" y="781448"/>
                  <a:pt x="997481" y="254201"/>
                  <a:pt x="1431677" y="69482"/>
                </a:cubicBezTo>
                <a:cubicBezTo>
                  <a:pt x="1553795" y="17530"/>
                  <a:pt x="1673970" y="-4561"/>
                  <a:pt x="1790559" y="778"/>
                </a:cubicBezTo>
                <a:close/>
              </a:path>
            </a:pathLst>
          </a:cu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52536" t="47423" r="26173" b="14935"/>
          <a:stretch/>
        </p:blipFill>
        <p:spPr>
          <a:xfrm rot="15929304">
            <a:off x="14755675" y="2323071"/>
            <a:ext cx="4195259" cy="5561166"/>
          </a:xfrm>
          <a:custGeom>
            <a:avLst/>
            <a:gdLst>
              <a:gd name="connsiteX0" fmla="*/ 912435 w 4195259"/>
              <a:gd name="connsiteY0" fmla="*/ 54 h 5561166"/>
              <a:gd name="connsiteX1" fmla="*/ 1082467 w 4195259"/>
              <a:gd name="connsiteY1" fmla="*/ 13302 h 5561166"/>
              <a:gd name="connsiteX2" fmla="*/ 1069069 w 4195259"/>
              <a:gd name="connsiteY2" fmla="*/ 18515 h 5561166"/>
              <a:gd name="connsiteX3" fmla="*/ 680123 w 4195259"/>
              <a:gd name="connsiteY3" fmla="*/ 408373 h 5561166"/>
              <a:gd name="connsiteX4" fmla="*/ 2183721 w 4195259"/>
              <a:gd name="connsiteY4" fmla="*/ 4263903 h 5561166"/>
              <a:gd name="connsiteX5" fmla="*/ 4179705 w 4195259"/>
              <a:gd name="connsiteY5" fmla="*/ 5487848 h 5561166"/>
              <a:gd name="connsiteX6" fmla="*/ 4195259 w 4195259"/>
              <a:gd name="connsiteY6" fmla="*/ 5489058 h 5561166"/>
              <a:gd name="connsiteX7" fmla="*/ 4135135 w 4195259"/>
              <a:gd name="connsiteY7" fmla="*/ 5512455 h 5561166"/>
              <a:gd name="connsiteX8" fmla="*/ 1622067 w 4195259"/>
              <a:gd name="connsiteY8" fmla="*/ 4322711 h 5561166"/>
              <a:gd name="connsiteX9" fmla="*/ 254013 w 4195259"/>
              <a:gd name="connsiteY9" fmla="*/ 2235209 h 5561166"/>
              <a:gd name="connsiteX10" fmla="*/ 118465 w 4195259"/>
              <a:gd name="connsiteY10" fmla="*/ 467180 h 5561166"/>
              <a:gd name="connsiteX11" fmla="*/ 912435 w 4195259"/>
              <a:gd name="connsiteY11" fmla="*/ 54 h 556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259" h="5561166">
                <a:moveTo>
                  <a:pt x="912435" y="54"/>
                </a:moveTo>
                <a:lnTo>
                  <a:pt x="1082467" y="13302"/>
                </a:lnTo>
                <a:lnTo>
                  <a:pt x="1069069" y="18515"/>
                </a:lnTo>
                <a:cubicBezTo>
                  <a:pt x="902249" y="93035"/>
                  <a:pt x="769037" y="222066"/>
                  <a:pt x="680123" y="408373"/>
                </a:cubicBezTo>
                <a:cubicBezTo>
                  <a:pt x="273659" y="1260066"/>
                  <a:pt x="946843" y="2986246"/>
                  <a:pt x="2183721" y="4263903"/>
                </a:cubicBezTo>
                <a:cubicBezTo>
                  <a:pt x="2879465" y="4982585"/>
                  <a:pt x="3605369" y="5406269"/>
                  <a:pt x="4179705" y="5487848"/>
                </a:cubicBezTo>
                <a:lnTo>
                  <a:pt x="4195259" y="5489058"/>
                </a:lnTo>
                <a:lnTo>
                  <a:pt x="4135135" y="5512455"/>
                </a:lnTo>
                <a:cubicBezTo>
                  <a:pt x="3530999" y="5714754"/>
                  <a:pt x="2549725" y="5280956"/>
                  <a:pt x="1622067" y="4322711"/>
                </a:cubicBezTo>
                <a:cubicBezTo>
                  <a:pt x="1003627" y="3683883"/>
                  <a:pt x="526111" y="2932923"/>
                  <a:pt x="254013" y="2235209"/>
                </a:cubicBezTo>
                <a:cubicBezTo>
                  <a:pt x="-18085" y="1537494"/>
                  <a:pt x="-84765" y="893026"/>
                  <a:pt x="118465" y="467180"/>
                </a:cubicBezTo>
                <a:cubicBezTo>
                  <a:pt x="270889" y="147795"/>
                  <a:pt x="553495" y="-3260"/>
                  <a:pt x="912435" y="54"/>
                </a:cubicBezTo>
                <a:close/>
              </a:path>
            </a:pathLst>
          </a:custGeom>
        </p:spPr>
      </p:pic>
      <p:pic>
        <p:nvPicPr>
          <p:cNvPr id="15" name="Picture 14"/>
          <p:cNvPicPr>
            <a:picLocks noChangeAspect="1"/>
          </p:cNvPicPr>
          <p:nvPr/>
        </p:nvPicPr>
        <p:blipFill>
          <a:blip r:embed="rId5">
            <a:clrChange>
              <a:clrFrom>
                <a:srgbClr val="E6ECFA"/>
              </a:clrFrom>
              <a:clrTo>
                <a:srgbClr val="E6ECFA">
                  <a:alpha val="0"/>
                </a:srgbClr>
              </a:clrTo>
            </a:clrChange>
            <a:extLst>
              <a:ext uri="{28A0092B-C50C-407E-A947-70E740481C1C}">
                <a14:useLocalDpi xmlns:a14="http://schemas.microsoft.com/office/drawing/2010/main" val="0"/>
              </a:ext>
            </a:extLst>
          </a:blip>
          <a:stretch>
            <a:fillRect/>
          </a:stretch>
        </p:blipFill>
        <p:spPr>
          <a:xfrm>
            <a:off x="159658" y="5240303"/>
            <a:ext cx="1910245" cy="1473328"/>
          </a:xfrm>
          <a:prstGeom prst="rect">
            <a:avLst/>
          </a:prstGeom>
        </p:spPr>
      </p:pic>
    </p:spTree>
    <p:custDataLst>
      <p:tags r:id="rId1"/>
    </p:custDataLst>
    <p:extLst>
      <p:ext uri="{BB962C8B-B14F-4D97-AF65-F5344CB8AC3E}">
        <p14:creationId xmlns:p14="http://schemas.microsoft.com/office/powerpoint/2010/main" val="4026012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06057" y="1217436"/>
            <a:ext cx="8894893" cy="418576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NZ" sz="2400" dirty="0">
                <a:solidFill>
                  <a:schemeClr val="accent5">
                    <a:lumMod val="50000"/>
                  </a:schemeClr>
                </a:solidFill>
              </a:rPr>
              <a:t>Davis’ (2018) Arena of change with technology in education </a:t>
            </a:r>
            <a:endParaRPr lang="fr-CA" sz="2400" dirty="0">
              <a:solidFill>
                <a:schemeClr val="accent5">
                  <a:lumMod val="50000"/>
                </a:schemeClr>
              </a:solidFill>
            </a:endParaRPr>
          </a:p>
          <a:p>
            <a:pPr marL="342900" indent="-342900">
              <a:spcAft>
                <a:spcPts val="1200"/>
              </a:spcAft>
              <a:buFont typeface="Arial" panose="020B0604020202020204" pitchFamily="34" charset="0"/>
              <a:buChar char="•"/>
            </a:pPr>
            <a:r>
              <a:rPr lang="fr-CA" sz="2400" dirty="0" err="1">
                <a:solidFill>
                  <a:schemeClr val="accent5">
                    <a:lumMod val="50000"/>
                  </a:schemeClr>
                </a:solidFill>
              </a:rPr>
              <a:t>Aims</a:t>
            </a:r>
            <a:r>
              <a:rPr lang="fr-CA" sz="2400" dirty="0">
                <a:solidFill>
                  <a:schemeClr val="accent5">
                    <a:lumMod val="50000"/>
                  </a:schemeClr>
                </a:solidFill>
              </a:rPr>
              <a:t> to </a:t>
            </a:r>
            <a:r>
              <a:rPr lang="fr-CA" sz="2400" dirty="0" err="1">
                <a:solidFill>
                  <a:schemeClr val="accent5">
                    <a:lumMod val="50000"/>
                  </a:schemeClr>
                </a:solidFill>
              </a:rPr>
              <a:t>increase</a:t>
            </a:r>
            <a:r>
              <a:rPr lang="fr-CA" sz="2400" dirty="0">
                <a:solidFill>
                  <a:schemeClr val="accent5">
                    <a:lumMod val="50000"/>
                  </a:schemeClr>
                </a:solidFill>
              </a:rPr>
              <a:t> the </a:t>
            </a:r>
            <a:r>
              <a:rPr lang="fr-CA" sz="2400" dirty="0" err="1">
                <a:solidFill>
                  <a:schemeClr val="accent5">
                    <a:lumMod val="50000"/>
                  </a:schemeClr>
                </a:solidFill>
              </a:rPr>
              <a:t>understanding</a:t>
            </a:r>
            <a:r>
              <a:rPr lang="fr-CA" sz="2400" dirty="0">
                <a:solidFill>
                  <a:schemeClr val="accent5">
                    <a:lumMod val="50000"/>
                  </a:schemeClr>
                </a:solidFill>
              </a:rPr>
              <a:t> of the impact of an </a:t>
            </a:r>
            <a:r>
              <a:rPr lang="fr-CA" sz="2400" dirty="0" err="1">
                <a:solidFill>
                  <a:schemeClr val="accent5">
                    <a:lumMod val="50000"/>
                  </a:schemeClr>
                </a:solidFill>
              </a:rPr>
              <a:t>educational</a:t>
            </a:r>
            <a:r>
              <a:rPr lang="fr-CA" sz="2400" dirty="0">
                <a:solidFill>
                  <a:schemeClr val="accent5">
                    <a:lumMod val="50000"/>
                  </a:schemeClr>
                </a:solidFill>
              </a:rPr>
              <a:t> innovation in a system. </a:t>
            </a:r>
          </a:p>
          <a:p>
            <a:pPr marL="342900" indent="-342900">
              <a:spcAft>
                <a:spcPts val="1200"/>
              </a:spcAft>
              <a:buFont typeface="Arial" panose="020B0604020202020204" pitchFamily="34" charset="0"/>
              <a:buChar char="•"/>
            </a:pPr>
            <a:r>
              <a:rPr lang="fr-CA" sz="2400" dirty="0">
                <a:solidFill>
                  <a:schemeClr val="accent5">
                    <a:lumMod val="50000"/>
                  </a:schemeClr>
                </a:solidFill>
              </a:rPr>
              <a:t>Clarifies the </a:t>
            </a:r>
            <a:r>
              <a:rPr lang="fr-CA" sz="2400" dirty="0" err="1">
                <a:solidFill>
                  <a:schemeClr val="accent5">
                    <a:lumMod val="50000"/>
                  </a:schemeClr>
                </a:solidFill>
              </a:rPr>
              <a:t>complexity</a:t>
            </a:r>
            <a:r>
              <a:rPr lang="fr-CA" sz="2400" dirty="0">
                <a:solidFill>
                  <a:schemeClr val="accent5">
                    <a:lumMod val="50000"/>
                  </a:schemeClr>
                </a:solidFill>
              </a:rPr>
              <a:t> of a system</a:t>
            </a:r>
          </a:p>
          <a:p>
            <a:pPr marL="342900" indent="-342900">
              <a:spcAft>
                <a:spcPts val="1200"/>
              </a:spcAft>
              <a:buFont typeface="Arial" panose="020B0604020202020204" pitchFamily="34" charset="0"/>
              <a:buChar char="•"/>
            </a:pPr>
            <a:r>
              <a:rPr lang="fr-CA" sz="2400" dirty="0">
                <a:solidFill>
                  <a:schemeClr val="accent5">
                    <a:lumMod val="50000"/>
                  </a:schemeClr>
                </a:solidFill>
              </a:rPr>
              <a:t>Exposes </a:t>
            </a:r>
            <a:r>
              <a:rPr lang="fr-CA" sz="2400" dirty="0" err="1">
                <a:solidFill>
                  <a:schemeClr val="accent5">
                    <a:lumMod val="50000"/>
                  </a:schemeClr>
                </a:solidFill>
              </a:rPr>
              <a:t>relationships</a:t>
            </a:r>
            <a:r>
              <a:rPr lang="fr-CA" sz="2400" dirty="0">
                <a:solidFill>
                  <a:schemeClr val="accent5">
                    <a:lumMod val="50000"/>
                  </a:schemeClr>
                </a:solidFill>
              </a:rPr>
              <a:t> </a:t>
            </a:r>
            <a:r>
              <a:rPr lang="fr-CA" sz="2400" dirty="0" err="1">
                <a:solidFill>
                  <a:schemeClr val="accent5">
                    <a:lumMod val="50000"/>
                  </a:schemeClr>
                </a:solidFill>
              </a:rPr>
              <a:t>within</a:t>
            </a:r>
            <a:r>
              <a:rPr lang="fr-CA" sz="2400" dirty="0">
                <a:solidFill>
                  <a:schemeClr val="accent5">
                    <a:lumMod val="50000"/>
                  </a:schemeClr>
                </a:solidFill>
              </a:rPr>
              <a:t> the system</a:t>
            </a:r>
          </a:p>
          <a:p>
            <a:pPr marL="342900" indent="-342900">
              <a:spcAft>
                <a:spcPts val="1200"/>
              </a:spcAft>
              <a:buFont typeface="Arial" panose="020B0604020202020204" pitchFamily="34" charset="0"/>
              <a:buChar char="•"/>
            </a:pPr>
            <a:r>
              <a:rPr lang="fr-CA" sz="2400" dirty="0" err="1">
                <a:solidFill>
                  <a:schemeClr val="accent5">
                    <a:lumMod val="50000"/>
                  </a:schemeClr>
                </a:solidFill>
              </a:rPr>
              <a:t>Assists</a:t>
            </a:r>
            <a:r>
              <a:rPr lang="fr-CA" sz="2400" dirty="0">
                <a:solidFill>
                  <a:schemeClr val="accent5">
                    <a:lumMod val="50000"/>
                  </a:schemeClr>
                </a:solidFill>
              </a:rPr>
              <a:t> in </a:t>
            </a:r>
            <a:r>
              <a:rPr lang="fr-CA" sz="2400" dirty="0" err="1">
                <a:solidFill>
                  <a:schemeClr val="accent5">
                    <a:lumMod val="50000"/>
                  </a:schemeClr>
                </a:solidFill>
              </a:rPr>
              <a:t>identifying</a:t>
            </a:r>
            <a:r>
              <a:rPr lang="fr-CA" sz="2400" dirty="0">
                <a:solidFill>
                  <a:schemeClr val="accent5">
                    <a:lumMod val="50000"/>
                  </a:schemeClr>
                </a:solidFill>
              </a:rPr>
              <a:t>  </a:t>
            </a:r>
            <a:r>
              <a:rPr lang="fr-CA" sz="2400" dirty="0" err="1">
                <a:solidFill>
                  <a:schemeClr val="accent5">
                    <a:lumMod val="50000"/>
                  </a:schemeClr>
                </a:solidFill>
              </a:rPr>
              <a:t>ways</a:t>
            </a:r>
            <a:r>
              <a:rPr lang="fr-CA" sz="2400" dirty="0">
                <a:solidFill>
                  <a:schemeClr val="accent5">
                    <a:lumMod val="50000"/>
                  </a:schemeClr>
                </a:solidFill>
              </a:rPr>
              <a:t> to minimise disruption </a:t>
            </a:r>
            <a:r>
              <a:rPr lang="fr-CA" sz="2400" dirty="0" err="1">
                <a:solidFill>
                  <a:schemeClr val="accent5">
                    <a:lumMod val="50000"/>
                  </a:schemeClr>
                </a:solidFill>
              </a:rPr>
              <a:t>with</a:t>
            </a:r>
            <a:r>
              <a:rPr lang="fr-CA" sz="2400" dirty="0">
                <a:solidFill>
                  <a:schemeClr val="accent5">
                    <a:lumMod val="50000"/>
                  </a:schemeClr>
                </a:solidFill>
              </a:rPr>
              <a:t> </a:t>
            </a:r>
            <a:r>
              <a:rPr lang="fr-CA" sz="2400" dirty="0" err="1">
                <a:solidFill>
                  <a:schemeClr val="accent5">
                    <a:lumMod val="50000"/>
                  </a:schemeClr>
                </a:solidFill>
              </a:rPr>
              <a:t>technology</a:t>
            </a:r>
            <a:r>
              <a:rPr lang="fr-CA" sz="2400" dirty="0">
                <a:solidFill>
                  <a:schemeClr val="accent5">
                    <a:lumMod val="50000"/>
                  </a:schemeClr>
                </a:solidFill>
              </a:rPr>
              <a:t> </a:t>
            </a:r>
            <a:r>
              <a:rPr lang="fr-CA" sz="2400" dirty="0" err="1">
                <a:solidFill>
                  <a:schemeClr val="accent5">
                    <a:lumMod val="50000"/>
                  </a:schemeClr>
                </a:solidFill>
              </a:rPr>
              <a:t>into</a:t>
            </a:r>
            <a:r>
              <a:rPr lang="fr-CA" sz="2400" dirty="0">
                <a:solidFill>
                  <a:schemeClr val="accent5">
                    <a:lumMod val="50000"/>
                  </a:schemeClr>
                </a:solidFill>
              </a:rPr>
              <a:t> a </a:t>
            </a:r>
            <a:r>
              <a:rPr lang="fr-CA" sz="2400" dirty="0" err="1">
                <a:solidFill>
                  <a:schemeClr val="accent5">
                    <a:lumMod val="50000"/>
                  </a:schemeClr>
                </a:solidFill>
              </a:rPr>
              <a:t>learning</a:t>
            </a:r>
            <a:r>
              <a:rPr lang="fr-CA" sz="2400" dirty="0">
                <a:solidFill>
                  <a:schemeClr val="accent5">
                    <a:lumMod val="50000"/>
                  </a:schemeClr>
                </a:solidFill>
              </a:rPr>
              <a:t> </a:t>
            </a:r>
            <a:r>
              <a:rPr lang="fr-CA" sz="2400" dirty="0" err="1">
                <a:solidFill>
                  <a:schemeClr val="accent5">
                    <a:lumMod val="50000"/>
                  </a:schemeClr>
                </a:solidFill>
              </a:rPr>
              <a:t>environment</a:t>
            </a:r>
            <a:r>
              <a:rPr lang="fr-CA" sz="2400" dirty="0">
                <a:solidFill>
                  <a:schemeClr val="accent5">
                    <a:lumMod val="50000"/>
                  </a:schemeClr>
                </a:solidFill>
              </a:rPr>
              <a:t> (</a:t>
            </a:r>
            <a:r>
              <a:rPr lang="fr-CA" sz="2400" dirty="0" err="1">
                <a:solidFill>
                  <a:schemeClr val="accent5">
                    <a:lumMod val="50000"/>
                  </a:schemeClr>
                </a:solidFill>
              </a:rPr>
              <a:t>therefore</a:t>
            </a:r>
            <a:r>
              <a:rPr lang="fr-CA" sz="2400" dirty="0">
                <a:solidFill>
                  <a:schemeClr val="accent5">
                    <a:lumMod val="50000"/>
                  </a:schemeClr>
                </a:solidFill>
              </a:rPr>
              <a:t> </a:t>
            </a:r>
            <a:r>
              <a:rPr lang="fr-CA" sz="2400" dirty="0" err="1">
                <a:solidFill>
                  <a:schemeClr val="accent5">
                    <a:lumMod val="50000"/>
                  </a:schemeClr>
                </a:solidFill>
              </a:rPr>
              <a:t>increasing</a:t>
            </a:r>
            <a:r>
              <a:rPr lang="fr-CA" sz="2400" dirty="0">
                <a:solidFill>
                  <a:schemeClr val="accent5">
                    <a:lumMod val="50000"/>
                  </a:schemeClr>
                </a:solidFill>
              </a:rPr>
              <a:t> </a:t>
            </a:r>
            <a:r>
              <a:rPr lang="fr-CA" sz="2400" dirty="0" err="1">
                <a:solidFill>
                  <a:schemeClr val="accent5">
                    <a:lumMod val="50000"/>
                  </a:schemeClr>
                </a:solidFill>
              </a:rPr>
              <a:t>sustainability</a:t>
            </a:r>
            <a:r>
              <a:rPr lang="fr-CA" sz="2400" dirty="0">
                <a:solidFill>
                  <a:schemeClr val="accent5">
                    <a:lumMod val="50000"/>
                  </a:schemeClr>
                </a:solidFill>
              </a:rPr>
              <a:t>) </a:t>
            </a:r>
          </a:p>
          <a:p>
            <a:pPr marL="342900" indent="-342900">
              <a:spcAft>
                <a:spcPts val="1200"/>
              </a:spcAft>
              <a:buFont typeface="Arial" panose="020B0604020202020204" pitchFamily="34" charset="0"/>
              <a:buChar char="•"/>
            </a:pPr>
            <a:r>
              <a:rPr lang="fr-CA" sz="2400" dirty="0" err="1">
                <a:solidFill>
                  <a:schemeClr val="accent5">
                    <a:lumMod val="50000"/>
                  </a:schemeClr>
                </a:solidFill>
              </a:rPr>
              <a:t>Considers</a:t>
            </a:r>
            <a:r>
              <a:rPr lang="fr-CA" sz="2400" dirty="0">
                <a:solidFill>
                  <a:schemeClr val="accent5">
                    <a:lumMod val="50000"/>
                  </a:schemeClr>
                </a:solidFill>
              </a:rPr>
              <a:t> </a:t>
            </a:r>
            <a:r>
              <a:rPr lang="fr-CA" sz="2400" dirty="0" err="1">
                <a:solidFill>
                  <a:schemeClr val="accent5">
                    <a:lumMod val="50000"/>
                  </a:schemeClr>
                </a:solidFill>
              </a:rPr>
              <a:t>that</a:t>
            </a:r>
            <a:r>
              <a:rPr lang="fr-CA" sz="2400" dirty="0">
                <a:solidFill>
                  <a:schemeClr val="accent5">
                    <a:lumMod val="50000"/>
                  </a:schemeClr>
                </a:solidFill>
              </a:rPr>
              <a:t> </a:t>
            </a:r>
            <a:r>
              <a:rPr lang="fr-CA" sz="2400" dirty="0" err="1">
                <a:solidFill>
                  <a:schemeClr val="accent5">
                    <a:lumMod val="50000"/>
                  </a:schemeClr>
                </a:solidFill>
              </a:rPr>
              <a:t>educational</a:t>
            </a:r>
            <a:r>
              <a:rPr lang="fr-CA" sz="2400" dirty="0">
                <a:solidFill>
                  <a:schemeClr val="accent5">
                    <a:lumMod val="50000"/>
                  </a:schemeClr>
                </a:solidFill>
              </a:rPr>
              <a:t> technologies and </a:t>
            </a:r>
            <a:r>
              <a:rPr lang="fr-CA" sz="2400" dirty="0" err="1">
                <a:solidFill>
                  <a:schemeClr val="accent5">
                    <a:lumMod val="50000"/>
                  </a:schemeClr>
                </a:solidFill>
              </a:rPr>
              <a:t>learning</a:t>
            </a:r>
            <a:r>
              <a:rPr lang="fr-CA" sz="2400" dirty="0">
                <a:solidFill>
                  <a:schemeClr val="accent5">
                    <a:lumMod val="50000"/>
                  </a:schemeClr>
                </a:solidFill>
              </a:rPr>
              <a:t> </a:t>
            </a:r>
            <a:r>
              <a:rPr lang="fr-CA" sz="2400" dirty="0" err="1">
                <a:solidFill>
                  <a:schemeClr val="accent5">
                    <a:lumMod val="50000"/>
                  </a:schemeClr>
                </a:solidFill>
              </a:rPr>
              <a:t>environments</a:t>
            </a:r>
            <a:r>
              <a:rPr lang="fr-CA" sz="2400" dirty="0">
                <a:solidFill>
                  <a:schemeClr val="accent5">
                    <a:lumMod val="50000"/>
                  </a:schemeClr>
                </a:solidFill>
              </a:rPr>
              <a:t> cause </a:t>
            </a:r>
            <a:r>
              <a:rPr lang="fr-CA" sz="2400" dirty="0" err="1">
                <a:solidFill>
                  <a:schemeClr val="accent5">
                    <a:lumMod val="50000"/>
                  </a:schemeClr>
                </a:solidFill>
              </a:rPr>
              <a:t>each</a:t>
            </a:r>
            <a:r>
              <a:rPr lang="fr-CA" sz="2400" dirty="0">
                <a:solidFill>
                  <a:schemeClr val="accent5">
                    <a:lumMod val="50000"/>
                  </a:schemeClr>
                </a:solidFill>
              </a:rPr>
              <a:t> </a:t>
            </a:r>
            <a:r>
              <a:rPr lang="fr-CA" sz="2400" dirty="0" err="1">
                <a:solidFill>
                  <a:schemeClr val="accent5">
                    <a:lumMod val="50000"/>
                  </a:schemeClr>
                </a:solidFill>
              </a:rPr>
              <a:t>other</a:t>
            </a:r>
            <a:r>
              <a:rPr lang="fr-CA" sz="2400" dirty="0">
                <a:solidFill>
                  <a:schemeClr val="accent5">
                    <a:lumMod val="50000"/>
                  </a:schemeClr>
                </a:solidFill>
              </a:rPr>
              <a:t> to </a:t>
            </a:r>
            <a:r>
              <a:rPr lang="fr-CA" sz="2400" dirty="0" err="1">
                <a:solidFill>
                  <a:schemeClr val="accent5">
                    <a:lumMod val="50000"/>
                  </a:schemeClr>
                </a:solidFill>
              </a:rPr>
              <a:t>evolve</a:t>
            </a:r>
            <a:r>
              <a:rPr lang="fr-CA" sz="2400" dirty="0">
                <a:solidFill>
                  <a:schemeClr val="accent5">
                    <a:lumMod val="50000"/>
                  </a:schemeClr>
                </a:solidFill>
              </a:rPr>
              <a:t>. This </a:t>
            </a:r>
            <a:r>
              <a:rPr lang="fr-CA" sz="2400" dirty="0" err="1">
                <a:solidFill>
                  <a:schemeClr val="accent5">
                    <a:lumMod val="50000"/>
                  </a:schemeClr>
                </a:solidFill>
              </a:rPr>
              <a:t>is</a:t>
            </a:r>
            <a:r>
              <a:rPr lang="fr-CA" sz="2400" dirty="0">
                <a:solidFill>
                  <a:schemeClr val="accent5">
                    <a:lumMod val="50000"/>
                  </a:schemeClr>
                </a:solidFill>
              </a:rPr>
              <a:t> </a:t>
            </a:r>
            <a:r>
              <a:rPr lang="fr-CA" sz="2400" dirty="0" err="1">
                <a:solidFill>
                  <a:schemeClr val="accent5">
                    <a:lumMod val="50000"/>
                  </a:schemeClr>
                </a:solidFill>
              </a:rPr>
              <a:t>co-evolution</a:t>
            </a:r>
            <a:r>
              <a:rPr lang="fr-CA" sz="2400" dirty="0">
                <a:solidFill>
                  <a:schemeClr val="accent5">
                    <a:lumMod val="50000"/>
                  </a:schemeClr>
                </a:solidFill>
              </a:rPr>
              <a:t>.</a:t>
            </a:r>
          </a:p>
        </p:txBody>
      </p:sp>
      <p:sp>
        <p:nvSpPr>
          <p:cNvPr id="2" name="TextBox 1"/>
          <p:cNvSpPr txBox="1"/>
          <p:nvPr/>
        </p:nvSpPr>
        <p:spPr>
          <a:xfrm>
            <a:off x="240257" y="294970"/>
            <a:ext cx="3092246" cy="1077218"/>
          </a:xfrm>
          <a:prstGeom prst="rect">
            <a:avLst/>
          </a:prstGeom>
          <a:noFill/>
        </p:spPr>
        <p:txBody>
          <a:bodyPr wrap="square" rtlCol="0">
            <a:spAutoFit/>
          </a:bodyPr>
          <a:lstStyle/>
          <a:p>
            <a:r>
              <a:rPr lang="fr-CA" sz="3200" b="1" dirty="0" err="1">
                <a:solidFill>
                  <a:schemeClr val="accent5">
                    <a:lumMod val="50000"/>
                  </a:schemeClr>
                </a:solidFill>
              </a:rPr>
              <a:t>What</a:t>
            </a:r>
            <a:r>
              <a:rPr lang="fr-CA" sz="3200" b="1" dirty="0">
                <a:solidFill>
                  <a:schemeClr val="accent5">
                    <a:lumMod val="50000"/>
                  </a:schemeClr>
                </a:solidFill>
              </a:rPr>
              <a:t> </a:t>
            </a:r>
            <a:r>
              <a:rPr lang="fr-CA" sz="3200" b="1" dirty="0" err="1">
                <a:solidFill>
                  <a:schemeClr val="accent5">
                    <a:lumMod val="50000"/>
                  </a:schemeClr>
                </a:solidFill>
              </a:rPr>
              <a:t>is</a:t>
            </a:r>
            <a:r>
              <a:rPr lang="fr-CA" sz="3200" b="1" dirty="0">
                <a:solidFill>
                  <a:schemeClr val="accent5">
                    <a:lumMod val="50000"/>
                  </a:schemeClr>
                </a:solidFill>
              </a:rPr>
              <a:t> the </a:t>
            </a:r>
            <a:r>
              <a:rPr lang="fr-CA" sz="3200" b="1" dirty="0" err="1">
                <a:solidFill>
                  <a:schemeClr val="accent5">
                    <a:lumMod val="50000"/>
                  </a:schemeClr>
                </a:solidFill>
              </a:rPr>
              <a:t>Arena</a:t>
            </a:r>
            <a:r>
              <a:rPr lang="fr-CA" sz="3200" b="1" dirty="0">
                <a:solidFill>
                  <a:schemeClr val="accent5">
                    <a:lumMod val="50000"/>
                  </a:schemeClr>
                </a:solidFill>
              </a:rPr>
              <a:t>?</a:t>
            </a:r>
          </a:p>
        </p:txBody>
      </p:sp>
      <p:sp>
        <p:nvSpPr>
          <p:cNvPr id="5" name="Rectangle 4"/>
          <p:cNvSpPr/>
          <p:nvPr/>
        </p:nvSpPr>
        <p:spPr>
          <a:xfrm>
            <a:off x="3332503" y="5667317"/>
            <a:ext cx="1132298" cy="307777"/>
          </a:xfrm>
          <a:prstGeom prst="rect">
            <a:avLst/>
          </a:prstGeom>
        </p:spPr>
        <p:txBody>
          <a:bodyPr wrap="none">
            <a:spAutoFit/>
          </a:bodyPr>
          <a:lstStyle/>
          <a:p>
            <a:r>
              <a:rPr lang="en-CA" sz="1400" dirty="0">
                <a:solidFill>
                  <a:schemeClr val="accent5">
                    <a:lumMod val="50000"/>
                  </a:schemeClr>
                </a:solidFill>
              </a:rPr>
              <a:t>(Davis, 2018)</a:t>
            </a:r>
          </a:p>
        </p:txBody>
      </p:sp>
    </p:spTree>
    <p:custDataLst>
      <p:tags r:id="rId1"/>
    </p:custDataLst>
    <p:extLst>
      <p:ext uri="{BB962C8B-B14F-4D97-AF65-F5344CB8AC3E}">
        <p14:creationId xmlns:p14="http://schemas.microsoft.com/office/powerpoint/2010/main" val="3890610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35792" y="1217436"/>
            <a:ext cx="7465158" cy="410881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fr-CA" sz="2400" dirty="0" err="1">
                <a:solidFill>
                  <a:schemeClr val="accent5">
                    <a:lumMod val="50000"/>
                  </a:schemeClr>
                </a:solidFill>
              </a:rPr>
              <a:t>Holistic</a:t>
            </a:r>
            <a:endParaRPr lang="fr-CA" sz="2400" dirty="0">
              <a:solidFill>
                <a:schemeClr val="accent5">
                  <a:lumMod val="50000"/>
                </a:schemeClr>
              </a:solidFill>
            </a:endParaRPr>
          </a:p>
          <a:p>
            <a:pPr marL="342900" indent="-342900">
              <a:spcAft>
                <a:spcPts val="1200"/>
              </a:spcAft>
              <a:buFont typeface="Arial" panose="020B0604020202020204" pitchFamily="34" charset="0"/>
              <a:buChar char="•"/>
            </a:pPr>
            <a:r>
              <a:rPr lang="fr-CA" sz="2400" dirty="0" err="1">
                <a:solidFill>
                  <a:schemeClr val="accent5">
                    <a:lumMod val="50000"/>
                  </a:schemeClr>
                </a:solidFill>
              </a:rPr>
              <a:t>Layered</a:t>
            </a:r>
            <a:r>
              <a:rPr lang="fr-CA" sz="2400" dirty="0">
                <a:solidFill>
                  <a:schemeClr val="accent5">
                    <a:lumMod val="50000"/>
                  </a:schemeClr>
                </a:solidFill>
              </a:rPr>
              <a:t> </a:t>
            </a:r>
            <a:r>
              <a:rPr lang="fr-CA" sz="2400" dirty="0" err="1">
                <a:solidFill>
                  <a:schemeClr val="accent5">
                    <a:lumMod val="50000"/>
                  </a:schemeClr>
                </a:solidFill>
              </a:rPr>
              <a:t>from</a:t>
            </a:r>
            <a:r>
              <a:rPr lang="fr-CA" sz="2400" dirty="0">
                <a:solidFill>
                  <a:schemeClr val="accent5">
                    <a:lumMod val="50000"/>
                  </a:schemeClr>
                </a:solidFill>
              </a:rPr>
              <a:t> local (innovation) to global  </a:t>
            </a:r>
          </a:p>
          <a:p>
            <a:pPr marL="342900" indent="-342900">
              <a:spcAft>
                <a:spcPts val="1200"/>
              </a:spcAft>
              <a:buFont typeface="Arial" panose="020B0604020202020204" pitchFamily="34" charset="0"/>
              <a:buChar char="•"/>
            </a:pPr>
            <a:r>
              <a:rPr lang="fr-CA" sz="2400" dirty="0" err="1">
                <a:solidFill>
                  <a:schemeClr val="accent5">
                    <a:lumMod val="50000"/>
                  </a:schemeClr>
                </a:solidFill>
              </a:rPr>
              <a:t>Categorised</a:t>
            </a:r>
            <a:r>
              <a:rPr lang="fr-CA" sz="2400" dirty="0">
                <a:solidFill>
                  <a:schemeClr val="accent5">
                    <a:lumMod val="50000"/>
                  </a:schemeClr>
                </a:solidFill>
              </a:rPr>
              <a:t> </a:t>
            </a:r>
            <a:r>
              <a:rPr lang="fr-CA" sz="2400" dirty="0" err="1">
                <a:solidFill>
                  <a:schemeClr val="accent5">
                    <a:lumMod val="50000"/>
                  </a:schemeClr>
                </a:solidFill>
              </a:rPr>
              <a:t>into</a:t>
            </a:r>
            <a:r>
              <a:rPr lang="fr-CA" sz="2400" dirty="0">
                <a:solidFill>
                  <a:schemeClr val="accent5">
                    <a:lumMod val="50000"/>
                  </a:schemeClr>
                </a:solidFill>
              </a:rPr>
              <a:t> </a:t>
            </a:r>
            <a:r>
              <a:rPr lang="fr-CA" sz="2400" dirty="0" err="1">
                <a:solidFill>
                  <a:schemeClr val="accent5">
                    <a:lumMod val="50000"/>
                  </a:schemeClr>
                </a:solidFill>
              </a:rPr>
              <a:t>sectors</a:t>
            </a:r>
            <a:r>
              <a:rPr lang="fr-CA" sz="2400" dirty="0">
                <a:solidFill>
                  <a:schemeClr val="accent5">
                    <a:lumMod val="50000"/>
                  </a:schemeClr>
                </a:solidFill>
              </a:rPr>
              <a:t>: </a:t>
            </a:r>
          </a:p>
          <a:p>
            <a:pPr marL="800100" lvl="1" indent="-342900">
              <a:spcAft>
                <a:spcPts val="600"/>
              </a:spcAft>
              <a:buFont typeface="Arial" panose="020B0604020202020204" pitchFamily="34" charset="0"/>
              <a:buChar char="•"/>
            </a:pPr>
            <a:r>
              <a:rPr lang="fr-CA" sz="2200" dirty="0" err="1">
                <a:solidFill>
                  <a:schemeClr val="accent5">
                    <a:lumMod val="50000"/>
                  </a:schemeClr>
                </a:solidFill>
              </a:rPr>
              <a:t>Resources</a:t>
            </a:r>
            <a:endParaRPr lang="fr-CA" sz="2200" dirty="0">
              <a:solidFill>
                <a:schemeClr val="accent5">
                  <a:lumMod val="50000"/>
                </a:schemeClr>
              </a:solidFill>
            </a:endParaRPr>
          </a:p>
          <a:p>
            <a:pPr marL="800100" lvl="1" indent="-342900">
              <a:spcAft>
                <a:spcPts val="600"/>
              </a:spcAft>
              <a:buFont typeface="Arial" panose="020B0604020202020204" pitchFamily="34" charset="0"/>
              <a:buChar char="•"/>
            </a:pPr>
            <a:r>
              <a:rPr lang="fr-CA" sz="2200" dirty="0">
                <a:solidFill>
                  <a:schemeClr val="accent5">
                    <a:lumMod val="50000"/>
                  </a:schemeClr>
                </a:solidFill>
              </a:rPr>
              <a:t>Professional </a:t>
            </a:r>
          </a:p>
          <a:p>
            <a:pPr marL="800100" lvl="1" indent="-342900">
              <a:spcAft>
                <a:spcPts val="600"/>
              </a:spcAft>
              <a:buFont typeface="Arial" panose="020B0604020202020204" pitchFamily="34" charset="0"/>
              <a:buChar char="•"/>
            </a:pPr>
            <a:r>
              <a:rPr lang="fr-CA" sz="2200" dirty="0" err="1">
                <a:solidFill>
                  <a:schemeClr val="accent5">
                    <a:lumMod val="50000"/>
                  </a:schemeClr>
                </a:solidFill>
              </a:rPr>
              <a:t>Community</a:t>
            </a:r>
            <a:endParaRPr lang="fr-CA" sz="2200" dirty="0">
              <a:solidFill>
                <a:schemeClr val="accent5">
                  <a:lumMod val="50000"/>
                </a:schemeClr>
              </a:solidFill>
            </a:endParaRPr>
          </a:p>
          <a:p>
            <a:pPr marL="800100" lvl="1" indent="-342900">
              <a:spcAft>
                <a:spcPts val="600"/>
              </a:spcAft>
              <a:buFont typeface="Arial" panose="020B0604020202020204" pitchFamily="34" charset="0"/>
              <a:buChar char="•"/>
            </a:pPr>
            <a:r>
              <a:rPr lang="fr-CA" sz="2200" dirty="0" err="1">
                <a:solidFill>
                  <a:schemeClr val="accent5">
                    <a:lumMod val="50000"/>
                  </a:schemeClr>
                </a:solidFill>
              </a:rPr>
              <a:t>Bureaucratic</a:t>
            </a:r>
            <a:endParaRPr lang="fr-CA" sz="2200" dirty="0">
              <a:solidFill>
                <a:schemeClr val="accent5">
                  <a:lumMod val="50000"/>
                </a:schemeClr>
              </a:solidFill>
            </a:endParaRPr>
          </a:p>
          <a:p>
            <a:pPr marL="800100" lvl="1" indent="-342900">
              <a:spcAft>
                <a:spcPts val="600"/>
              </a:spcAft>
              <a:buFont typeface="Arial" panose="020B0604020202020204" pitchFamily="34" charset="0"/>
              <a:buChar char="•"/>
            </a:pPr>
            <a:r>
              <a:rPr lang="fr-CA" sz="2200" dirty="0" err="1">
                <a:solidFill>
                  <a:schemeClr val="accent5">
                    <a:lumMod val="50000"/>
                  </a:schemeClr>
                </a:solidFill>
              </a:rPr>
              <a:t>Political</a:t>
            </a:r>
            <a:endParaRPr lang="fr-CA" sz="2200" dirty="0">
              <a:solidFill>
                <a:schemeClr val="accent5">
                  <a:lumMod val="50000"/>
                </a:schemeClr>
              </a:solidFill>
            </a:endParaRPr>
          </a:p>
          <a:p>
            <a:pPr marL="342900" indent="-342900">
              <a:spcAft>
                <a:spcPts val="1200"/>
              </a:spcAft>
              <a:buFont typeface="Arial" panose="020B0604020202020204" pitchFamily="34" charset="0"/>
              <a:buChar char="•"/>
            </a:pPr>
            <a:r>
              <a:rPr lang="fr-CA" sz="2400" dirty="0" err="1">
                <a:solidFill>
                  <a:schemeClr val="accent5">
                    <a:lumMod val="50000"/>
                  </a:schemeClr>
                </a:solidFill>
              </a:rPr>
              <a:t>Considers</a:t>
            </a:r>
            <a:r>
              <a:rPr lang="fr-CA" sz="2400" dirty="0">
                <a:solidFill>
                  <a:schemeClr val="accent5">
                    <a:lumMod val="50000"/>
                  </a:schemeClr>
                </a:solidFill>
              </a:rPr>
              <a:t> interactions</a:t>
            </a:r>
          </a:p>
        </p:txBody>
      </p:sp>
      <p:sp>
        <p:nvSpPr>
          <p:cNvPr id="2" name="TextBox 1"/>
          <p:cNvSpPr txBox="1"/>
          <p:nvPr/>
        </p:nvSpPr>
        <p:spPr>
          <a:xfrm>
            <a:off x="240257" y="294970"/>
            <a:ext cx="3092246" cy="1077218"/>
          </a:xfrm>
          <a:prstGeom prst="rect">
            <a:avLst/>
          </a:prstGeom>
          <a:noFill/>
        </p:spPr>
        <p:txBody>
          <a:bodyPr wrap="square" rtlCol="0">
            <a:spAutoFit/>
          </a:bodyPr>
          <a:lstStyle/>
          <a:p>
            <a:r>
              <a:rPr lang="fr-CA" sz="3200" b="1" dirty="0" err="1">
                <a:solidFill>
                  <a:schemeClr val="accent5">
                    <a:lumMod val="50000"/>
                  </a:schemeClr>
                </a:solidFill>
              </a:rPr>
              <a:t>Why</a:t>
            </a:r>
            <a:r>
              <a:rPr lang="fr-CA" sz="3200" b="1" dirty="0">
                <a:solidFill>
                  <a:schemeClr val="accent5">
                    <a:lumMod val="50000"/>
                  </a:schemeClr>
                </a:solidFill>
              </a:rPr>
              <a:t> use the </a:t>
            </a:r>
            <a:r>
              <a:rPr lang="fr-CA" sz="3200" b="1" dirty="0" err="1">
                <a:solidFill>
                  <a:schemeClr val="accent5">
                    <a:lumMod val="50000"/>
                  </a:schemeClr>
                </a:solidFill>
              </a:rPr>
              <a:t>Arena</a:t>
            </a:r>
            <a:r>
              <a:rPr lang="fr-CA" sz="3200" b="1" dirty="0">
                <a:solidFill>
                  <a:schemeClr val="accent5">
                    <a:lumMod val="50000"/>
                  </a:schemeClr>
                </a:solidFill>
              </a:rPr>
              <a:t>?</a:t>
            </a:r>
          </a:p>
        </p:txBody>
      </p:sp>
      <p:sp>
        <p:nvSpPr>
          <p:cNvPr id="5" name="Rectangle 4"/>
          <p:cNvSpPr/>
          <p:nvPr/>
        </p:nvSpPr>
        <p:spPr>
          <a:xfrm>
            <a:off x="4535792" y="5387913"/>
            <a:ext cx="1132298" cy="307777"/>
          </a:xfrm>
          <a:prstGeom prst="rect">
            <a:avLst/>
          </a:prstGeom>
        </p:spPr>
        <p:txBody>
          <a:bodyPr wrap="none">
            <a:spAutoFit/>
          </a:bodyPr>
          <a:lstStyle/>
          <a:p>
            <a:r>
              <a:rPr lang="en-CA" sz="1400" dirty="0">
                <a:solidFill>
                  <a:schemeClr val="accent5">
                    <a:lumMod val="50000"/>
                  </a:schemeClr>
                </a:solidFill>
              </a:rPr>
              <a:t>(Davis, 2018)</a:t>
            </a:r>
          </a:p>
        </p:txBody>
      </p:sp>
    </p:spTree>
    <p:custDataLst>
      <p:tags r:id="rId1"/>
    </p:custDataLst>
    <p:extLst>
      <p:ext uri="{BB962C8B-B14F-4D97-AF65-F5344CB8AC3E}">
        <p14:creationId xmlns:p14="http://schemas.microsoft.com/office/powerpoint/2010/main" val="1884908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257" y="294970"/>
            <a:ext cx="3092246" cy="2062103"/>
          </a:xfrm>
          <a:prstGeom prst="rect">
            <a:avLst/>
          </a:prstGeom>
          <a:noFill/>
        </p:spPr>
        <p:txBody>
          <a:bodyPr wrap="square" rtlCol="0">
            <a:spAutoFit/>
          </a:bodyPr>
          <a:lstStyle/>
          <a:p>
            <a:r>
              <a:rPr lang="fr-CA" sz="3200" b="1" dirty="0" err="1">
                <a:solidFill>
                  <a:schemeClr val="accent5">
                    <a:lumMod val="50000"/>
                  </a:schemeClr>
                </a:solidFill>
              </a:rPr>
              <a:t>Arena</a:t>
            </a:r>
            <a:r>
              <a:rPr lang="fr-CA" sz="3200" b="1" dirty="0">
                <a:solidFill>
                  <a:schemeClr val="accent5">
                    <a:lumMod val="50000"/>
                  </a:schemeClr>
                </a:solidFill>
              </a:rPr>
              <a:t> Framework </a:t>
            </a:r>
            <a:r>
              <a:rPr lang="fr-CA" sz="3200" b="1" dirty="0" err="1">
                <a:solidFill>
                  <a:schemeClr val="accent5">
                    <a:lumMod val="50000"/>
                  </a:schemeClr>
                </a:solidFill>
              </a:rPr>
              <a:t>Based</a:t>
            </a:r>
            <a:r>
              <a:rPr lang="fr-CA" sz="3200" b="1" dirty="0">
                <a:solidFill>
                  <a:schemeClr val="accent5">
                    <a:lumMod val="50000"/>
                  </a:schemeClr>
                </a:solidFill>
              </a:rPr>
              <a:t> in </a:t>
            </a:r>
          </a:p>
          <a:p>
            <a:r>
              <a:rPr lang="fr-CA" sz="3200" b="1" dirty="0" err="1">
                <a:solidFill>
                  <a:schemeClr val="accent5">
                    <a:lumMod val="50000"/>
                  </a:schemeClr>
                </a:solidFill>
              </a:rPr>
              <a:t>Ecology</a:t>
            </a:r>
            <a:endParaRPr lang="fr-CA" sz="3200" b="1" dirty="0">
              <a:solidFill>
                <a:schemeClr val="accent5">
                  <a:lumMod val="50000"/>
                </a:schemeClr>
              </a:solidFill>
            </a:endParaRPr>
          </a:p>
        </p:txBody>
      </p:sp>
      <p:sp>
        <p:nvSpPr>
          <p:cNvPr id="5" name="Freeform 4"/>
          <p:cNvSpPr>
            <a:spLocks noChangeAspect="1"/>
          </p:cNvSpPr>
          <p:nvPr/>
        </p:nvSpPr>
        <p:spPr>
          <a:xfrm>
            <a:off x="3671679" y="71749"/>
            <a:ext cx="4536000" cy="4536000"/>
          </a:xfrm>
          <a:custGeom>
            <a:avLst/>
            <a:gdLst>
              <a:gd name="connsiteX0" fmla="*/ 3240000 w 6480000"/>
              <a:gd name="connsiteY0" fmla="*/ 720000 h 6480000"/>
              <a:gd name="connsiteX1" fmla="*/ 720000 w 6480000"/>
              <a:gd name="connsiteY1" fmla="*/ 3240000 h 6480000"/>
              <a:gd name="connsiteX2" fmla="*/ 3240000 w 6480000"/>
              <a:gd name="connsiteY2" fmla="*/ 5760000 h 6480000"/>
              <a:gd name="connsiteX3" fmla="*/ 5760000 w 6480000"/>
              <a:gd name="connsiteY3" fmla="*/ 3240000 h 6480000"/>
              <a:gd name="connsiteX4" fmla="*/ 3240000 w 6480000"/>
              <a:gd name="connsiteY4" fmla="*/ 720000 h 6480000"/>
              <a:gd name="connsiteX5" fmla="*/ 3240000 w 6480000"/>
              <a:gd name="connsiteY5" fmla="*/ 0 h 6480000"/>
              <a:gd name="connsiteX6" fmla="*/ 6480000 w 6480000"/>
              <a:gd name="connsiteY6" fmla="*/ 3240000 h 6480000"/>
              <a:gd name="connsiteX7" fmla="*/ 3240000 w 6480000"/>
              <a:gd name="connsiteY7" fmla="*/ 6480000 h 6480000"/>
              <a:gd name="connsiteX8" fmla="*/ 0 w 6480000"/>
              <a:gd name="connsiteY8" fmla="*/ 3240000 h 6480000"/>
              <a:gd name="connsiteX9" fmla="*/ 3240000 w 6480000"/>
              <a:gd name="connsiteY9" fmla="*/ 0 h 64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80000" h="6480000">
                <a:moveTo>
                  <a:pt x="3240000" y="720000"/>
                </a:moveTo>
                <a:cubicBezTo>
                  <a:pt x="1848242" y="720000"/>
                  <a:pt x="720000" y="1848242"/>
                  <a:pt x="720000" y="3240000"/>
                </a:cubicBezTo>
                <a:cubicBezTo>
                  <a:pt x="720000" y="4631758"/>
                  <a:pt x="1848242" y="5760000"/>
                  <a:pt x="3240000" y="5760000"/>
                </a:cubicBezTo>
                <a:cubicBezTo>
                  <a:pt x="4631758" y="5760000"/>
                  <a:pt x="5760000" y="4631758"/>
                  <a:pt x="5760000" y="3240000"/>
                </a:cubicBezTo>
                <a:cubicBezTo>
                  <a:pt x="5760000" y="1848242"/>
                  <a:pt x="4631758" y="720000"/>
                  <a:pt x="3240000" y="720000"/>
                </a:cubicBezTo>
                <a:close/>
                <a:moveTo>
                  <a:pt x="3240000" y="0"/>
                </a:moveTo>
                <a:cubicBezTo>
                  <a:pt x="5029403" y="0"/>
                  <a:pt x="6480000" y="1450597"/>
                  <a:pt x="6480000" y="3240000"/>
                </a:cubicBezTo>
                <a:cubicBezTo>
                  <a:pt x="6480000" y="5029403"/>
                  <a:pt x="5029403" y="6480000"/>
                  <a:pt x="3240000" y="6480000"/>
                </a:cubicBezTo>
                <a:cubicBezTo>
                  <a:pt x="1450597" y="6480000"/>
                  <a:pt x="0" y="5029403"/>
                  <a:pt x="0" y="3240000"/>
                </a:cubicBezTo>
                <a:cubicBezTo>
                  <a:pt x="0" y="1450597"/>
                  <a:pt x="1450597" y="0"/>
                  <a:pt x="324000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 name="Freeform 5"/>
          <p:cNvSpPr>
            <a:spLocks noChangeAspect="1"/>
          </p:cNvSpPr>
          <p:nvPr/>
        </p:nvSpPr>
        <p:spPr>
          <a:xfrm>
            <a:off x="4175679" y="575749"/>
            <a:ext cx="3528000" cy="3528000"/>
          </a:xfrm>
          <a:custGeom>
            <a:avLst/>
            <a:gdLst>
              <a:gd name="connsiteX0" fmla="*/ 2520000 w 5040000"/>
              <a:gd name="connsiteY0" fmla="*/ 720000 h 5040000"/>
              <a:gd name="connsiteX1" fmla="*/ 720000 w 5040000"/>
              <a:gd name="connsiteY1" fmla="*/ 2520000 h 5040000"/>
              <a:gd name="connsiteX2" fmla="*/ 2520000 w 5040000"/>
              <a:gd name="connsiteY2" fmla="*/ 4320000 h 5040000"/>
              <a:gd name="connsiteX3" fmla="*/ 4320000 w 5040000"/>
              <a:gd name="connsiteY3" fmla="*/ 2520000 h 5040000"/>
              <a:gd name="connsiteX4" fmla="*/ 2520000 w 5040000"/>
              <a:gd name="connsiteY4" fmla="*/ 720000 h 5040000"/>
              <a:gd name="connsiteX5" fmla="*/ 2520000 w 5040000"/>
              <a:gd name="connsiteY5" fmla="*/ 0 h 5040000"/>
              <a:gd name="connsiteX6" fmla="*/ 5040000 w 5040000"/>
              <a:gd name="connsiteY6" fmla="*/ 2520000 h 5040000"/>
              <a:gd name="connsiteX7" fmla="*/ 2520000 w 5040000"/>
              <a:gd name="connsiteY7" fmla="*/ 5040000 h 5040000"/>
              <a:gd name="connsiteX8" fmla="*/ 0 w 5040000"/>
              <a:gd name="connsiteY8" fmla="*/ 2520000 h 5040000"/>
              <a:gd name="connsiteX9" fmla="*/ 2520000 w 5040000"/>
              <a:gd name="connsiteY9" fmla="*/ 0 h 50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0000" h="5040000">
                <a:moveTo>
                  <a:pt x="2520000" y="720000"/>
                </a:moveTo>
                <a:cubicBezTo>
                  <a:pt x="1525887" y="720000"/>
                  <a:pt x="720000" y="1525887"/>
                  <a:pt x="720000" y="2520000"/>
                </a:cubicBezTo>
                <a:cubicBezTo>
                  <a:pt x="720000" y="3514113"/>
                  <a:pt x="1525887" y="4320000"/>
                  <a:pt x="2520000" y="4320000"/>
                </a:cubicBezTo>
                <a:cubicBezTo>
                  <a:pt x="3514113" y="4320000"/>
                  <a:pt x="4320000" y="3514113"/>
                  <a:pt x="4320000" y="2520000"/>
                </a:cubicBezTo>
                <a:cubicBezTo>
                  <a:pt x="4320000" y="1525887"/>
                  <a:pt x="3514113" y="720000"/>
                  <a:pt x="2520000" y="720000"/>
                </a:cubicBezTo>
                <a:close/>
                <a:moveTo>
                  <a:pt x="2520000" y="0"/>
                </a:moveTo>
                <a:cubicBezTo>
                  <a:pt x="3911758" y="0"/>
                  <a:pt x="5040000" y="1128242"/>
                  <a:pt x="5040000" y="2520000"/>
                </a:cubicBezTo>
                <a:cubicBezTo>
                  <a:pt x="5040000" y="3911758"/>
                  <a:pt x="3911758" y="5040000"/>
                  <a:pt x="2520000" y="5040000"/>
                </a:cubicBezTo>
                <a:cubicBezTo>
                  <a:pt x="1128242" y="5040000"/>
                  <a:pt x="0" y="3911758"/>
                  <a:pt x="0" y="2520000"/>
                </a:cubicBezTo>
                <a:cubicBezTo>
                  <a:pt x="0" y="1128242"/>
                  <a:pt x="1128242" y="0"/>
                  <a:pt x="2520000" y="0"/>
                </a:cubicBezTo>
                <a:close/>
              </a:path>
            </a:pathLst>
          </a:custGeom>
          <a:solidFill>
            <a:schemeClr val="bg1">
              <a:lumMod val="75000"/>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Freeform 6"/>
          <p:cNvSpPr>
            <a:spLocks noChangeAspect="1"/>
          </p:cNvSpPr>
          <p:nvPr/>
        </p:nvSpPr>
        <p:spPr>
          <a:xfrm>
            <a:off x="4679679" y="1079749"/>
            <a:ext cx="2520000" cy="2520000"/>
          </a:xfrm>
          <a:custGeom>
            <a:avLst/>
            <a:gdLst>
              <a:gd name="connsiteX0" fmla="*/ 1800000 w 3600000"/>
              <a:gd name="connsiteY0" fmla="*/ 720000 h 3600000"/>
              <a:gd name="connsiteX1" fmla="*/ 720000 w 3600000"/>
              <a:gd name="connsiteY1" fmla="*/ 1800000 h 3600000"/>
              <a:gd name="connsiteX2" fmla="*/ 1800000 w 3600000"/>
              <a:gd name="connsiteY2" fmla="*/ 2880000 h 3600000"/>
              <a:gd name="connsiteX3" fmla="*/ 2880000 w 3600000"/>
              <a:gd name="connsiteY3" fmla="*/ 1800000 h 3600000"/>
              <a:gd name="connsiteX4" fmla="*/ 1800000 w 3600000"/>
              <a:gd name="connsiteY4" fmla="*/ 72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720000"/>
                </a:moveTo>
                <a:cubicBezTo>
                  <a:pt x="1203532" y="720000"/>
                  <a:pt x="720000" y="1203532"/>
                  <a:pt x="720000" y="1800000"/>
                </a:cubicBezTo>
                <a:cubicBezTo>
                  <a:pt x="720000" y="2396468"/>
                  <a:pt x="1203532" y="2880000"/>
                  <a:pt x="1800000" y="2880000"/>
                </a:cubicBezTo>
                <a:cubicBezTo>
                  <a:pt x="2396468" y="2880000"/>
                  <a:pt x="2880000" y="2396468"/>
                  <a:pt x="2880000" y="1800000"/>
                </a:cubicBezTo>
                <a:cubicBezTo>
                  <a:pt x="2880000" y="1203532"/>
                  <a:pt x="2396468" y="720000"/>
                  <a:pt x="1800000" y="72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Oval 7"/>
          <p:cNvSpPr>
            <a:spLocks noChangeAspect="1"/>
          </p:cNvSpPr>
          <p:nvPr/>
        </p:nvSpPr>
        <p:spPr>
          <a:xfrm>
            <a:off x="5183679" y="1583749"/>
            <a:ext cx="1512000" cy="1512000"/>
          </a:xfrm>
          <a:prstGeom prst="ellipse">
            <a:avLst/>
          </a:prstGeom>
          <a:solidFill>
            <a:schemeClr val="bg1">
              <a:lumMod val="9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 name="TextBox 8"/>
          <p:cNvSpPr txBox="1"/>
          <p:nvPr/>
        </p:nvSpPr>
        <p:spPr>
          <a:xfrm>
            <a:off x="8560243" y="2115825"/>
            <a:ext cx="2847986" cy="461665"/>
          </a:xfrm>
          <a:prstGeom prst="rect">
            <a:avLst/>
          </a:prstGeom>
          <a:noFill/>
        </p:spPr>
        <p:txBody>
          <a:bodyPr wrap="square" rtlCol="0">
            <a:spAutoFit/>
          </a:bodyPr>
          <a:lstStyle/>
          <a:p>
            <a:r>
              <a:rPr lang="en-NZ" sz="2400" dirty="0">
                <a:solidFill>
                  <a:schemeClr val="accent5">
                    <a:lumMod val="50000"/>
                  </a:schemeClr>
                </a:solidFill>
              </a:rPr>
              <a:t>Course ecosystem</a:t>
            </a:r>
          </a:p>
        </p:txBody>
      </p:sp>
      <p:sp>
        <p:nvSpPr>
          <p:cNvPr id="10" name="TextBox 9"/>
          <p:cNvSpPr txBox="1"/>
          <p:nvPr/>
        </p:nvSpPr>
        <p:spPr>
          <a:xfrm>
            <a:off x="8560243" y="3068580"/>
            <a:ext cx="3515643" cy="461665"/>
          </a:xfrm>
          <a:prstGeom prst="rect">
            <a:avLst/>
          </a:prstGeom>
          <a:noFill/>
        </p:spPr>
        <p:txBody>
          <a:bodyPr wrap="square" rtlCol="0">
            <a:spAutoFit/>
          </a:bodyPr>
          <a:lstStyle/>
          <a:p>
            <a:r>
              <a:rPr lang="en-NZ" sz="2400" dirty="0">
                <a:solidFill>
                  <a:schemeClr val="accent5">
                    <a:lumMod val="50000"/>
                  </a:schemeClr>
                </a:solidFill>
              </a:rPr>
              <a:t>Organizational ecosystem </a:t>
            </a:r>
          </a:p>
        </p:txBody>
      </p:sp>
      <p:sp>
        <p:nvSpPr>
          <p:cNvPr id="11" name="TextBox 10"/>
          <p:cNvSpPr txBox="1"/>
          <p:nvPr/>
        </p:nvSpPr>
        <p:spPr>
          <a:xfrm>
            <a:off x="8560243" y="3621670"/>
            <a:ext cx="2336590" cy="461665"/>
          </a:xfrm>
          <a:prstGeom prst="rect">
            <a:avLst/>
          </a:prstGeom>
          <a:noFill/>
        </p:spPr>
        <p:txBody>
          <a:bodyPr wrap="square" rtlCol="0">
            <a:spAutoFit/>
          </a:bodyPr>
          <a:lstStyle/>
          <a:p>
            <a:r>
              <a:rPr lang="en-NZ" sz="2400" dirty="0">
                <a:solidFill>
                  <a:schemeClr val="accent5">
                    <a:lumMod val="50000"/>
                  </a:schemeClr>
                </a:solidFill>
              </a:rPr>
              <a:t>National </a:t>
            </a:r>
            <a:r>
              <a:rPr lang="en-NZ" sz="2400" dirty="0" err="1">
                <a:solidFill>
                  <a:schemeClr val="accent5">
                    <a:lumMod val="50000"/>
                  </a:schemeClr>
                </a:solidFill>
              </a:rPr>
              <a:t>ecozone</a:t>
            </a:r>
            <a:r>
              <a:rPr lang="en-NZ" sz="2400" dirty="0">
                <a:solidFill>
                  <a:schemeClr val="accent5">
                    <a:lumMod val="50000"/>
                  </a:schemeClr>
                </a:solidFill>
              </a:rPr>
              <a:t> </a:t>
            </a:r>
          </a:p>
        </p:txBody>
      </p:sp>
      <p:sp>
        <p:nvSpPr>
          <p:cNvPr id="12" name="TextBox 11"/>
          <p:cNvSpPr txBox="1"/>
          <p:nvPr/>
        </p:nvSpPr>
        <p:spPr>
          <a:xfrm>
            <a:off x="8560243" y="4122933"/>
            <a:ext cx="2648319" cy="461665"/>
          </a:xfrm>
          <a:prstGeom prst="rect">
            <a:avLst/>
          </a:prstGeom>
          <a:noFill/>
        </p:spPr>
        <p:txBody>
          <a:bodyPr wrap="square" rtlCol="0">
            <a:spAutoFit/>
          </a:bodyPr>
          <a:lstStyle/>
          <a:p>
            <a:r>
              <a:rPr lang="fr-CA" sz="2400" dirty="0">
                <a:solidFill>
                  <a:schemeClr val="accent5">
                    <a:lumMod val="50000"/>
                  </a:schemeClr>
                </a:solidFill>
              </a:rPr>
              <a:t>Global </a:t>
            </a:r>
            <a:r>
              <a:rPr lang="fr-CA" sz="2400" dirty="0" err="1">
                <a:solidFill>
                  <a:schemeClr val="accent5">
                    <a:lumMod val="50000"/>
                  </a:schemeClr>
                </a:solidFill>
              </a:rPr>
              <a:t>ecosphere</a:t>
            </a:r>
            <a:endParaRPr lang="en-NZ" sz="2400" dirty="0">
              <a:solidFill>
                <a:schemeClr val="accent5">
                  <a:lumMod val="50000"/>
                </a:schemeClr>
              </a:solidFill>
            </a:endParaRPr>
          </a:p>
        </p:txBody>
      </p:sp>
      <p:sp>
        <p:nvSpPr>
          <p:cNvPr id="13" name="TextBox 12"/>
          <p:cNvSpPr txBox="1"/>
          <p:nvPr/>
        </p:nvSpPr>
        <p:spPr>
          <a:xfrm>
            <a:off x="3617427" y="4930279"/>
            <a:ext cx="4644503" cy="2000548"/>
          </a:xfrm>
          <a:prstGeom prst="rect">
            <a:avLst/>
          </a:prstGeom>
          <a:noFill/>
        </p:spPr>
        <p:txBody>
          <a:bodyPr wrap="square" rtlCol="0">
            <a:spAutoFit/>
          </a:bodyPr>
          <a:lstStyle/>
          <a:p>
            <a:r>
              <a:rPr lang="fr-CA" sz="2400" u="sng" dirty="0" err="1">
                <a:solidFill>
                  <a:schemeClr val="accent5">
                    <a:lumMod val="50000"/>
                  </a:schemeClr>
                </a:solidFill>
              </a:rPr>
              <a:t>Ecosystems</a:t>
            </a:r>
            <a:r>
              <a:rPr lang="fr-CA" sz="2400" u="sng" dirty="0">
                <a:solidFill>
                  <a:schemeClr val="accent5">
                    <a:lumMod val="50000"/>
                  </a:schemeClr>
                </a:solidFill>
              </a:rPr>
              <a:t> </a:t>
            </a:r>
            <a:r>
              <a:rPr lang="fr-CA" sz="2400" u="sng" dirty="0" err="1">
                <a:solidFill>
                  <a:schemeClr val="accent5">
                    <a:lumMod val="50000"/>
                  </a:schemeClr>
                </a:solidFill>
              </a:rPr>
              <a:t>contain</a:t>
            </a:r>
            <a:r>
              <a:rPr lang="fr-CA" sz="2400" u="sng" dirty="0">
                <a:solidFill>
                  <a:schemeClr val="accent5">
                    <a:lumMod val="50000"/>
                  </a:schemeClr>
                </a:solidFill>
              </a:rPr>
              <a:t> </a:t>
            </a:r>
            <a:r>
              <a:rPr lang="fr-CA" sz="2400" u="sng" dirty="0" err="1">
                <a:solidFill>
                  <a:schemeClr val="accent5">
                    <a:lumMod val="50000"/>
                  </a:schemeClr>
                </a:solidFill>
              </a:rPr>
              <a:t>matter</a:t>
            </a:r>
            <a:endParaRPr lang="fr-CA" sz="2400" u="sng" dirty="0">
              <a:solidFill>
                <a:schemeClr val="accent5">
                  <a:lumMod val="50000"/>
                </a:schemeClr>
              </a:solidFill>
            </a:endParaRPr>
          </a:p>
          <a:p>
            <a:pPr marL="914400" lvl="1" indent="-457200">
              <a:buFont typeface="Arial" panose="020B0604020202020204" pitchFamily="34" charset="0"/>
              <a:buChar char="•"/>
            </a:pPr>
            <a:r>
              <a:rPr lang="fr-CA" sz="2400" dirty="0">
                <a:solidFill>
                  <a:schemeClr val="accent5">
                    <a:lumMod val="50000"/>
                  </a:schemeClr>
                </a:solidFill>
              </a:rPr>
              <a:t>Non-living </a:t>
            </a:r>
            <a:r>
              <a:rPr lang="fr-CA" sz="2400" dirty="0" err="1">
                <a:solidFill>
                  <a:schemeClr val="accent5">
                    <a:lumMod val="50000"/>
                  </a:schemeClr>
                </a:solidFill>
              </a:rPr>
              <a:t>matter</a:t>
            </a:r>
            <a:endParaRPr lang="fr-CA" sz="2400" dirty="0">
              <a:solidFill>
                <a:schemeClr val="accent5">
                  <a:lumMod val="50000"/>
                </a:schemeClr>
              </a:solidFill>
            </a:endParaRPr>
          </a:p>
          <a:p>
            <a:pPr marL="914400" lvl="1" indent="-457200">
              <a:buFont typeface="Arial" panose="020B0604020202020204" pitchFamily="34" charset="0"/>
              <a:buChar char="•"/>
            </a:pPr>
            <a:r>
              <a:rPr lang="fr-CA" sz="2400" dirty="0">
                <a:solidFill>
                  <a:schemeClr val="accent5">
                    <a:lumMod val="50000"/>
                  </a:schemeClr>
                </a:solidFill>
              </a:rPr>
              <a:t>Living </a:t>
            </a:r>
            <a:r>
              <a:rPr lang="fr-CA" sz="2400" dirty="0" err="1">
                <a:solidFill>
                  <a:schemeClr val="accent5">
                    <a:lumMod val="50000"/>
                  </a:schemeClr>
                </a:solidFill>
              </a:rPr>
              <a:t>matter</a:t>
            </a:r>
            <a:r>
              <a:rPr lang="fr-CA" sz="2400" dirty="0">
                <a:solidFill>
                  <a:schemeClr val="accent5">
                    <a:lumMod val="50000"/>
                  </a:schemeClr>
                </a:solidFill>
              </a:rPr>
              <a:t> or </a:t>
            </a:r>
            <a:r>
              <a:rPr lang="fr-CA" sz="2400" dirty="0" err="1">
                <a:solidFill>
                  <a:schemeClr val="accent5">
                    <a:lumMod val="50000"/>
                  </a:schemeClr>
                </a:solidFill>
              </a:rPr>
              <a:t>species</a:t>
            </a:r>
            <a:r>
              <a:rPr lang="fr-CA" sz="2400" dirty="0">
                <a:solidFill>
                  <a:schemeClr val="accent5">
                    <a:lumMod val="50000"/>
                  </a:schemeClr>
                </a:solidFill>
              </a:rPr>
              <a:t> </a:t>
            </a:r>
          </a:p>
          <a:p>
            <a:pPr lvl="1"/>
            <a:r>
              <a:rPr lang="fr-CA" sz="2400" dirty="0">
                <a:solidFill>
                  <a:schemeClr val="accent5">
                    <a:lumMod val="50000"/>
                  </a:schemeClr>
                </a:solidFill>
              </a:rPr>
              <a:t>	(</a:t>
            </a:r>
            <a:r>
              <a:rPr lang="fr-CA" sz="2400" dirty="0" err="1">
                <a:solidFill>
                  <a:schemeClr val="accent5">
                    <a:lumMod val="50000"/>
                  </a:schemeClr>
                </a:solidFill>
              </a:rPr>
              <a:t>includes</a:t>
            </a:r>
            <a:r>
              <a:rPr lang="fr-CA" sz="2400" dirty="0">
                <a:solidFill>
                  <a:schemeClr val="accent5">
                    <a:lumMod val="50000"/>
                  </a:schemeClr>
                </a:solidFill>
              </a:rPr>
              <a:t> </a:t>
            </a:r>
            <a:r>
              <a:rPr lang="fr-CA" sz="2400" dirty="0" err="1">
                <a:solidFill>
                  <a:schemeClr val="accent5">
                    <a:lumMod val="50000"/>
                  </a:schemeClr>
                </a:solidFill>
              </a:rPr>
              <a:t>Keystone</a:t>
            </a:r>
            <a:r>
              <a:rPr lang="fr-CA" sz="2400" dirty="0">
                <a:solidFill>
                  <a:schemeClr val="accent5">
                    <a:lumMod val="50000"/>
                  </a:schemeClr>
                </a:solidFill>
              </a:rPr>
              <a:t> </a:t>
            </a:r>
            <a:r>
              <a:rPr lang="fr-CA" sz="2400" dirty="0" err="1">
                <a:solidFill>
                  <a:schemeClr val="accent5">
                    <a:lumMod val="50000"/>
                  </a:schemeClr>
                </a:solidFill>
              </a:rPr>
              <a:t>species</a:t>
            </a:r>
            <a:r>
              <a:rPr lang="fr-CA" sz="2400" dirty="0">
                <a:solidFill>
                  <a:schemeClr val="accent5">
                    <a:lumMod val="50000"/>
                  </a:schemeClr>
                </a:solidFill>
              </a:rPr>
              <a:t>)</a:t>
            </a:r>
          </a:p>
          <a:p>
            <a:pPr marL="457200" indent="-457200">
              <a:buFontTx/>
              <a:buChar char="-"/>
            </a:pPr>
            <a:endParaRPr lang="fr-CA" sz="2800" dirty="0">
              <a:solidFill>
                <a:schemeClr val="accent5">
                  <a:lumMod val="50000"/>
                </a:schemeClr>
              </a:solidFill>
            </a:endParaRPr>
          </a:p>
        </p:txBody>
      </p:sp>
      <p:cxnSp>
        <p:nvCxnSpPr>
          <p:cNvPr id="16" name="Straight Connector 15"/>
          <p:cNvCxnSpPr/>
          <p:nvPr/>
        </p:nvCxnSpPr>
        <p:spPr>
          <a:xfrm>
            <a:off x="5950857" y="2357073"/>
            <a:ext cx="2609386"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50857" y="3312428"/>
            <a:ext cx="2609386"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50857" y="3852502"/>
            <a:ext cx="2609386"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50857" y="4353765"/>
            <a:ext cx="2609386"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1286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ChangeAspect="1"/>
          </p:cNvSpPr>
          <p:nvPr/>
        </p:nvSpPr>
        <p:spPr>
          <a:xfrm>
            <a:off x="3828000" y="869395"/>
            <a:ext cx="4536000" cy="4536000"/>
          </a:xfrm>
          <a:custGeom>
            <a:avLst/>
            <a:gdLst>
              <a:gd name="connsiteX0" fmla="*/ 3240000 w 6480000"/>
              <a:gd name="connsiteY0" fmla="*/ 720000 h 6480000"/>
              <a:gd name="connsiteX1" fmla="*/ 720000 w 6480000"/>
              <a:gd name="connsiteY1" fmla="*/ 3240000 h 6480000"/>
              <a:gd name="connsiteX2" fmla="*/ 3240000 w 6480000"/>
              <a:gd name="connsiteY2" fmla="*/ 5760000 h 6480000"/>
              <a:gd name="connsiteX3" fmla="*/ 5760000 w 6480000"/>
              <a:gd name="connsiteY3" fmla="*/ 3240000 h 6480000"/>
              <a:gd name="connsiteX4" fmla="*/ 3240000 w 6480000"/>
              <a:gd name="connsiteY4" fmla="*/ 720000 h 6480000"/>
              <a:gd name="connsiteX5" fmla="*/ 3240000 w 6480000"/>
              <a:gd name="connsiteY5" fmla="*/ 0 h 6480000"/>
              <a:gd name="connsiteX6" fmla="*/ 6480000 w 6480000"/>
              <a:gd name="connsiteY6" fmla="*/ 3240000 h 6480000"/>
              <a:gd name="connsiteX7" fmla="*/ 3240000 w 6480000"/>
              <a:gd name="connsiteY7" fmla="*/ 6480000 h 6480000"/>
              <a:gd name="connsiteX8" fmla="*/ 0 w 6480000"/>
              <a:gd name="connsiteY8" fmla="*/ 3240000 h 6480000"/>
              <a:gd name="connsiteX9" fmla="*/ 3240000 w 6480000"/>
              <a:gd name="connsiteY9" fmla="*/ 0 h 64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80000" h="6480000">
                <a:moveTo>
                  <a:pt x="3240000" y="720000"/>
                </a:moveTo>
                <a:cubicBezTo>
                  <a:pt x="1848242" y="720000"/>
                  <a:pt x="720000" y="1848242"/>
                  <a:pt x="720000" y="3240000"/>
                </a:cubicBezTo>
                <a:cubicBezTo>
                  <a:pt x="720000" y="4631758"/>
                  <a:pt x="1848242" y="5760000"/>
                  <a:pt x="3240000" y="5760000"/>
                </a:cubicBezTo>
                <a:cubicBezTo>
                  <a:pt x="4631758" y="5760000"/>
                  <a:pt x="5760000" y="4631758"/>
                  <a:pt x="5760000" y="3240000"/>
                </a:cubicBezTo>
                <a:cubicBezTo>
                  <a:pt x="5760000" y="1848242"/>
                  <a:pt x="4631758" y="720000"/>
                  <a:pt x="3240000" y="720000"/>
                </a:cubicBezTo>
                <a:close/>
                <a:moveTo>
                  <a:pt x="3240000" y="0"/>
                </a:moveTo>
                <a:cubicBezTo>
                  <a:pt x="5029403" y="0"/>
                  <a:pt x="6480000" y="1450597"/>
                  <a:pt x="6480000" y="3240000"/>
                </a:cubicBezTo>
                <a:cubicBezTo>
                  <a:pt x="6480000" y="5029403"/>
                  <a:pt x="5029403" y="6480000"/>
                  <a:pt x="3240000" y="6480000"/>
                </a:cubicBezTo>
                <a:cubicBezTo>
                  <a:pt x="1450597" y="6480000"/>
                  <a:pt x="0" y="5029403"/>
                  <a:pt x="0" y="3240000"/>
                </a:cubicBezTo>
                <a:cubicBezTo>
                  <a:pt x="0" y="1450597"/>
                  <a:pt x="1450597" y="0"/>
                  <a:pt x="324000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 name="Freeform 2"/>
          <p:cNvSpPr>
            <a:spLocks noChangeAspect="1"/>
          </p:cNvSpPr>
          <p:nvPr/>
        </p:nvSpPr>
        <p:spPr>
          <a:xfrm>
            <a:off x="4332000" y="1373395"/>
            <a:ext cx="3528000" cy="3528000"/>
          </a:xfrm>
          <a:custGeom>
            <a:avLst/>
            <a:gdLst>
              <a:gd name="connsiteX0" fmla="*/ 2520000 w 5040000"/>
              <a:gd name="connsiteY0" fmla="*/ 720000 h 5040000"/>
              <a:gd name="connsiteX1" fmla="*/ 720000 w 5040000"/>
              <a:gd name="connsiteY1" fmla="*/ 2520000 h 5040000"/>
              <a:gd name="connsiteX2" fmla="*/ 2520000 w 5040000"/>
              <a:gd name="connsiteY2" fmla="*/ 4320000 h 5040000"/>
              <a:gd name="connsiteX3" fmla="*/ 4320000 w 5040000"/>
              <a:gd name="connsiteY3" fmla="*/ 2520000 h 5040000"/>
              <a:gd name="connsiteX4" fmla="*/ 2520000 w 5040000"/>
              <a:gd name="connsiteY4" fmla="*/ 720000 h 5040000"/>
              <a:gd name="connsiteX5" fmla="*/ 2520000 w 5040000"/>
              <a:gd name="connsiteY5" fmla="*/ 0 h 5040000"/>
              <a:gd name="connsiteX6" fmla="*/ 5040000 w 5040000"/>
              <a:gd name="connsiteY6" fmla="*/ 2520000 h 5040000"/>
              <a:gd name="connsiteX7" fmla="*/ 2520000 w 5040000"/>
              <a:gd name="connsiteY7" fmla="*/ 5040000 h 5040000"/>
              <a:gd name="connsiteX8" fmla="*/ 0 w 5040000"/>
              <a:gd name="connsiteY8" fmla="*/ 2520000 h 5040000"/>
              <a:gd name="connsiteX9" fmla="*/ 2520000 w 5040000"/>
              <a:gd name="connsiteY9" fmla="*/ 0 h 50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0000" h="5040000">
                <a:moveTo>
                  <a:pt x="2520000" y="720000"/>
                </a:moveTo>
                <a:cubicBezTo>
                  <a:pt x="1525887" y="720000"/>
                  <a:pt x="720000" y="1525887"/>
                  <a:pt x="720000" y="2520000"/>
                </a:cubicBezTo>
                <a:cubicBezTo>
                  <a:pt x="720000" y="3514113"/>
                  <a:pt x="1525887" y="4320000"/>
                  <a:pt x="2520000" y="4320000"/>
                </a:cubicBezTo>
                <a:cubicBezTo>
                  <a:pt x="3514113" y="4320000"/>
                  <a:pt x="4320000" y="3514113"/>
                  <a:pt x="4320000" y="2520000"/>
                </a:cubicBezTo>
                <a:cubicBezTo>
                  <a:pt x="4320000" y="1525887"/>
                  <a:pt x="3514113" y="720000"/>
                  <a:pt x="2520000" y="720000"/>
                </a:cubicBezTo>
                <a:close/>
                <a:moveTo>
                  <a:pt x="2520000" y="0"/>
                </a:moveTo>
                <a:cubicBezTo>
                  <a:pt x="3911758" y="0"/>
                  <a:pt x="5040000" y="1128242"/>
                  <a:pt x="5040000" y="2520000"/>
                </a:cubicBezTo>
                <a:cubicBezTo>
                  <a:pt x="5040000" y="3911758"/>
                  <a:pt x="3911758" y="5040000"/>
                  <a:pt x="2520000" y="5040000"/>
                </a:cubicBezTo>
                <a:cubicBezTo>
                  <a:pt x="1128242" y="5040000"/>
                  <a:pt x="0" y="3911758"/>
                  <a:pt x="0" y="2520000"/>
                </a:cubicBezTo>
                <a:cubicBezTo>
                  <a:pt x="0" y="1128242"/>
                  <a:pt x="1128242" y="0"/>
                  <a:pt x="2520000" y="0"/>
                </a:cubicBezTo>
                <a:close/>
              </a:path>
            </a:pathLst>
          </a:custGeom>
          <a:solidFill>
            <a:schemeClr val="bg1">
              <a:lumMod val="75000"/>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 name="Freeform 3"/>
          <p:cNvSpPr>
            <a:spLocks noChangeAspect="1"/>
          </p:cNvSpPr>
          <p:nvPr/>
        </p:nvSpPr>
        <p:spPr>
          <a:xfrm>
            <a:off x="4836000" y="1877395"/>
            <a:ext cx="2520000" cy="2520000"/>
          </a:xfrm>
          <a:custGeom>
            <a:avLst/>
            <a:gdLst>
              <a:gd name="connsiteX0" fmla="*/ 1800000 w 3600000"/>
              <a:gd name="connsiteY0" fmla="*/ 720000 h 3600000"/>
              <a:gd name="connsiteX1" fmla="*/ 720000 w 3600000"/>
              <a:gd name="connsiteY1" fmla="*/ 1800000 h 3600000"/>
              <a:gd name="connsiteX2" fmla="*/ 1800000 w 3600000"/>
              <a:gd name="connsiteY2" fmla="*/ 2880000 h 3600000"/>
              <a:gd name="connsiteX3" fmla="*/ 2880000 w 3600000"/>
              <a:gd name="connsiteY3" fmla="*/ 1800000 h 3600000"/>
              <a:gd name="connsiteX4" fmla="*/ 1800000 w 3600000"/>
              <a:gd name="connsiteY4" fmla="*/ 72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720000"/>
                </a:moveTo>
                <a:cubicBezTo>
                  <a:pt x="1203532" y="720000"/>
                  <a:pt x="720000" y="1203532"/>
                  <a:pt x="720000" y="1800000"/>
                </a:cubicBezTo>
                <a:cubicBezTo>
                  <a:pt x="720000" y="2396468"/>
                  <a:pt x="1203532" y="2880000"/>
                  <a:pt x="1800000" y="2880000"/>
                </a:cubicBezTo>
                <a:cubicBezTo>
                  <a:pt x="2396468" y="2880000"/>
                  <a:pt x="2880000" y="2396468"/>
                  <a:pt x="2880000" y="1800000"/>
                </a:cubicBezTo>
                <a:cubicBezTo>
                  <a:pt x="2880000" y="1203532"/>
                  <a:pt x="2396468" y="720000"/>
                  <a:pt x="1800000" y="72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bg1">
                  <a:lumMod val="50000"/>
                </a:schemeClr>
              </a:solidFill>
            </a:endParaRPr>
          </a:p>
        </p:txBody>
      </p:sp>
      <p:sp>
        <p:nvSpPr>
          <p:cNvPr id="5" name="Oval 4"/>
          <p:cNvSpPr>
            <a:spLocks noChangeAspect="1"/>
          </p:cNvSpPr>
          <p:nvPr/>
        </p:nvSpPr>
        <p:spPr>
          <a:xfrm>
            <a:off x="5340000" y="2381395"/>
            <a:ext cx="1512000" cy="1512000"/>
          </a:xfrm>
          <a:prstGeom prst="ellipse">
            <a:avLst/>
          </a:prstGeom>
          <a:solidFill>
            <a:schemeClr val="bg1">
              <a:lumMod val="9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bg1">
                  <a:lumMod val="50000"/>
                </a:schemeClr>
              </a:solidFill>
            </a:endParaRPr>
          </a:p>
        </p:txBody>
      </p:sp>
      <p:sp>
        <p:nvSpPr>
          <p:cNvPr id="6" name="TextBox 5"/>
          <p:cNvSpPr txBox="1"/>
          <p:nvPr/>
        </p:nvSpPr>
        <p:spPr>
          <a:xfrm>
            <a:off x="5469621" y="2932723"/>
            <a:ext cx="1252758" cy="461665"/>
          </a:xfrm>
          <a:prstGeom prst="rect">
            <a:avLst/>
          </a:prstGeom>
          <a:noFill/>
        </p:spPr>
        <p:txBody>
          <a:bodyPr wrap="square" rtlCol="0">
            <a:spAutoFit/>
          </a:bodyPr>
          <a:lstStyle/>
          <a:p>
            <a:pPr algn="ctr"/>
            <a:r>
              <a:rPr lang="en-NZ" sz="2400" dirty="0">
                <a:solidFill>
                  <a:schemeClr val="bg1">
                    <a:lumMod val="50000"/>
                  </a:schemeClr>
                </a:solidFill>
              </a:rPr>
              <a:t>Course</a:t>
            </a:r>
          </a:p>
        </p:txBody>
      </p:sp>
      <p:sp>
        <p:nvSpPr>
          <p:cNvPr id="7" name="TextBox 6"/>
          <p:cNvSpPr txBox="1"/>
          <p:nvPr/>
        </p:nvSpPr>
        <p:spPr>
          <a:xfrm>
            <a:off x="5185179" y="3866226"/>
            <a:ext cx="1821642" cy="461665"/>
          </a:xfrm>
          <a:prstGeom prst="rect">
            <a:avLst/>
          </a:prstGeom>
          <a:noFill/>
        </p:spPr>
        <p:txBody>
          <a:bodyPr wrap="square" rtlCol="0">
            <a:spAutoFit/>
          </a:bodyPr>
          <a:lstStyle/>
          <a:p>
            <a:pPr algn="ctr"/>
            <a:r>
              <a:rPr lang="en-NZ" sz="2400" dirty="0">
                <a:solidFill>
                  <a:schemeClr val="bg1">
                    <a:lumMod val="50000"/>
                  </a:schemeClr>
                </a:solidFill>
              </a:rPr>
              <a:t>Organization</a:t>
            </a:r>
          </a:p>
        </p:txBody>
      </p:sp>
      <p:sp>
        <p:nvSpPr>
          <p:cNvPr id="8" name="TextBox 7"/>
          <p:cNvSpPr txBox="1"/>
          <p:nvPr/>
        </p:nvSpPr>
        <p:spPr>
          <a:xfrm>
            <a:off x="5340000" y="4419316"/>
            <a:ext cx="1512001" cy="461665"/>
          </a:xfrm>
          <a:prstGeom prst="rect">
            <a:avLst/>
          </a:prstGeom>
          <a:noFill/>
        </p:spPr>
        <p:txBody>
          <a:bodyPr wrap="square" rtlCol="0">
            <a:spAutoFit/>
          </a:bodyPr>
          <a:lstStyle/>
          <a:p>
            <a:pPr algn="ctr"/>
            <a:r>
              <a:rPr lang="en-NZ" sz="2400" dirty="0">
                <a:solidFill>
                  <a:schemeClr val="bg1">
                    <a:lumMod val="50000"/>
                  </a:schemeClr>
                </a:solidFill>
              </a:rPr>
              <a:t>National</a:t>
            </a:r>
          </a:p>
        </p:txBody>
      </p:sp>
      <p:sp>
        <p:nvSpPr>
          <p:cNvPr id="9" name="TextBox 8"/>
          <p:cNvSpPr txBox="1"/>
          <p:nvPr/>
        </p:nvSpPr>
        <p:spPr>
          <a:xfrm>
            <a:off x="5183441" y="4920579"/>
            <a:ext cx="1825118" cy="461665"/>
          </a:xfrm>
          <a:prstGeom prst="rect">
            <a:avLst/>
          </a:prstGeom>
          <a:noFill/>
        </p:spPr>
        <p:txBody>
          <a:bodyPr wrap="square" rtlCol="0">
            <a:spAutoFit/>
          </a:bodyPr>
          <a:lstStyle/>
          <a:p>
            <a:pPr algn="ctr"/>
            <a:r>
              <a:rPr lang="en-NZ" sz="2400" dirty="0">
                <a:solidFill>
                  <a:schemeClr val="bg1">
                    <a:lumMod val="50000"/>
                  </a:schemeClr>
                </a:solidFill>
              </a:rPr>
              <a:t>Global</a:t>
            </a:r>
          </a:p>
        </p:txBody>
      </p:sp>
      <p:sp>
        <p:nvSpPr>
          <p:cNvPr id="10" name="TextBox 9"/>
          <p:cNvSpPr txBox="1"/>
          <p:nvPr/>
        </p:nvSpPr>
        <p:spPr>
          <a:xfrm>
            <a:off x="4803833" y="5647785"/>
            <a:ext cx="2584334" cy="523220"/>
          </a:xfrm>
          <a:prstGeom prst="rect">
            <a:avLst/>
          </a:prstGeom>
          <a:noFill/>
        </p:spPr>
        <p:txBody>
          <a:bodyPr wrap="square" rtlCol="0">
            <a:spAutoFit/>
          </a:bodyPr>
          <a:lstStyle/>
          <a:p>
            <a:pPr algn="ctr"/>
            <a:r>
              <a:rPr lang="fr-CA" sz="2800" dirty="0" err="1"/>
              <a:t>Community</a:t>
            </a:r>
            <a:endParaRPr lang="en-NZ" sz="2800" dirty="0"/>
          </a:p>
        </p:txBody>
      </p:sp>
      <p:sp>
        <p:nvSpPr>
          <p:cNvPr id="11" name="TextBox 10"/>
          <p:cNvSpPr txBox="1"/>
          <p:nvPr/>
        </p:nvSpPr>
        <p:spPr>
          <a:xfrm>
            <a:off x="8820836" y="4135785"/>
            <a:ext cx="2410012" cy="523220"/>
          </a:xfrm>
          <a:prstGeom prst="rect">
            <a:avLst/>
          </a:prstGeom>
          <a:noFill/>
        </p:spPr>
        <p:txBody>
          <a:bodyPr wrap="square" rtlCol="0">
            <a:spAutoFit/>
          </a:bodyPr>
          <a:lstStyle/>
          <a:p>
            <a:r>
              <a:rPr lang="fr-CA" sz="2800" dirty="0"/>
              <a:t>Bureaucratic</a:t>
            </a:r>
            <a:endParaRPr lang="en-NZ" sz="3200" dirty="0"/>
          </a:p>
        </p:txBody>
      </p:sp>
      <p:sp>
        <p:nvSpPr>
          <p:cNvPr id="12" name="TextBox 11"/>
          <p:cNvSpPr txBox="1"/>
          <p:nvPr/>
        </p:nvSpPr>
        <p:spPr>
          <a:xfrm>
            <a:off x="1724508" y="4135785"/>
            <a:ext cx="2052517" cy="523220"/>
          </a:xfrm>
          <a:prstGeom prst="rect">
            <a:avLst/>
          </a:prstGeom>
          <a:noFill/>
        </p:spPr>
        <p:txBody>
          <a:bodyPr wrap="square" rtlCol="0">
            <a:spAutoFit/>
          </a:bodyPr>
          <a:lstStyle/>
          <a:p>
            <a:r>
              <a:rPr lang="fr-CA" sz="2800" dirty="0"/>
              <a:t>Professional</a:t>
            </a:r>
            <a:endParaRPr lang="en-NZ" sz="2800" dirty="0"/>
          </a:p>
        </p:txBody>
      </p:sp>
      <p:sp>
        <p:nvSpPr>
          <p:cNvPr id="13" name="TextBox 12"/>
          <p:cNvSpPr txBox="1"/>
          <p:nvPr/>
        </p:nvSpPr>
        <p:spPr>
          <a:xfrm>
            <a:off x="8820836" y="1124591"/>
            <a:ext cx="1762012" cy="523220"/>
          </a:xfrm>
          <a:prstGeom prst="rect">
            <a:avLst/>
          </a:prstGeom>
          <a:noFill/>
        </p:spPr>
        <p:txBody>
          <a:bodyPr wrap="square" rtlCol="0">
            <a:spAutoFit/>
          </a:bodyPr>
          <a:lstStyle/>
          <a:p>
            <a:r>
              <a:rPr lang="fr-CA" sz="2800" dirty="0"/>
              <a:t>Political</a:t>
            </a:r>
            <a:endParaRPr lang="en-NZ" sz="3200" dirty="0"/>
          </a:p>
        </p:txBody>
      </p:sp>
      <p:sp>
        <p:nvSpPr>
          <p:cNvPr id="14" name="TextBox 13"/>
          <p:cNvSpPr txBox="1"/>
          <p:nvPr/>
        </p:nvSpPr>
        <p:spPr>
          <a:xfrm>
            <a:off x="1724508" y="1124591"/>
            <a:ext cx="1755372" cy="523220"/>
          </a:xfrm>
          <a:prstGeom prst="rect">
            <a:avLst/>
          </a:prstGeom>
          <a:noFill/>
        </p:spPr>
        <p:txBody>
          <a:bodyPr wrap="square" rtlCol="0">
            <a:spAutoFit/>
          </a:bodyPr>
          <a:lstStyle/>
          <a:p>
            <a:r>
              <a:rPr lang="fr-CA" sz="2800" dirty="0"/>
              <a:t>Resources </a:t>
            </a:r>
            <a:endParaRPr lang="en-NZ" sz="2800" dirty="0"/>
          </a:p>
        </p:txBody>
      </p:sp>
    </p:spTree>
    <p:custDataLst>
      <p:tags r:id="rId1"/>
    </p:custDataLst>
    <p:extLst>
      <p:ext uri="{BB962C8B-B14F-4D97-AF65-F5344CB8AC3E}">
        <p14:creationId xmlns:p14="http://schemas.microsoft.com/office/powerpoint/2010/main" val="2183858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09049" y="1725532"/>
            <a:ext cx="6748476" cy="3468602"/>
            <a:chOff x="2009049" y="1725532"/>
            <a:chExt cx="4949371" cy="3468602"/>
          </a:xfrm>
        </p:grpSpPr>
        <p:grpSp>
          <p:nvGrpSpPr>
            <p:cNvPr id="22" name="Group 21"/>
            <p:cNvGrpSpPr/>
            <p:nvPr/>
          </p:nvGrpSpPr>
          <p:grpSpPr>
            <a:xfrm>
              <a:off x="2823021" y="1857978"/>
              <a:ext cx="3288491" cy="3141364"/>
              <a:chOff x="1235291" y="-4751635"/>
              <a:chExt cx="4891651" cy="4672800"/>
            </a:xfrm>
          </p:grpSpPr>
          <p:sp>
            <p:nvSpPr>
              <p:cNvPr id="21" name="Freeform 20"/>
              <p:cNvSpPr>
                <a:spLocks noChangeAspect="1"/>
              </p:cNvSpPr>
              <p:nvPr/>
            </p:nvSpPr>
            <p:spPr>
              <a:xfrm>
                <a:off x="1235291" y="-4751635"/>
                <a:ext cx="4891651" cy="4672800"/>
              </a:xfrm>
              <a:custGeom>
                <a:avLst/>
                <a:gdLst>
                  <a:gd name="connsiteX0" fmla="*/ 1937912 w 3875823"/>
                  <a:gd name="connsiteY0" fmla="*/ 0 h 3702420"/>
                  <a:gd name="connsiteX1" fmla="*/ 3865819 w 3875823"/>
                  <a:gd name="connsiteY1" fmla="*/ 1661935 h 3702420"/>
                  <a:gd name="connsiteX2" fmla="*/ 3875823 w 3875823"/>
                  <a:gd name="connsiteY2" fmla="*/ 1851194 h 3702420"/>
                  <a:gd name="connsiteX3" fmla="*/ 3875823 w 3875823"/>
                  <a:gd name="connsiteY3" fmla="*/ 1851226 h 3702420"/>
                  <a:gd name="connsiteX4" fmla="*/ 3865819 w 3875823"/>
                  <a:gd name="connsiteY4" fmla="*/ 2040486 h 3702420"/>
                  <a:gd name="connsiteX5" fmla="*/ 1937912 w 3875823"/>
                  <a:gd name="connsiteY5" fmla="*/ 3702420 h 3702420"/>
                  <a:gd name="connsiteX6" fmla="*/ 0 w 3875823"/>
                  <a:gd name="connsiteY6" fmla="*/ 1851210 h 3702420"/>
                  <a:gd name="connsiteX7" fmla="*/ 1937912 w 3875823"/>
                  <a:gd name="connsiteY7" fmla="*/ 0 h 37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5823" h="3702420">
                    <a:moveTo>
                      <a:pt x="1937912" y="0"/>
                    </a:moveTo>
                    <a:cubicBezTo>
                      <a:pt x="2941299" y="0"/>
                      <a:pt x="3766578" y="728451"/>
                      <a:pt x="3865819" y="1661935"/>
                    </a:cubicBezTo>
                    <a:lnTo>
                      <a:pt x="3875823" y="1851194"/>
                    </a:lnTo>
                    <a:lnTo>
                      <a:pt x="3875823" y="1851226"/>
                    </a:lnTo>
                    <a:lnTo>
                      <a:pt x="3865819" y="2040486"/>
                    </a:lnTo>
                    <a:cubicBezTo>
                      <a:pt x="3766578" y="2973970"/>
                      <a:pt x="2941299" y="3702420"/>
                      <a:pt x="1937912" y="3702420"/>
                    </a:cubicBezTo>
                    <a:cubicBezTo>
                      <a:pt x="867633" y="3702420"/>
                      <a:pt x="0" y="2873605"/>
                      <a:pt x="0" y="1851210"/>
                    </a:cubicBezTo>
                    <a:cubicBezTo>
                      <a:pt x="0" y="828815"/>
                      <a:pt x="867633" y="0"/>
                      <a:pt x="1937912" y="0"/>
                    </a:cubicBezTo>
                    <a:close/>
                  </a:path>
                </a:pathLst>
              </a:custGeom>
              <a:gradFill flip="none" rotWithShape="1">
                <a:gsLst>
                  <a:gs pos="0">
                    <a:srgbClr val="66FF33">
                      <a:alpha val="31000"/>
                    </a:srgbClr>
                  </a:gs>
                  <a:gs pos="100000">
                    <a:srgbClr val="FFCC00">
                      <a:alpha val="65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prstClr val="white"/>
                  </a:solidFill>
                </a:endParaRPr>
              </a:p>
            </p:txBody>
          </p:sp>
          <p:sp>
            <p:nvSpPr>
              <p:cNvPr id="20" name="Freeform 19"/>
              <p:cNvSpPr>
                <a:spLocks noChangeAspect="1"/>
              </p:cNvSpPr>
              <p:nvPr/>
            </p:nvSpPr>
            <p:spPr>
              <a:xfrm>
                <a:off x="1235292" y="-4751635"/>
                <a:ext cx="4889036" cy="4672800"/>
              </a:xfrm>
              <a:custGeom>
                <a:avLst/>
                <a:gdLst>
                  <a:gd name="connsiteX0" fmla="*/ 1937912 w 3875823"/>
                  <a:gd name="connsiteY0" fmla="*/ 0 h 3702420"/>
                  <a:gd name="connsiteX1" fmla="*/ 3865819 w 3875823"/>
                  <a:gd name="connsiteY1" fmla="*/ 1661935 h 3702420"/>
                  <a:gd name="connsiteX2" fmla="*/ 3875823 w 3875823"/>
                  <a:gd name="connsiteY2" fmla="*/ 1851194 h 3702420"/>
                  <a:gd name="connsiteX3" fmla="*/ 3875823 w 3875823"/>
                  <a:gd name="connsiteY3" fmla="*/ 1851226 h 3702420"/>
                  <a:gd name="connsiteX4" fmla="*/ 3865819 w 3875823"/>
                  <a:gd name="connsiteY4" fmla="*/ 2040486 h 3702420"/>
                  <a:gd name="connsiteX5" fmla="*/ 1937912 w 3875823"/>
                  <a:gd name="connsiteY5" fmla="*/ 3702420 h 3702420"/>
                  <a:gd name="connsiteX6" fmla="*/ 0 w 3875823"/>
                  <a:gd name="connsiteY6" fmla="*/ 1851210 h 3702420"/>
                  <a:gd name="connsiteX7" fmla="*/ 1937912 w 3875823"/>
                  <a:gd name="connsiteY7" fmla="*/ 0 h 37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5823" h="3702420">
                    <a:moveTo>
                      <a:pt x="1937912" y="0"/>
                    </a:moveTo>
                    <a:cubicBezTo>
                      <a:pt x="2941299" y="0"/>
                      <a:pt x="3766578" y="728451"/>
                      <a:pt x="3865819" y="1661935"/>
                    </a:cubicBezTo>
                    <a:lnTo>
                      <a:pt x="3875823" y="1851194"/>
                    </a:lnTo>
                    <a:lnTo>
                      <a:pt x="3875823" y="1851226"/>
                    </a:lnTo>
                    <a:lnTo>
                      <a:pt x="3865819" y="2040486"/>
                    </a:lnTo>
                    <a:cubicBezTo>
                      <a:pt x="3766578" y="2973970"/>
                      <a:pt x="2941299" y="3702420"/>
                      <a:pt x="1937912" y="3702420"/>
                    </a:cubicBezTo>
                    <a:cubicBezTo>
                      <a:pt x="867633" y="3702420"/>
                      <a:pt x="0" y="2873605"/>
                      <a:pt x="0" y="1851210"/>
                    </a:cubicBezTo>
                    <a:cubicBezTo>
                      <a:pt x="0" y="828815"/>
                      <a:pt x="867633" y="0"/>
                      <a:pt x="1937912" y="0"/>
                    </a:cubicBezTo>
                    <a:close/>
                  </a:path>
                </a:pathLst>
              </a:custGeom>
              <a:gradFill flip="none" rotWithShape="1">
                <a:gsLst>
                  <a:gs pos="0">
                    <a:schemeClr val="bg1">
                      <a:alpha val="50000"/>
                    </a:schemeClr>
                  </a:gs>
                  <a:gs pos="100000">
                    <a:schemeClr val="bg1">
                      <a:alpha val="5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NZ" sz="4000" dirty="0">
                    <a:solidFill>
                      <a:srgbClr val="006400"/>
                    </a:solidFill>
                    <a:latin typeface="Berlin Sans FB" panose="020E0602020502020306" pitchFamily="34" charset="0"/>
                  </a:rPr>
                  <a:t>Findings:</a:t>
                </a:r>
              </a:p>
              <a:p>
                <a:pPr algn="ctr"/>
                <a:r>
                  <a:rPr lang="en-NZ" sz="4000" dirty="0">
                    <a:solidFill>
                      <a:srgbClr val="006400"/>
                    </a:solidFill>
                    <a:latin typeface="Berlin Sans FB" panose="020E0602020502020306" pitchFamily="34" charset="0"/>
                  </a:rPr>
                  <a:t>“Course A” </a:t>
                </a:r>
              </a:p>
            </p:txBody>
          </p:sp>
        </p:gr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1504" t="39529" r="37342" b="23541"/>
            <a:stretch/>
          </p:blipFill>
          <p:spPr>
            <a:xfrm>
              <a:off x="2009049" y="2781074"/>
              <a:ext cx="4458032" cy="2413060"/>
            </a:xfrm>
            <a:custGeom>
              <a:avLst/>
              <a:gdLst>
                <a:gd name="connsiteX0" fmla="*/ 8915745 w 10079465"/>
                <a:gd name="connsiteY0" fmla="*/ 0 h 5455850"/>
                <a:gd name="connsiteX1" fmla="*/ 9190333 w 10079465"/>
                <a:gd name="connsiteY1" fmla="*/ 236133 h 5455850"/>
                <a:gd name="connsiteX2" fmla="*/ 10079465 w 10079465"/>
                <a:gd name="connsiteY2" fmla="*/ 2107966 h 5455850"/>
                <a:gd name="connsiteX3" fmla="*/ 4873285 w 10079465"/>
                <a:gd name="connsiteY3" fmla="*/ 5455850 h 5455850"/>
                <a:gd name="connsiteX4" fmla="*/ 76232 w 10079465"/>
                <a:gd name="connsiteY4" fmla="*/ 3411114 h 5455850"/>
                <a:gd name="connsiteX5" fmla="*/ 0 w 10079465"/>
                <a:gd name="connsiteY5" fmla="*/ 3286783 h 5455850"/>
                <a:gd name="connsiteX6" fmla="*/ 25117 w 10079465"/>
                <a:gd name="connsiteY6" fmla="*/ 3308383 h 5455850"/>
                <a:gd name="connsiteX7" fmla="*/ 4042461 w 10079465"/>
                <a:gd name="connsiteY7" fmla="*/ 4526702 h 5455850"/>
                <a:gd name="connsiteX8" fmla="*/ 9248641 w 10079465"/>
                <a:gd name="connsiteY8" fmla="*/ 1178818 h 5455850"/>
                <a:gd name="connsiteX9" fmla="*/ 8932729 w 10079465"/>
                <a:gd name="connsiteY9" fmla="*/ 27703 h 545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465" h="5455850">
                  <a:moveTo>
                    <a:pt x="8915745" y="0"/>
                  </a:moveTo>
                  <a:lnTo>
                    <a:pt x="9190333" y="236133"/>
                  </a:lnTo>
                  <a:cubicBezTo>
                    <a:pt x="9751685" y="770458"/>
                    <a:pt x="10079465" y="1414597"/>
                    <a:pt x="10079465" y="2107966"/>
                  </a:cubicBezTo>
                  <a:cubicBezTo>
                    <a:pt x="10079465" y="3956951"/>
                    <a:pt x="7748581" y="5455850"/>
                    <a:pt x="4873285" y="5455850"/>
                  </a:cubicBezTo>
                  <a:cubicBezTo>
                    <a:pt x="2716817" y="5455850"/>
                    <a:pt x="866573" y="4612720"/>
                    <a:pt x="76232" y="3411114"/>
                  </a:cubicBezTo>
                  <a:lnTo>
                    <a:pt x="0" y="3286783"/>
                  </a:lnTo>
                  <a:lnTo>
                    <a:pt x="25117" y="3308383"/>
                  </a:lnTo>
                  <a:cubicBezTo>
                    <a:pt x="980007" y="4052441"/>
                    <a:pt x="2425105" y="4526702"/>
                    <a:pt x="4042461" y="4526702"/>
                  </a:cubicBezTo>
                  <a:cubicBezTo>
                    <a:pt x="6917753" y="4526702"/>
                    <a:pt x="9248641" y="3027803"/>
                    <a:pt x="9248641" y="1178818"/>
                  </a:cubicBezTo>
                  <a:cubicBezTo>
                    <a:pt x="9248641" y="774354"/>
                    <a:pt x="9137105" y="386639"/>
                    <a:pt x="8932729" y="27703"/>
                  </a:cubicBezTo>
                  <a:close/>
                </a:path>
              </a:pathLst>
            </a:cu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1363" t="2599" r="7483" b="60471"/>
            <a:stretch/>
          </p:blipFill>
          <p:spPr>
            <a:xfrm>
              <a:off x="2500387" y="1725532"/>
              <a:ext cx="4458033" cy="2413060"/>
            </a:xfrm>
            <a:custGeom>
              <a:avLst/>
              <a:gdLst>
                <a:gd name="connsiteX0" fmla="*/ 5206182 w 10079469"/>
                <a:gd name="connsiteY0" fmla="*/ 0 h 5455852"/>
                <a:gd name="connsiteX1" fmla="*/ 10003237 w 10079469"/>
                <a:gd name="connsiteY1" fmla="*/ 2044738 h 5455852"/>
                <a:gd name="connsiteX2" fmla="*/ 10079469 w 10079469"/>
                <a:gd name="connsiteY2" fmla="*/ 2169070 h 5455852"/>
                <a:gd name="connsiteX3" fmla="*/ 10054349 w 10079469"/>
                <a:gd name="connsiteY3" fmla="*/ 2147467 h 5455852"/>
                <a:gd name="connsiteX4" fmla="*/ 6037008 w 10079469"/>
                <a:gd name="connsiteY4" fmla="*/ 929149 h 5455852"/>
                <a:gd name="connsiteX5" fmla="*/ 830828 w 10079469"/>
                <a:gd name="connsiteY5" fmla="*/ 4277032 h 5455852"/>
                <a:gd name="connsiteX6" fmla="*/ 1146738 w 10079469"/>
                <a:gd name="connsiteY6" fmla="*/ 5428147 h 5455852"/>
                <a:gd name="connsiteX7" fmla="*/ 1163724 w 10079469"/>
                <a:gd name="connsiteY7" fmla="*/ 5455852 h 5455852"/>
                <a:gd name="connsiteX8" fmla="*/ 889134 w 10079469"/>
                <a:gd name="connsiteY8" fmla="*/ 5219719 h 5455852"/>
                <a:gd name="connsiteX9" fmla="*/ 0 w 10079469"/>
                <a:gd name="connsiteY9" fmla="*/ 3347884 h 5455852"/>
                <a:gd name="connsiteX10" fmla="*/ 5206182 w 10079469"/>
                <a:gd name="connsiteY10" fmla="*/ 0 h 545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9469" h="5455852">
                  <a:moveTo>
                    <a:pt x="5206182" y="0"/>
                  </a:moveTo>
                  <a:cubicBezTo>
                    <a:pt x="7362652" y="0"/>
                    <a:pt x="9212893" y="843132"/>
                    <a:pt x="10003237" y="2044738"/>
                  </a:cubicBezTo>
                  <a:lnTo>
                    <a:pt x="10079469" y="2169070"/>
                  </a:lnTo>
                  <a:lnTo>
                    <a:pt x="10054349" y="2147467"/>
                  </a:lnTo>
                  <a:cubicBezTo>
                    <a:pt x="9099461" y="1403410"/>
                    <a:pt x="7654360" y="929149"/>
                    <a:pt x="6037008" y="929149"/>
                  </a:cubicBezTo>
                  <a:cubicBezTo>
                    <a:pt x="3161714" y="929149"/>
                    <a:pt x="830828" y="2428047"/>
                    <a:pt x="830828" y="4277032"/>
                  </a:cubicBezTo>
                  <a:cubicBezTo>
                    <a:pt x="830828" y="4681498"/>
                    <a:pt x="942364" y="5069211"/>
                    <a:pt x="1146738" y="5428147"/>
                  </a:cubicBezTo>
                  <a:lnTo>
                    <a:pt x="1163724" y="5455852"/>
                  </a:lnTo>
                  <a:lnTo>
                    <a:pt x="889134" y="5219719"/>
                  </a:lnTo>
                  <a:cubicBezTo>
                    <a:pt x="327782" y="4685392"/>
                    <a:pt x="0" y="4041254"/>
                    <a:pt x="0" y="3347884"/>
                  </a:cubicBezTo>
                  <a:cubicBezTo>
                    <a:pt x="0" y="1498900"/>
                    <a:pt x="2330888" y="0"/>
                    <a:pt x="5206182" y="0"/>
                  </a:cubicBezTo>
                  <a:close/>
                </a:path>
              </a:pathLst>
            </a:custGeom>
          </p:spPr>
        </p:pic>
      </p:grpSp>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l="69428" t="5433" r="9711" b="76574"/>
          <a:stretch/>
        </p:blipFill>
        <p:spPr>
          <a:xfrm rot="21449048">
            <a:off x="-406989" y="-48623"/>
            <a:ext cx="10827331" cy="2658218"/>
          </a:xfrm>
          <a:custGeom>
            <a:avLst/>
            <a:gdLst>
              <a:gd name="connsiteX0" fmla="*/ 2935541 w 4110468"/>
              <a:gd name="connsiteY0" fmla="*/ 961 h 2658218"/>
              <a:gd name="connsiteX1" fmla="*/ 3915443 w 4110468"/>
              <a:gd name="connsiteY1" fmla="*/ 451973 h 2658218"/>
              <a:gd name="connsiteX2" fmla="*/ 4085685 w 4110468"/>
              <a:gd name="connsiteY2" fmla="*/ 1352567 h 2658218"/>
              <a:gd name="connsiteX3" fmla="*/ 4049125 w 4110468"/>
              <a:gd name="connsiteY3" fmla="*/ 1508517 h 2658218"/>
              <a:gd name="connsiteX4" fmla="*/ 4047973 w 4110468"/>
              <a:gd name="connsiteY4" fmla="*/ 1494190 h 2658218"/>
              <a:gd name="connsiteX5" fmla="*/ 3860785 w 4110468"/>
              <a:gd name="connsiteY5" fmla="*/ 1000539 h 2658218"/>
              <a:gd name="connsiteX6" fmla="*/ 1127875 w 4110468"/>
              <a:gd name="connsiteY6" fmla="*/ 1161425 h 2658218"/>
              <a:gd name="connsiteX7" fmla="*/ 10031 w 4110468"/>
              <a:gd name="connsiteY7" fmla="*/ 2643952 h 2658218"/>
              <a:gd name="connsiteX8" fmla="*/ 6687 w 4110468"/>
              <a:gd name="connsiteY8" fmla="*/ 2658218 h 2658218"/>
              <a:gd name="connsiteX9" fmla="*/ 1515 w 4110468"/>
              <a:gd name="connsiteY9" fmla="*/ 2593922 h 2658218"/>
              <a:gd name="connsiteX10" fmla="*/ 1182531 w 4110468"/>
              <a:gd name="connsiteY10" fmla="*/ 612859 h 2658218"/>
              <a:gd name="connsiteX11" fmla="*/ 2935541 w 4110468"/>
              <a:gd name="connsiteY11" fmla="*/ 961 h 265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10468" h="2658218">
                <a:moveTo>
                  <a:pt x="2935541" y="961"/>
                </a:moveTo>
                <a:cubicBezTo>
                  <a:pt x="3351767" y="14140"/>
                  <a:pt x="3704577" y="162936"/>
                  <a:pt x="3915443" y="451973"/>
                </a:cubicBezTo>
                <a:cubicBezTo>
                  <a:pt x="4096185" y="699719"/>
                  <a:pt x="4146975" y="1015318"/>
                  <a:pt x="4085685" y="1352567"/>
                </a:cubicBezTo>
                <a:lnTo>
                  <a:pt x="4049125" y="1508517"/>
                </a:lnTo>
                <a:lnTo>
                  <a:pt x="4047973" y="1494190"/>
                </a:lnTo>
                <a:cubicBezTo>
                  <a:pt x="4027431" y="1312665"/>
                  <a:pt x="3966219" y="1145057"/>
                  <a:pt x="3860785" y="1000539"/>
                </a:cubicBezTo>
                <a:cubicBezTo>
                  <a:pt x="3378805" y="339882"/>
                  <a:pt x="2155239" y="411914"/>
                  <a:pt x="1127875" y="1161425"/>
                </a:cubicBezTo>
                <a:cubicBezTo>
                  <a:pt x="549983" y="1583025"/>
                  <a:pt x="157263" y="2129180"/>
                  <a:pt x="10031" y="2643952"/>
                </a:cubicBezTo>
                <a:lnTo>
                  <a:pt x="6687" y="2658218"/>
                </a:lnTo>
                <a:lnTo>
                  <a:pt x="1515" y="2593922"/>
                </a:lnTo>
                <a:cubicBezTo>
                  <a:pt x="-29315" y="1958558"/>
                  <a:pt x="412009" y="1174993"/>
                  <a:pt x="1182531" y="612859"/>
                </a:cubicBezTo>
                <a:cubicBezTo>
                  <a:pt x="1760423" y="191259"/>
                  <a:pt x="2400395" y="-15982"/>
                  <a:pt x="2935541" y="961"/>
                </a:cubicBezTo>
                <a:close/>
              </a:path>
            </a:pathLst>
          </a:custGeom>
        </p:spPr>
      </p:pic>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l="31266" t="64168" r="57221" b="5444"/>
          <a:stretch/>
        </p:blipFill>
        <p:spPr>
          <a:xfrm rot="3091552">
            <a:off x="975974" y="-2537331"/>
            <a:ext cx="2268590" cy="6491059"/>
          </a:xfrm>
          <a:custGeom>
            <a:avLst/>
            <a:gdLst>
              <a:gd name="connsiteX0" fmla="*/ 1410790 w 2268590"/>
              <a:gd name="connsiteY0" fmla="*/ 579 h 4489305"/>
              <a:gd name="connsiteX1" fmla="*/ 2154416 w 2268590"/>
              <a:gd name="connsiteY1" fmla="*/ 326421 h 4489305"/>
              <a:gd name="connsiteX2" fmla="*/ 2268590 w 2268590"/>
              <a:gd name="connsiteY2" fmla="*/ 438765 h 4489305"/>
              <a:gd name="connsiteX3" fmla="*/ 2255756 w 2268590"/>
              <a:gd name="connsiteY3" fmla="*/ 432298 h 4489305"/>
              <a:gd name="connsiteX4" fmla="*/ 1736776 w 2268590"/>
              <a:gd name="connsiteY4" fmla="*/ 335386 h 4489305"/>
              <a:gd name="connsiteX5" fmla="*/ 452612 w 2268590"/>
              <a:gd name="connsiteY5" fmla="*/ 2753155 h 4489305"/>
              <a:gd name="connsiteX6" fmla="*/ 1137320 w 2268590"/>
              <a:gd name="connsiteY6" fmla="*/ 4479029 h 4489305"/>
              <a:gd name="connsiteX7" fmla="*/ 1147764 w 2268590"/>
              <a:gd name="connsiteY7" fmla="*/ 4489305 h 4489305"/>
              <a:gd name="connsiteX8" fmla="*/ 1090160 w 2268590"/>
              <a:gd name="connsiteY8" fmla="*/ 4460277 h 4489305"/>
              <a:gd name="connsiteX9" fmla="*/ 12533 w 2268590"/>
              <a:gd name="connsiteY9" fmla="*/ 2421129 h 4489305"/>
              <a:gd name="connsiteX10" fmla="*/ 1296698 w 2268590"/>
              <a:gd name="connsiteY10" fmla="*/ 3360 h 4489305"/>
              <a:gd name="connsiteX11" fmla="*/ 1410790 w 2268590"/>
              <a:gd name="connsiteY11" fmla="*/ 579 h 448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8590" h="4489305">
                <a:moveTo>
                  <a:pt x="1410790" y="579"/>
                </a:moveTo>
                <a:cubicBezTo>
                  <a:pt x="1675672" y="9732"/>
                  <a:pt x="1930286" y="127120"/>
                  <a:pt x="2154416" y="326421"/>
                </a:cubicBezTo>
                <a:lnTo>
                  <a:pt x="2268590" y="438765"/>
                </a:lnTo>
                <a:lnTo>
                  <a:pt x="2255756" y="432298"/>
                </a:lnTo>
                <a:cubicBezTo>
                  <a:pt x="2090036" y="355416"/>
                  <a:pt x="1915048" y="320513"/>
                  <a:pt x="1736776" y="335386"/>
                </a:cubicBezTo>
                <a:cubicBezTo>
                  <a:pt x="921822" y="403376"/>
                  <a:pt x="346883" y="1485849"/>
                  <a:pt x="452612" y="2753155"/>
                </a:cubicBezTo>
                <a:cubicBezTo>
                  <a:pt x="512085" y="3466016"/>
                  <a:pt x="774258" y="4085514"/>
                  <a:pt x="1137320" y="4479029"/>
                </a:cubicBezTo>
                <a:lnTo>
                  <a:pt x="1147764" y="4489305"/>
                </a:lnTo>
                <a:lnTo>
                  <a:pt x="1090160" y="4460277"/>
                </a:lnTo>
                <a:cubicBezTo>
                  <a:pt x="531482" y="4156114"/>
                  <a:pt x="91830" y="3371608"/>
                  <a:pt x="12533" y="2421129"/>
                </a:cubicBezTo>
                <a:cubicBezTo>
                  <a:pt x="-93197" y="1153822"/>
                  <a:pt x="481743" y="71350"/>
                  <a:pt x="1296698" y="3360"/>
                </a:cubicBezTo>
                <a:cubicBezTo>
                  <a:pt x="1334900" y="173"/>
                  <a:pt x="1372950" y="-728"/>
                  <a:pt x="1410790" y="579"/>
                </a:cubicBezTo>
                <a:close/>
              </a:path>
            </a:pathLst>
          </a:custGeom>
        </p:spPr>
      </p:pic>
      <p:pic>
        <p:nvPicPr>
          <p:cNvPr id="49" name="Picture 48"/>
          <p:cNvPicPr>
            <a:picLocks noChangeAspect="1"/>
          </p:cNvPicPr>
          <p:nvPr/>
        </p:nvPicPr>
        <p:blipFill rotWithShape="1">
          <a:blip r:embed="rId4">
            <a:extLst>
              <a:ext uri="{28A0092B-C50C-407E-A947-70E740481C1C}">
                <a14:useLocalDpi xmlns:a14="http://schemas.microsoft.com/office/drawing/2010/main" val="0"/>
              </a:ext>
            </a:extLst>
          </a:blip>
          <a:srcRect l="13859" t="71687" r="80316" b="843"/>
          <a:stretch/>
        </p:blipFill>
        <p:spPr>
          <a:xfrm rot="13071931">
            <a:off x="10205114" y="2236851"/>
            <a:ext cx="1147764" cy="6397095"/>
          </a:xfrm>
          <a:custGeom>
            <a:avLst/>
            <a:gdLst>
              <a:gd name="connsiteX0" fmla="*/ 1147764 w 1147764"/>
              <a:gd name="connsiteY0" fmla="*/ 6397095 h 6397095"/>
              <a:gd name="connsiteX1" fmla="*/ 1090161 w 1147764"/>
              <a:gd name="connsiteY1" fmla="*/ 6351339 h 6397095"/>
              <a:gd name="connsiteX2" fmla="*/ 12533 w 1147764"/>
              <a:gd name="connsiteY2" fmla="*/ 3137047 h 6397095"/>
              <a:gd name="connsiteX3" fmla="*/ 504368 w 1147764"/>
              <a:gd name="connsiteY3" fmla="*/ 52171 h 6397095"/>
              <a:gd name="connsiteX4" fmla="*/ 534021 w 1147764"/>
              <a:gd name="connsiteY4" fmla="*/ 0 h 6397095"/>
              <a:gd name="connsiteX5" fmla="*/ 905897 w 1147764"/>
              <a:gd name="connsiteY5" fmla="*/ 659410 h 6397095"/>
              <a:gd name="connsiteX6" fmla="*/ 841870 w 1147764"/>
              <a:gd name="connsiteY6" fmla="*/ 798704 h 6397095"/>
              <a:gd name="connsiteX7" fmla="*/ 452612 w 1147764"/>
              <a:gd name="connsiteY7" fmla="*/ 3660417 h 6397095"/>
              <a:gd name="connsiteX8" fmla="*/ 1137320 w 1147764"/>
              <a:gd name="connsiteY8" fmla="*/ 6380897 h 639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7764" h="6397095">
                <a:moveTo>
                  <a:pt x="1147764" y="6397095"/>
                </a:moveTo>
                <a:lnTo>
                  <a:pt x="1090161" y="6351339"/>
                </a:lnTo>
                <a:cubicBezTo>
                  <a:pt x="531482" y="5871890"/>
                  <a:pt x="91830" y="4635279"/>
                  <a:pt x="12533" y="3137047"/>
                </a:cubicBezTo>
                <a:cubicBezTo>
                  <a:pt x="-53549" y="1888519"/>
                  <a:pt x="146258" y="753800"/>
                  <a:pt x="504368" y="52171"/>
                </a:cubicBezTo>
                <a:lnTo>
                  <a:pt x="534021" y="0"/>
                </a:lnTo>
                <a:lnTo>
                  <a:pt x="905897" y="659410"/>
                </a:lnTo>
                <a:lnTo>
                  <a:pt x="841870" y="798704"/>
                </a:lnTo>
                <a:cubicBezTo>
                  <a:pt x="549035" y="1505253"/>
                  <a:pt x="393140" y="2536742"/>
                  <a:pt x="452612" y="3660417"/>
                </a:cubicBezTo>
                <a:cubicBezTo>
                  <a:pt x="512085" y="4784094"/>
                  <a:pt x="774258" y="5760603"/>
                  <a:pt x="1137320" y="6380897"/>
                </a:cubicBezTo>
                <a:close/>
              </a:path>
            </a:pathLst>
          </a:custGeom>
        </p:spPr>
      </p:pic>
      <p:pic>
        <p:nvPicPr>
          <p:cNvPr id="50" name="Picture 49"/>
          <p:cNvPicPr>
            <a:picLocks noChangeAspect="1"/>
          </p:cNvPicPr>
          <p:nvPr/>
        </p:nvPicPr>
        <p:blipFill rotWithShape="1">
          <a:blip r:embed="rId4">
            <a:extLst>
              <a:ext uri="{28A0092B-C50C-407E-A947-70E740481C1C}">
                <a14:useLocalDpi xmlns:a14="http://schemas.microsoft.com/office/drawing/2010/main" val="0"/>
              </a:ext>
            </a:extLst>
          </a:blip>
          <a:srcRect l="930" t="2687" r="77276" b="88193"/>
          <a:stretch/>
        </p:blipFill>
        <p:spPr>
          <a:xfrm rot="8346605">
            <a:off x="5729278" y="5222066"/>
            <a:ext cx="5631019" cy="1347428"/>
          </a:xfrm>
          <a:custGeom>
            <a:avLst/>
            <a:gdLst>
              <a:gd name="connsiteX0" fmla="*/ 0 w 5631019"/>
              <a:gd name="connsiteY0" fmla="*/ 959354 h 1347428"/>
              <a:gd name="connsiteX1" fmla="*/ 44212 w 5631019"/>
              <a:gd name="connsiteY1" fmla="*/ 904364 h 1347428"/>
              <a:gd name="connsiteX2" fmla="*/ 2826313 w 5631019"/>
              <a:gd name="connsiteY2" fmla="*/ 0 h 1347428"/>
              <a:gd name="connsiteX3" fmla="*/ 5608415 w 5631019"/>
              <a:gd name="connsiteY3" fmla="*/ 904364 h 1347428"/>
              <a:gd name="connsiteX4" fmla="*/ 5631019 w 5631019"/>
              <a:gd name="connsiteY4" fmla="*/ 934651 h 1347428"/>
              <a:gd name="connsiteX5" fmla="*/ 5150536 w 5631019"/>
              <a:gd name="connsiteY5" fmla="*/ 1347428 h 1347428"/>
              <a:gd name="connsiteX6" fmla="*/ 5126569 w 5631019"/>
              <a:gd name="connsiteY6" fmla="*/ 1315316 h 1347428"/>
              <a:gd name="connsiteX7" fmla="*/ 2344468 w 5631019"/>
              <a:gd name="connsiteY7" fmla="*/ 410952 h 1347428"/>
              <a:gd name="connsiteX8" fmla="*/ 14567 w 5631019"/>
              <a:gd name="connsiteY8" fmla="*/ 949800 h 134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1019" h="1347428">
                <a:moveTo>
                  <a:pt x="0" y="959354"/>
                </a:moveTo>
                <a:lnTo>
                  <a:pt x="44212" y="904364"/>
                </a:lnTo>
                <a:cubicBezTo>
                  <a:pt x="502577" y="372907"/>
                  <a:pt x="1575647" y="0"/>
                  <a:pt x="2826313" y="0"/>
                </a:cubicBezTo>
                <a:cubicBezTo>
                  <a:pt x="4076982" y="0"/>
                  <a:pt x="5150049" y="372907"/>
                  <a:pt x="5608415" y="904364"/>
                </a:cubicBezTo>
                <a:lnTo>
                  <a:pt x="5631019" y="934651"/>
                </a:lnTo>
                <a:lnTo>
                  <a:pt x="5150536" y="1347428"/>
                </a:lnTo>
                <a:lnTo>
                  <a:pt x="5126569" y="1315316"/>
                </a:lnTo>
                <a:cubicBezTo>
                  <a:pt x="4668203" y="783859"/>
                  <a:pt x="3595135" y="410952"/>
                  <a:pt x="2344468" y="410952"/>
                </a:cubicBezTo>
                <a:cubicBezTo>
                  <a:pt x="1406465" y="410952"/>
                  <a:pt x="568366" y="620712"/>
                  <a:pt x="14567" y="949800"/>
                </a:cubicBezTo>
                <a:close/>
              </a:path>
            </a:pathLst>
          </a:cu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3033" t="53599" r="74509" b="2185"/>
          <a:stretch/>
        </p:blipFill>
        <p:spPr>
          <a:xfrm>
            <a:off x="-7705681" y="875382"/>
            <a:ext cx="2454726" cy="6532289"/>
          </a:xfrm>
          <a:custGeom>
            <a:avLst/>
            <a:gdLst>
              <a:gd name="connsiteX0" fmla="*/ 1790559 w 2454726"/>
              <a:gd name="connsiteY0" fmla="*/ 778 h 6532289"/>
              <a:gd name="connsiteX1" fmla="*/ 2336032 w 2454726"/>
              <a:gd name="connsiteY1" fmla="*/ 244801 h 6532289"/>
              <a:gd name="connsiteX2" fmla="*/ 2454726 w 2454726"/>
              <a:gd name="connsiteY2" fmla="*/ 367267 h 6532289"/>
              <a:gd name="connsiteX3" fmla="*/ 2441232 w 2454726"/>
              <a:gd name="connsiteY3" fmla="*/ 362308 h 6532289"/>
              <a:gd name="connsiteX4" fmla="*/ 1891635 w 2454726"/>
              <a:gd name="connsiteY4" fmla="*/ 397132 h 6532289"/>
              <a:gd name="connsiteX5" fmla="*/ 466989 w 2454726"/>
              <a:gd name="connsiteY5" fmla="*/ 4282530 h 6532289"/>
              <a:gd name="connsiteX6" fmla="*/ 1153174 w 2454726"/>
              <a:gd name="connsiteY6" fmla="*/ 6521087 h 6532289"/>
              <a:gd name="connsiteX7" fmla="*/ 1164033 w 2454726"/>
              <a:gd name="connsiteY7" fmla="*/ 6532289 h 6532289"/>
              <a:gd name="connsiteX8" fmla="*/ 1103476 w 2454726"/>
              <a:gd name="connsiteY8" fmla="*/ 6510035 h 6532289"/>
              <a:gd name="connsiteX9" fmla="*/ 7031 w 2454726"/>
              <a:gd name="connsiteY9" fmla="*/ 3954881 h 6532289"/>
              <a:gd name="connsiteX10" fmla="*/ 363112 w 2454726"/>
              <a:gd name="connsiteY10" fmla="*/ 1484568 h 6532289"/>
              <a:gd name="connsiteX11" fmla="*/ 1431677 w 2454726"/>
              <a:gd name="connsiteY11" fmla="*/ 69482 h 6532289"/>
              <a:gd name="connsiteX12" fmla="*/ 1790559 w 2454726"/>
              <a:gd name="connsiteY12" fmla="*/ 778 h 653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4726" h="6532289">
                <a:moveTo>
                  <a:pt x="1790559" y="778"/>
                </a:moveTo>
                <a:cubicBezTo>
                  <a:pt x="1984875" y="9676"/>
                  <a:pt x="2169232" y="94769"/>
                  <a:pt x="2336032" y="244801"/>
                </a:cubicBezTo>
                <a:lnTo>
                  <a:pt x="2454726" y="367267"/>
                </a:lnTo>
                <a:lnTo>
                  <a:pt x="2441232" y="362308"/>
                </a:lnTo>
                <a:cubicBezTo>
                  <a:pt x="2266856" y="307760"/>
                  <a:pt x="2081596" y="316319"/>
                  <a:pt x="1891635" y="397132"/>
                </a:cubicBezTo>
                <a:cubicBezTo>
                  <a:pt x="1023241" y="766572"/>
                  <a:pt x="385405" y="2506124"/>
                  <a:pt x="466989" y="4282530"/>
                </a:cubicBezTo>
                <a:cubicBezTo>
                  <a:pt x="512880" y="5281758"/>
                  <a:pt x="776626" y="6079807"/>
                  <a:pt x="1153174" y="6521087"/>
                </a:cubicBezTo>
                <a:lnTo>
                  <a:pt x="1164033" y="6532289"/>
                </a:lnTo>
                <a:lnTo>
                  <a:pt x="1103476" y="6510035"/>
                </a:lnTo>
                <a:cubicBezTo>
                  <a:pt x="516703" y="6261835"/>
                  <a:pt x="68218" y="5287187"/>
                  <a:pt x="7031" y="3954881"/>
                </a:cubicBezTo>
                <a:cubicBezTo>
                  <a:pt x="-33762" y="3066678"/>
                  <a:pt x="105301" y="2187687"/>
                  <a:pt x="363112" y="1484568"/>
                </a:cubicBezTo>
                <a:cubicBezTo>
                  <a:pt x="620923" y="781448"/>
                  <a:pt x="997481" y="254201"/>
                  <a:pt x="1431677" y="69482"/>
                </a:cubicBezTo>
                <a:cubicBezTo>
                  <a:pt x="1553795" y="17530"/>
                  <a:pt x="1673970" y="-4561"/>
                  <a:pt x="1790559" y="778"/>
                </a:cubicBezTo>
                <a:close/>
              </a:path>
            </a:pathLst>
          </a:cu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52536" t="47423" r="26173" b="14935"/>
          <a:stretch/>
        </p:blipFill>
        <p:spPr>
          <a:xfrm rot="15929304">
            <a:off x="14755675" y="2323071"/>
            <a:ext cx="4195259" cy="5561166"/>
          </a:xfrm>
          <a:custGeom>
            <a:avLst/>
            <a:gdLst>
              <a:gd name="connsiteX0" fmla="*/ 912435 w 4195259"/>
              <a:gd name="connsiteY0" fmla="*/ 54 h 5561166"/>
              <a:gd name="connsiteX1" fmla="*/ 1082467 w 4195259"/>
              <a:gd name="connsiteY1" fmla="*/ 13302 h 5561166"/>
              <a:gd name="connsiteX2" fmla="*/ 1069069 w 4195259"/>
              <a:gd name="connsiteY2" fmla="*/ 18515 h 5561166"/>
              <a:gd name="connsiteX3" fmla="*/ 680123 w 4195259"/>
              <a:gd name="connsiteY3" fmla="*/ 408373 h 5561166"/>
              <a:gd name="connsiteX4" fmla="*/ 2183721 w 4195259"/>
              <a:gd name="connsiteY4" fmla="*/ 4263903 h 5561166"/>
              <a:gd name="connsiteX5" fmla="*/ 4179705 w 4195259"/>
              <a:gd name="connsiteY5" fmla="*/ 5487848 h 5561166"/>
              <a:gd name="connsiteX6" fmla="*/ 4195259 w 4195259"/>
              <a:gd name="connsiteY6" fmla="*/ 5489058 h 5561166"/>
              <a:gd name="connsiteX7" fmla="*/ 4135135 w 4195259"/>
              <a:gd name="connsiteY7" fmla="*/ 5512455 h 5561166"/>
              <a:gd name="connsiteX8" fmla="*/ 1622067 w 4195259"/>
              <a:gd name="connsiteY8" fmla="*/ 4322711 h 5561166"/>
              <a:gd name="connsiteX9" fmla="*/ 254013 w 4195259"/>
              <a:gd name="connsiteY9" fmla="*/ 2235209 h 5561166"/>
              <a:gd name="connsiteX10" fmla="*/ 118465 w 4195259"/>
              <a:gd name="connsiteY10" fmla="*/ 467180 h 5561166"/>
              <a:gd name="connsiteX11" fmla="*/ 912435 w 4195259"/>
              <a:gd name="connsiteY11" fmla="*/ 54 h 556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259" h="5561166">
                <a:moveTo>
                  <a:pt x="912435" y="54"/>
                </a:moveTo>
                <a:lnTo>
                  <a:pt x="1082467" y="13302"/>
                </a:lnTo>
                <a:lnTo>
                  <a:pt x="1069069" y="18515"/>
                </a:lnTo>
                <a:cubicBezTo>
                  <a:pt x="902249" y="93035"/>
                  <a:pt x="769037" y="222066"/>
                  <a:pt x="680123" y="408373"/>
                </a:cubicBezTo>
                <a:cubicBezTo>
                  <a:pt x="273659" y="1260066"/>
                  <a:pt x="946843" y="2986246"/>
                  <a:pt x="2183721" y="4263903"/>
                </a:cubicBezTo>
                <a:cubicBezTo>
                  <a:pt x="2879465" y="4982585"/>
                  <a:pt x="3605369" y="5406269"/>
                  <a:pt x="4179705" y="5487848"/>
                </a:cubicBezTo>
                <a:lnTo>
                  <a:pt x="4195259" y="5489058"/>
                </a:lnTo>
                <a:lnTo>
                  <a:pt x="4135135" y="5512455"/>
                </a:lnTo>
                <a:cubicBezTo>
                  <a:pt x="3530999" y="5714754"/>
                  <a:pt x="2549725" y="5280956"/>
                  <a:pt x="1622067" y="4322711"/>
                </a:cubicBezTo>
                <a:cubicBezTo>
                  <a:pt x="1003627" y="3683883"/>
                  <a:pt x="526111" y="2932923"/>
                  <a:pt x="254013" y="2235209"/>
                </a:cubicBezTo>
                <a:cubicBezTo>
                  <a:pt x="-18085" y="1537494"/>
                  <a:pt x="-84765" y="893026"/>
                  <a:pt x="118465" y="467180"/>
                </a:cubicBezTo>
                <a:cubicBezTo>
                  <a:pt x="270889" y="147795"/>
                  <a:pt x="553495" y="-3260"/>
                  <a:pt x="912435" y="54"/>
                </a:cubicBezTo>
                <a:close/>
              </a:path>
            </a:pathLst>
          </a:custGeom>
        </p:spPr>
      </p:pic>
      <p:pic>
        <p:nvPicPr>
          <p:cNvPr id="14" name="Picture 13"/>
          <p:cNvPicPr>
            <a:picLocks noChangeAspect="1"/>
          </p:cNvPicPr>
          <p:nvPr/>
        </p:nvPicPr>
        <p:blipFill>
          <a:blip r:embed="rId5">
            <a:clrChange>
              <a:clrFrom>
                <a:srgbClr val="E6ECFA"/>
              </a:clrFrom>
              <a:clrTo>
                <a:srgbClr val="E6ECFA">
                  <a:alpha val="0"/>
                </a:srgbClr>
              </a:clrTo>
            </a:clrChange>
            <a:extLst>
              <a:ext uri="{28A0092B-C50C-407E-A947-70E740481C1C}">
                <a14:useLocalDpi xmlns:a14="http://schemas.microsoft.com/office/drawing/2010/main" val="0"/>
              </a:ext>
            </a:extLst>
          </a:blip>
          <a:stretch>
            <a:fillRect/>
          </a:stretch>
        </p:blipFill>
        <p:spPr>
          <a:xfrm>
            <a:off x="159658" y="5240303"/>
            <a:ext cx="1910245" cy="1473328"/>
          </a:xfrm>
          <a:prstGeom prst="rect">
            <a:avLst/>
          </a:prstGeom>
        </p:spPr>
      </p:pic>
    </p:spTree>
    <p:custDataLst>
      <p:tags r:id="rId1"/>
    </p:custDataLst>
    <p:extLst>
      <p:ext uri="{BB962C8B-B14F-4D97-AF65-F5344CB8AC3E}">
        <p14:creationId xmlns:p14="http://schemas.microsoft.com/office/powerpoint/2010/main" val="80018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59" name="Oval 58"/>
          <p:cNvSpPr>
            <a:spLocks noChangeAspect="1"/>
          </p:cNvSpPr>
          <p:nvPr/>
        </p:nvSpPr>
        <p:spPr>
          <a:xfrm>
            <a:off x="3335402" y="825743"/>
            <a:ext cx="5356550" cy="5356550"/>
          </a:xfrm>
          <a:prstGeom prst="ellipse">
            <a:avLst/>
          </a:prstGeom>
          <a:solidFill>
            <a:schemeClr val="bg1">
              <a:lumMod val="9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1601" y="4770203"/>
            <a:ext cx="631798" cy="734880"/>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8084" y="5201207"/>
            <a:ext cx="631798" cy="734880"/>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4044" y="5103371"/>
            <a:ext cx="631798" cy="734880"/>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0747" y="5038870"/>
            <a:ext cx="938270" cy="863881"/>
          </a:xfrm>
          <a:prstGeom prst="rect">
            <a:avLst/>
          </a:prstGeom>
        </p:spPr>
      </p:pic>
      <p:pic>
        <p:nvPicPr>
          <p:cNvPr id="54" name="Picture 53"/>
          <p:cNvPicPr>
            <a:picLocks noChangeAspect="1"/>
          </p:cNvPicPr>
          <p:nvPr/>
        </p:nvPicPr>
        <p:blipFill rotWithShape="1">
          <a:blip r:embed="rId6">
            <a:clrChange>
              <a:clrFrom>
                <a:srgbClr val="FFFFFF"/>
              </a:clrFrom>
              <a:clrTo>
                <a:srgbClr val="FFFFFF">
                  <a:alpha val="0"/>
                </a:srgbClr>
              </a:clrTo>
            </a:clrChange>
          </a:blip>
          <a:srcRect l="1" r="75823"/>
          <a:stretch/>
        </p:blipFill>
        <p:spPr>
          <a:xfrm>
            <a:off x="3963327" y="3221232"/>
            <a:ext cx="694398" cy="1996037"/>
          </a:xfrm>
          <a:prstGeom prst="rect">
            <a:avLst/>
          </a:prstGeom>
        </p:spPr>
      </p:pic>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3677" y="4786265"/>
            <a:ext cx="631798" cy="734880"/>
          </a:xfrm>
          <a:prstGeom prst="rect">
            <a:avLst/>
          </a:prstGeom>
        </p:spPr>
      </p:pic>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0160" y="5217269"/>
            <a:ext cx="631798" cy="734880"/>
          </a:xfrm>
          <a:prstGeom prst="rect">
            <a:avLst/>
          </a:prstGeom>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6120" y="5119433"/>
            <a:ext cx="631798" cy="734880"/>
          </a:xfrm>
          <a:prstGeom prst="rect">
            <a:avLst/>
          </a:prstGeom>
        </p:spPr>
      </p:pic>
      <p:sp>
        <p:nvSpPr>
          <p:cNvPr id="25" name="TextBox 24"/>
          <p:cNvSpPr txBox="1"/>
          <p:nvPr/>
        </p:nvSpPr>
        <p:spPr>
          <a:xfrm>
            <a:off x="9131299" y="5139582"/>
            <a:ext cx="2584334" cy="584775"/>
          </a:xfrm>
          <a:prstGeom prst="rect">
            <a:avLst/>
          </a:prstGeom>
          <a:noFill/>
        </p:spPr>
        <p:txBody>
          <a:bodyPr wrap="square" rtlCol="0">
            <a:spAutoFit/>
          </a:bodyPr>
          <a:lstStyle/>
          <a:p>
            <a:r>
              <a:rPr lang="fr-CA" sz="3200" dirty="0" err="1">
                <a:solidFill>
                  <a:schemeClr val="bg1">
                    <a:lumMod val="95000"/>
                  </a:schemeClr>
                </a:solidFill>
              </a:rPr>
              <a:t>Bureaucratic</a:t>
            </a:r>
            <a:endParaRPr lang="en-NZ" sz="3200" dirty="0">
              <a:solidFill>
                <a:schemeClr val="bg1">
                  <a:lumMod val="95000"/>
                </a:schemeClr>
              </a:solidFill>
            </a:endParaRPr>
          </a:p>
        </p:txBody>
      </p:sp>
      <p:sp>
        <p:nvSpPr>
          <p:cNvPr id="26" name="TextBox 25"/>
          <p:cNvSpPr txBox="1"/>
          <p:nvPr/>
        </p:nvSpPr>
        <p:spPr>
          <a:xfrm>
            <a:off x="512827" y="5139582"/>
            <a:ext cx="2584334" cy="584775"/>
          </a:xfrm>
          <a:prstGeom prst="rect">
            <a:avLst/>
          </a:prstGeom>
          <a:noFill/>
        </p:spPr>
        <p:txBody>
          <a:bodyPr wrap="square" rtlCol="0">
            <a:spAutoFit/>
          </a:bodyPr>
          <a:lstStyle/>
          <a:p>
            <a:r>
              <a:rPr lang="fr-CA" sz="3200" dirty="0">
                <a:solidFill>
                  <a:schemeClr val="bg1">
                    <a:lumMod val="95000"/>
                  </a:schemeClr>
                </a:solidFill>
              </a:rPr>
              <a:t>Professional</a:t>
            </a:r>
            <a:endParaRPr lang="en-NZ" sz="3200" dirty="0">
              <a:solidFill>
                <a:schemeClr val="bg1">
                  <a:lumMod val="95000"/>
                </a:schemeClr>
              </a:solidFill>
            </a:endParaRPr>
          </a:p>
        </p:txBody>
      </p:sp>
      <p:sp>
        <p:nvSpPr>
          <p:cNvPr id="29" name="TextBox 28"/>
          <p:cNvSpPr txBox="1"/>
          <p:nvPr/>
        </p:nvSpPr>
        <p:spPr>
          <a:xfrm>
            <a:off x="512827" y="1934944"/>
            <a:ext cx="2584334" cy="584775"/>
          </a:xfrm>
          <a:prstGeom prst="rect">
            <a:avLst/>
          </a:prstGeom>
          <a:noFill/>
        </p:spPr>
        <p:txBody>
          <a:bodyPr wrap="square" rtlCol="0">
            <a:spAutoFit/>
          </a:bodyPr>
          <a:lstStyle/>
          <a:p>
            <a:r>
              <a:rPr lang="fr-CA" sz="3200" dirty="0" err="1">
                <a:solidFill>
                  <a:schemeClr val="bg1">
                    <a:lumMod val="95000"/>
                  </a:schemeClr>
                </a:solidFill>
              </a:rPr>
              <a:t>Resources</a:t>
            </a:r>
            <a:r>
              <a:rPr lang="fr-CA" sz="3200" dirty="0">
                <a:solidFill>
                  <a:schemeClr val="bg1">
                    <a:lumMod val="95000"/>
                  </a:schemeClr>
                </a:solidFill>
              </a:rPr>
              <a:t> </a:t>
            </a:r>
            <a:endParaRPr lang="en-NZ" sz="3200" dirty="0">
              <a:solidFill>
                <a:schemeClr val="bg1">
                  <a:lumMod val="95000"/>
                </a:schemeClr>
              </a:solidFill>
            </a:endParaRPr>
          </a:p>
        </p:txBody>
      </p:sp>
      <p:sp>
        <p:nvSpPr>
          <p:cNvPr id="30" name="TextBox 29"/>
          <p:cNvSpPr txBox="1"/>
          <p:nvPr/>
        </p:nvSpPr>
        <p:spPr>
          <a:xfrm>
            <a:off x="4808217" y="6251906"/>
            <a:ext cx="2584334" cy="584775"/>
          </a:xfrm>
          <a:prstGeom prst="rect">
            <a:avLst/>
          </a:prstGeom>
          <a:noFill/>
        </p:spPr>
        <p:txBody>
          <a:bodyPr wrap="square" rtlCol="0">
            <a:spAutoFit/>
          </a:bodyPr>
          <a:lstStyle/>
          <a:p>
            <a:pPr algn="ctr"/>
            <a:r>
              <a:rPr lang="fr-CA" sz="3200" dirty="0" err="1">
                <a:solidFill>
                  <a:schemeClr val="bg1">
                    <a:lumMod val="95000"/>
                  </a:schemeClr>
                </a:solidFill>
              </a:rPr>
              <a:t>Community</a:t>
            </a:r>
            <a:endParaRPr lang="en-NZ" sz="3200" dirty="0">
              <a:solidFill>
                <a:schemeClr val="bg1">
                  <a:lumMod val="95000"/>
                </a:schemeClr>
              </a:solidFill>
            </a:endParaRPr>
          </a:p>
        </p:txBody>
      </p:sp>
      <p:pic>
        <p:nvPicPr>
          <p:cNvPr id="3" name="Picture 2"/>
          <p:cNvPicPr>
            <a:picLocks noChangeAspect="1"/>
          </p:cNvPicPr>
          <p:nvPr/>
        </p:nvPicPr>
        <p:blipFill>
          <a:blip r:embed="rId7"/>
          <a:stretch>
            <a:fillRect/>
          </a:stretch>
        </p:blipFill>
        <p:spPr>
          <a:xfrm>
            <a:off x="4501387" y="1436127"/>
            <a:ext cx="1627188" cy="571760"/>
          </a:xfrm>
          <a:prstGeom prst="rect">
            <a:avLst/>
          </a:prstGeom>
        </p:spPr>
      </p:pic>
      <p:sp>
        <p:nvSpPr>
          <p:cNvPr id="43" name="TextBox 42"/>
          <p:cNvSpPr txBox="1"/>
          <p:nvPr/>
        </p:nvSpPr>
        <p:spPr>
          <a:xfrm>
            <a:off x="9479642" y="1904768"/>
            <a:ext cx="2584334" cy="584775"/>
          </a:xfrm>
          <a:prstGeom prst="rect">
            <a:avLst/>
          </a:prstGeom>
          <a:noFill/>
        </p:spPr>
        <p:txBody>
          <a:bodyPr wrap="square" rtlCol="0">
            <a:spAutoFit/>
          </a:bodyPr>
          <a:lstStyle/>
          <a:p>
            <a:r>
              <a:rPr lang="fr-CA" sz="3200" dirty="0" err="1">
                <a:solidFill>
                  <a:schemeClr val="bg1">
                    <a:lumMod val="95000"/>
                  </a:schemeClr>
                </a:solidFill>
              </a:rPr>
              <a:t>Political</a:t>
            </a:r>
            <a:endParaRPr lang="en-NZ" sz="3200" dirty="0">
              <a:solidFill>
                <a:schemeClr val="bg1">
                  <a:lumMod val="95000"/>
                </a:schemeClr>
              </a:solidFill>
            </a:endParaRPr>
          </a:p>
        </p:txBody>
      </p:sp>
      <p:grpSp>
        <p:nvGrpSpPr>
          <p:cNvPr id="46" name="Group 45"/>
          <p:cNvGrpSpPr>
            <a:grpSpLocks noChangeAspect="1"/>
          </p:cNvGrpSpPr>
          <p:nvPr/>
        </p:nvGrpSpPr>
        <p:grpSpPr>
          <a:xfrm>
            <a:off x="3700940" y="2227331"/>
            <a:ext cx="1159552" cy="784800"/>
            <a:chOff x="15680633" y="-3980321"/>
            <a:chExt cx="7838352" cy="5794763"/>
          </a:xfrm>
        </p:grpSpPr>
        <p:grpSp>
          <p:nvGrpSpPr>
            <p:cNvPr id="47" name="Group 46"/>
            <p:cNvGrpSpPr/>
            <p:nvPr/>
          </p:nvGrpSpPr>
          <p:grpSpPr>
            <a:xfrm>
              <a:off x="15680633" y="-3980321"/>
              <a:ext cx="4788868" cy="4876776"/>
              <a:chOff x="15187223" y="-3980321"/>
              <a:chExt cx="5282278" cy="4876776"/>
            </a:xfrm>
          </p:grpSpPr>
          <p:sp>
            <p:nvSpPr>
              <p:cNvPr id="52" name="Freeform 51"/>
              <p:cNvSpPr/>
              <p:nvPr/>
            </p:nvSpPr>
            <p:spPr>
              <a:xfrm rot="8575879">
                <a:off x="17363018" y="-1692024"/>
                <a:ext cx="1045969" cy="2588479"/>
              </a:xfrm>
              <a:custGeom>
                <a:avLst/>
                <a:gdLst>
                  <a:gd name="connsiteX0" fmla="*/ 1201788 w 1201788"/>
                  <a:gd name="connsiteY0" fmla="*/ 2588479 h 2588479"/>
                  <a:gd name="connsiteX1" fmla="*/ 1193920 w 1201788"/>
                  <a:gd name="connsiteY1" fmla="*/ 2578714 h 2588479"/>
                  <a:gd name="connsiteX2" fmla="*/ 326198 w 1201788"/>
                  <a:gd name="connsiteY2" fmla="*/ 1767737 h 2588479"/>
                  <a:gd name="connsiteX3" fmla="*/ 73718 w 1201788"/>
                  <a:gd name="connsiteY3" fmla="*/ 1587218 h 2588479"/>
                  <a:gd name="connsiteX4" fmla="*/ 0 w 1201788"/>
                  <a:gd name="connsiteY4" fmla="*/ 1540202 h 2588479"/>
                  <a:gd name="connsiteX5" fmla="*/ 312703 w 1201788"/>
                  <a:gd name="connsiteY5" fmla="*/ 0 h 258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1788" h="2588479">
                    <a:moveTo>
                      <a:pt x="1201788" y="2588479"/>
                    </a:moveTo>
                    <a:lnTo>
                      <a:pt x="1193920" y="2578714"/>
                    </a:lnTo>
                    <a:cubicBezTo>
                      <a:pt x="952383" y="2296138"/>
                      <a:pt x="660516" y="2020293"/>
                      <a:pt x="326198" y="1767737"/>
                    </a:cubicBezTo>
                    <a:cubicBezTo>
                      <a:pt x="242619" y="1704598"/>
                      <a:pt x="158364" y="1644409"/>
                      <a:pt x="73718" y="1587218"/>
                    </a:cubicBezTo>
                    <a:lnTo>
                      <a:pt x="0" y="1540202"/>
                    </a:lnTo>
                    <a:lnTo>
                      <a:pt x="312703" y="0"/>
                    </a:ln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7" name="Oval 56"/>
              <p:cNvSpPr/>
              <p:nvPr/>
            </p:nvSpPr>
            <p:spPr>
              <a:xfrm flipH="1">
                <a:off x="15187223" y="-3980321"/>
                <a:ext cx="5282278" cy="3157136"/>
              </a:xfrm>
              <a:prstGeom prst="ellipse">
                <a:avLst/>
              </a:prstGeom>
              <a:gradFill flip="none" rotWithShape="1">
                <a:gsLst>
                  <a:gs pos="100000">
                    <a:srgbClr val="0070C0"/>
                  </a:gs>
                  <a:gs pos="50500">
                    <a:srgbClr val="41B8DD"/>
                  </a:gs>
                  <a:gs pos="1000">
                    <a:srgbClr val="82FFF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8" name="Oval 57"/>
              <p:cNvSpPr/>
              <p:nvPr/>
            </p:nvSpPr>
            <p:spPr>
              <a:xfrm flipH="1">
                <a:off x="15638367" y="-3794444"/>
                <a:ext cx="4379990" cy="1889427"/>
              </a:xfrm>
              <a:prstGeom prst="ellipse">
                <a:avLst/>
              </a:prstGeom>
              <a:gradFill flip="none" rotWithShape="1">
                <a:gsLst>
                  <a:gs pos="0">
                    <a:schemeClr val="bg1"/>
                  </a:gs>
                  <a:gs pos="4900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48" name="Group 47"/>
            <p:cNvGrpSpPr/>
            <p:nvPr/>
          </p:nvGrpSpPr>
          <p:grpSpPr>
            <a:xfrm>
              <a:off x="18715949" y="-3062334"/>
              <a:ext cx="4803036" cy="4876776"/>
              <a:chOff x="18278136" y="-3175906"/>
              <a:chExt cx="4803036" cy="4876776"/>
            </a:xfrm>
          </p:grpSpPr>
          <p:sp>
            <p:nvSpPr>
              <p:cNvPr id="49" name="Freeform 48"/>
              <p:cNvSpPr/>
              <p:nvPr/>
            </p:nvSpPr>
            <p:spPr>
              <a:xfrm rot="13024121" flipH="1">
                <a:off x="20291766" y="-887609"/>
                <a:ext cx="951072" cy="2588479"/>
              </a:xfrm>
              <a:custGeom>
                <a:avLst/>
                <a:gdLst>
                  <a:gd name="connsiteX0" fmla="*/ 1201788 w 1201788"/>
                  <a:gd name="connsiteY0" fmla="*/ 2588479 h 2588479"/>
                  <a:gd name="connsiteX1" fmla="*/ 1193920 w 1201788"/>
                  <a:gd name="connsiteY1" fmla="*/ 2578714 h 2588479"/>
                  <a:gd name="connsiteX2" fmla="*/ 326198 w 1201788"/>
                  <a:gd name="connsiteY2" fmla="*/ 1767737 h 2588479"/>
                  <a:gd name="connsiteX3" fmla="*/ 73718 w 1201788"/>
                  <a:gd name="connsiteY3" fmla="*/ 1587218 h 2588479"/>
                  <a:gd name="connsiteX4" fmla="*/ 0 w 1201788"/>
                  <a:gd name="connsiteY4" fmla="*/ 1540202 h 2588479"/>
                  <a:gd name="connsiteX5" fmla="*/ 312703 w 1201788"/>
                  <a:gd name="connsiteY5" fmla="*/ 0 h 258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1788" h="2588479">
                    <a:moveTo>
                      <a:pt x="1201788" y="2588479"/>
                    </a:moveTo>
                    <a:lnTo>
                      <a:pt x="1193920" y="2578714"/>
                    </a:lnTo>
                    <a:cubicBezTo>
                      <a:pt x="952383" y="2296138"/>
                      <a:pt x="660516" y="2020293"/>
                      <a:pt x="326198" y="1767737"/>
                    </a:cubicBezTo>
                    <a:cubicBezTo>
                      <a:pt x="242619" y="1704598"/>
                      <a:pt x="158364" y="1644409"/>
                      <a:pt x="73718" y="1587218"/>
                    </a:cubicBezTo>
                    <a:lnTo>
                      <a:pt x="0" y="1540202"/>
                    </a:lnTo>
                    <a:lnTo>
                      <a:pt x="312703" y="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0" name="Oval 49"/>
              <p:cNvSpPr/>
              <p:nvPr/>
            </p:nvSpPr>
            <p:spPr>
              <a:xfrm>
                <a:off x="18278136" y="-3175906"/>
                <a:ext cx="4803036" cy="3157136"/>
              </a:xfrm>
              <a:prstGeom prst="ellipse">
                <a:avLst/>
              </a:prstGeom>
              <a:gradFill flip="none" rotWithShape="1">
                <a:gsLst>
                  <a:gs pos="100000">
                    <a:srgbClr val="1919FF"/>
                  </a:gs>
                  <a:gs pos="1000">
                    <a:srgbClr val="9696FF"/>
                  </a:gs>
                  <a:gs pos="25000">
                    <a:srgbClr val="0000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1" name="Oval 50"/>
              <p:cNvSpPr/>
              <p:nvPr/>
            </p:nvSpPr>
            <p:spPr>
              <a:xfrm>
                <a:off x="18688349" y="-2990029"/>
                <a:ext cx="3982610" cy="1889427"/>
              </a:xfrm>
              <a:prstGeom prst="ellipse">
                <a:avLst/>
              </a:prstGeom>
              <a:gradFill flip="none" rotWithShape="1">
                <a:gsLst>
                  <a:gs pos="0">
                    <a:schemeClr val="bg1"/>
                  </a:gs>
                  <a:gs pos="4900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grpSp>
        <p:nvGrpSpPr>
          <p:cNvPr id="6" name="Group 5"/>
          <p:cNvGrpSpPr/>
          <p:nvPr/>
        </p:nvGrpSpPr>
        <p:grpSpPr>
          <a:xfrm>
            <a:off x="5008995" y="2503170"/>
            <a:ext cx="2009365" cy="2001696"/>
            <a:chOff x="5008995" y="2430783"/>
            <a:chExt cx="2009365" cy="2001696"/>
          </a:xfrm>
        </p:grpSpPr>
        <p:pic>
          <p:nvPicPr>
            <p:cNvPr id="32" name="Picture 31"/>
            <p:cNvPicPr>
              <a:picLocks noChangeAspect="1"/>
            </p:cNvPicPr>
            <p:nvPr/>
          </p:nvPicPr>
          <p:blipFill>
            <a:blip r:embed="rId8">
              <a:clrChange>
                <a:clrFrom>
                  <a:srgbClr val="FFFFFF"/>
                </a:clrFrom>
                <a:clrTo>
                  <a:srgbClr val="FFFFFF">
                    <a:alpha val="0"/>
                  </a:srgbClr>
                </a:clrTo>
              </a:clrChange>
            </a:blip>
            <a:stretch>
              <a:fillRect/>
            </a:stretch>
          </p:blipFill>
          <p:spPr>
            <a:xfrm>
              <a:off x="5008995" y="2430783"/>
              <a:ext cx="2009365" cy="2001696"/>
            </a:xfrm>
            <a:prstGeom prst="rect">
              <a:avLst/>
            </a:prstGeom>
            <a:ln w="38100">
              <a:solidFill>
                <a:schemeClr val="tx1">
                  <a:lumMod val="65000"/>
                  <a:lumOff val="35000"/>
                </a:schemeClr>
              </a:solidFill>
            </a:ln>
          </p:spPr>
        </p:pic>
        <p:sp>
          <p:nvSpPr>
            <p:cNvPr id="4" name="Rectangle 3"/>
            <p:cNvSpPr/>
            <p:nvPr/>
          </p:nvSpPr>
          <p:spPr>
            <a:xfrm rot="20521875">
              <a:off x="5280302" y="2923619"/>
              <a:ext cx="792455" cy="487166"/>
            </a:xfrm>
            <a:prstGeom prst="rect">
              <a:avLst/>
            </a:prstGeom>
            <a:solidFill>
              <a:srgbClr val="94B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p:cNvSpPr txBox="1"/>
            <p:nvPr/>
          </p:nvSpPr>
          <p:spPr>
            <a:xfrm rot="21256897">
              <a:off x="5471833" y="2813119"/>
              <a:ext cx="507284" cy="707886"/>
            </a:xfrm>
            <a:prstGeom prst="rect">
              <a:avLst/>
            </a:prstGeom>
            <a:noFill/>
            <a:ln>
              <a:noFill/>
            </a:ln>
          </p:spPr>
          <p:txBody>
            <a:bodyPr wrap="square" rtlCol="0">
              <a:spAutoFit/>
            </a:bodyPr>
            <a:lstStyle/>
            <a:p>
              <a:r>
                <a:rPr lang="fr-CA" sz="4000" b="1" dirty="0">
                  <a:solidFill>
                    <a:schemeClr val="accent5">
                      <a:lumMod val="50000"/>
                    </a:schemeClr>
                  </a:solidFill>
                </a:rPr>
                <a:t>A</a:t>
              </a:r>
              <a:endParaRPr lang="en-NZ" sz="4000" b="1" dirty="0">
                <a:solidFill>
                  <a:schemeClr val="accent5">
                    <a:lumMod val="50000"/>
                  </a:schemeClr>
                </a:solidFill>
              </a:endParaRPr>
            </a:p>
          </p:txBody>
        </p:sp>
      </p:grpSp>
      <p:grpSp>
        <p:nvGrpSpPr>
          <p:cNvPr id="31" name="Group 30"/>
          <p:cNvGrpSpPr>
            <a:grpSpLocks noChangeAspect="1"/>
          </p:cNvGrpSpPr>
          <p:nvPr/>
        </p:nvGrpSpPr>
        <p:grpSpPr>
          <a:xfrm>
            <a:off x="10095600" y="81705"/>
            <a:ext cx="1944000" cy="1944000"/>
            <a:chOff x="6295382" y="0"/>
            <a:chExt cx="6480000" cy="6480000"/>
          </a:xfrm>
        </p:grpSpPr>
        <p:sp>
          <p:nvSpPr>
            <p:cNvPr id="35" name="Oval 34"/>
            <p:cNvSpPr>
              <a:spLocks noChangeAspect="1"/>
            </p:cNvSpPr>
            <p:nvPr/>
          </p:nvSpPr>
          <p:spPr>
            <a:xfrm>
              <a:off x="6295382" y="0"/>
              <a:ext cx="6480000" cy="648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6" name="Oval 35"/>
            <p:cNvSpPr>
              <a:spLocks noChangeAspect="1"/>
            </p:cNvSpPr>
            <p:nvPr/>
          </p:nvSpPr>
          <p:spPr>
            <a:xfrm>
              <a:off x="7015382" y="720000"/>
              <a:ext cx="5040000" cy="504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7" name="Oval 36"/>
            <p:cNvSpPr>
              <a:spLocks noChangeAspect="1"/>
            </p:cNvSpPr>
            <p:nvPr/>
          </p:nvSpPr>
          <p:spPr>
            <a:xfrm>
              <a:off x="7735382" y="1440000"/>
              <a:ext cx="3600000" cy="360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8" name="Oval 37"/>
            <p:cNvSpPr>
              <a:spLocks noChangeAspect="1"/>
            </p:cNvSpPr>
            <p:nvPr/>
          </p:nvSpPr>
          <p:spPr>
            <a:xfrm>
              <a:off x="8455382" y="2160000"/>
              <a:ext cx="2160000" cy="21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Tree>
    <p:custDataLst>
      <p:tags r:id="rId1"/>
    </p:custDataLst>
    <p:extLst>
      <p:ext uri="{BB962C8B-B14F-4D97-AF65-F5344CB8AC3E}">
        <p14:creationId xmlns:p14="http://schemas.microsoft.com/office/powerpoint/2010/main" val="173114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84" name="Freeform 83"/>
          <p:cNvSpPr>
            <a:spLocks noChangeAspect="1"/>
          </p:cNvSpPr>
          <p:nvPr/>
        </p:nvSpPr>
        <p:spPr>
          <a:xfrm>
            <a:off x="2787222" y="-349545"/>
            <a:ext cx="6624626" cy="6624626"/>
          </a:xfrm>
          <a:custGeom>
            <a:avLst/>
            <a:gdLst>
              <a:gd name="connsiteX0" fmla="*/ 1800000 w 3600000"/>
              <a:gd name="connsiteY0" fmla="*/ 720000 h 3600000"/>
              <a:gd name="connsiteX1" fmla="*/ 720000 w 3600000"/>
              <a:gd name="connsiteY1" fmla="*/ 1800000 h 3600000"/>
              <a:gd name="connsiteX2" fmla="*/ 1800000 w 3600000"/>
              <a:gd name="connsiteY2" fmla="*/ 2880000 h 3600000"/>
              <a:gd name="connsiteX3" fmla="*/ 2880000 w 3600000"/>
              <a:gd name="connsiteY3" fmla="*/ 1800000 h 3600000"/>
              <a:gd name="connsiteX4" fmla="*/ 1800000 w 3600000"/>
              <a:gd name="connsiteY4" fmla="*/ 72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720000"/>
                </a:moveTo>
                <a:cubicBezTo>
                  <a:pt x="1203532" y="720000"/>
                  <a:pt x="720000" y="1203532"/>
                  <a:pt x="720000" y="1800000"/>
                </a:cubicBezTo>
                <a:cubicBezTo>
                  <a:pt x="720000" y="2396468"/>
                  <a:pt x="1203532" y="2880000"/>
                  <a:pt x="1800000" y="2880000"/>
                </a:cubicBezTo>
                <a:cubicBezTo>
                  <a:pt x="2396468" y="2880000"/>
                  <a:pt x="2880000" y="2396468"/>
                  <a:pt x="2880000" y="1800000"/>
                </a:cubicBezTo>
                <a:cubicBezTo>
                  <a:pt x="2880000" y="1203532"/>
                  <a:pt x="2396468" y="720000"/>
                  <a:pt x="1800000" y="72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3" name="Freeform 62"/>
          <p:cNvSpPr>
            <a:spLocks noChangeAspect="1"/>
          </p:cNvSpPr>
          <p:nvPr/>
        </p:nvSpPr>
        <p:spPr>
          <a:xfrm>
            <a:off x="3507535" y="370768"/>
            <a:ext cx="5184000" cy="5184000"/>
          </a:xfrm>
          <a:custGeom>
            <a:avLst/>
            <a:gdLst>
              <a:gd name="connsiteX0" fmla="*/ 1800000 w 3600000"/>
              <a:gd name="connsiteY0" fmla="*/ 720000 h 3600000"/>
              <a:gd name="connsiteX1" fmla="*/ 720000 w 3600000"/>
              <a:gd name="connsiteY1" fmla="*/ 1800000 h 3600000"/>
              <a:gd name="connsiteX2" fmla="*/ 1800000 w 3600000"/>
              <a:gd name="connsiteY2" fmla="*/ 2880000 h 3600000"/>
              <a:gd name="connsiteX3" fmla="*/ 2880000 w 3600000"/>
              <a:gd name="connsiteY3" fmla="*/ 1800000 h 3600000"/>
              <a:gd name="connsiteX4" fmla="*/ 1800000 w 3600000"/>
              <a:gd name="connsiteY4" fmla="*/ 720000 h 3600000"/>
              <a:gd name="connsiteX5" fmla="*/ 1800000 w 3600000"/>
              <a:gd name="connsiteY5" fmla="*/ 0 h 3600000"/>
              <a:gd name="connsiteX6" fmla="*/ 3600000 w 3600000"/>
              <a:gd name="connsiteY6" fmla="*/ 1800000 h 3600000"/>
              <a:gd name="connsiteX7" fmla="*/ 1800000 w 3600000"/>
              <a:gd name="connsiteY7" fmla="*/ 3600000 h 3600000"/>
              <a:gd name="connsiteX8" fmla="*/ 0 w 3600000"/>
              <a:gd name="connsiteY8" fmla="*/ 1800000 h 3600000"/>
              <a:gd name="connsiteX9" fmla="*/ 1800000 w 3600000"/>
              <a:gd name="connsiteY9" fmla="*/ 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0" h="3600000">
                <a:moveTo>
                  <a:pt x="1800000" y="720000"/>
                </a:moveTo>
                <a:cubicBezTo>
                  <a:pt x="1203532" y="720000"/>
                  <a:pt x="720000" y="1203532"/>
                  <a:pt x="720000" y="1800000"/>
                </a:cubicBezTo>
                <a:cubicBezTo>
                  <a:pt x="720000" y="2396468"/>
                  <a:pt x="1203532" y="2880000"/>
                  <a:pt x="1800000" y="2880000"/>
                </a:cubicBezTo>
                <a:cubicBezTo>
                  <a:pt x="2396468" y="2880000"/>
                  <a:pt x="2880000" y="2396468"/>
                  <a:pt x="2880000" y="1800000"/>
                </a:cubicBezTo>
                <a:cubicBezTo>
                  <a:pt x="2880000" y="1203532"/>
                  <a:pt x="2396468" y="720000"/>
                  <a:pt x="1800000" y="720000"/>
                </a:cubicBezTo>
                <a:close/>
                <a:moveTo>
                  <a:pt x="1800000" y="0"/>
                </a:moveTo>
                <a:cubicBezTo>
                  <a:pt x="2794113" y="0"/>
                  <a:pt x="3600000" y="805887"/>
                  <a:pt x="3600000" y="1800000"/>
                </a:cubicBezTo>
                <a:cubicBezTo>
                  <a:pt x="3600000" y="2794113"/>
                  <a:pt x="2794113" y="3600000"/>
                  <a:pt x="1800000" y="3600000"/>
                </a:cubicBezTo>
                <a:cubicBezTo>
                  <a:pt x="805887" y="3600000"/>
                  <a:pt x="0" y="2794113"/>
                  <a:pt x="0" y="1800000"/>
                </a:cubicBezTo>
                <a:cubicBezTo>
                  <a:pt x="0" y="805887"/>
                  <a:pt x="805887" y="0"/>
                  <a:pt x="1800000" y="0"/>
                </a:cubicBezTo>
                <a:close/>
              </a:path>
            </a:pathLst>
          </a:cu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8" name="Picture 37"/>
          <p:cNvPicPr>
            <a:picLocks noChangeAspect="1"/>
          </p:cNvPicPr>
          <p:nvPr/>
        </p:nvPicPr>
        <p:blipFill>
          <a:blip r:embed="rId4">
            <a:clrChange>
              <a:clrFrom>
                <a:srgbClr val="FFFFFF"/>
              </a:clrFrom>
              <a:clrTo>
                <a:srgbClr val="FFFFFF">
                  <a:alpha val="0"/>
                </a:srgbClr>
              </a:clrTo>
            </a:clrChange>
          </a:blip>
          <a:stretch>
            <a:fillRect/>
          </a:stretch>
        </p:blipFill>
        <p:spPr>
          <a:xfrm>
            <a:off x="3796370" y="4551664"/>
            <a:ext cx="988374" cy="687870"/>
          </a:xfrm>
          <a:prstGeom prst="rect">
            <a:avLst/>
          </a:prstGeom>
        </p:spPr>
      </p:pic>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3501762" y="549625"/>
            <a:ext cx="974224" cy="791726"/>
          </a:xfrm>
          <a:prstGeom prst="rect">
            <a:avLst/>
          </a:prstGeom>
        </p:spPr>
      </p:pic>
      <p:pic>
        <p:nvPicPr>
          <p:cNvPr id="75" name="Picture 12" descr="Help Desk by damy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1347" y="2677853"/>
            <a:ext cx="436787" cy="762946"/>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3785294" y="5147423"/>
            <a:ext cx="1029339" cy="369332"/>
          </a:xfrm>
          <a:prstGeom prst="rect">
            <a:avLst/>
          </a:prstGeom>
          <a:noFill/>
        </p:spPr>
        <p:txBody>
          <a:bodyPr wrap="square" rtlCol="0">
            <a:spAutoFit/>
          </a:bodyPr>
          <a:lstStyle/>
          <a:p>
            <a:pPr algn="ctr"/>
            <a:r>
              <a:rPr lang="en-NZ" dirty="0"/>
              <a:t>QR Team </a:t>
            </a:r>
          </a:p>
        </p:txBody>
      </p:sp>
      <p:sp>
        <p:nvSpPr>
          <p:cNvPr id="81" name="TextBox 80"/>
          <p:cNvSpPr txBox="1"/>
          <p:nvPr/>
        </p:nvSpPr>
        <p:spPr>
          <a:xfrm>
            <a:off x="3419589" y="1337939"/>
            <a:ext cx="1083940" cy="369332"/>
          </a:xfrm>
          <a:prstGeom prst="rect">
            <a:avLst/>
          </a:prstGeom>
          <a:noFill/>
        </p:spPr>
        <p:txBody>
          <a:bodyPr wrap="square" rtlCol="0">
            <a:spAutoFit/>
          </a:bodyPr>
          <a:lstStyle/>
          <a:p>
            <a:pPr algn="ctr"/>
            <a:r>
              <a:rPr lang="en-NZ" dirty="0"/>
              <a:t>Analytics</a:t>
            </a:r>
          </a:p>
        </p:txBody>
      </p:sp>
      <p:sp>
        <p:nvSpPr>
          <p:cNvPr id="50" name="TextBox 49"/>
          <p:cNvSpPr txBox="1"/>
          <p:nvPr/>
        </p:nvSpPr>
        <p:spPr>
          <a:xfrm>
            <a:off x="4808217" y="6251906"/>
            <a:ext cx="2584334" cy="584775"/>
          </a:xfrm>
          <a:prstGeom prst="rect">
            <a:avLst/>
          </a:prstGeom>
          <a:noFill/>
        </p:spPr>
        <p:txBody>
          <a:bodyPr wrap="square" rtlCol="0">
            <a:spAutoFit/>
          </a:bodyPr>
          <a:lstStyle/>
          <a:p>
            <a:pPr algn="ctr"/>
            <a:r>
              <a:rPr lang="fr-CA" sz="3200" dirty="0" err="1">
                <a:solidFill>
                  <a:schemeClr val="bg1">
                    <a:lumMod val="95000"/>
                  </a:schemeClr>
                </a:solidFill>
              </a:rPr>
              <a:t>Community</a:t>
            </a:r>
            <a:endParaRPr lang="en-NZ" sz="3200" dirty="0">
              <a:solidFill>
                <a:schemeClr val="bg1">
                  <a:lumMod val="95000"/>
                </a:schemeClr>
              </a:solidFill>
            </a:endParaRPr>
          </a:p>
        </p:txBody>
      </p:sp>
      <p:sp>
        <p:nvSpPr>
          <p:cNvPr id="51" name="TextBox 50"/>
          <p:cNvSpPr txBox="1"/>
          <p:nvPr/>
        </p:nvSpPr>
        <p:spPr>
          <a:xfrm>
            <a:off x="9131299" y="5139582"/>
            <a:ext cx="2584334" cy="584775"/>
          </a:xfrm>
          <a:prstGeom prst="rect">
            <a:avLst/>
          </a:prstGeom>
          <a:noFill/>
        </p:spPr>
        <p:txBody>
          <a:bodyPr wrap="square" rtlCol="0">
            <a:spAutoFit/>
          </a:bodyPr>
          <a:lstStyle/>
          <a:p>
            <a:r>
              <a:rPr lang="fr-CA" sz="3200" dirty="0" err="1">
                <a:solidFill>
                  <a:schemeClr val="bg1">
                    <a:lumMod val="95000"/>
                  </a:schemeClr>
                </a:solidFill>
              </a:rPr>
              <a:t>Bureaucratic</a:t>
            </a:r>
            <a:endParaRPr lang="en-NZ" sz="3200" dirty="0">
              <a:solidFill>
                <a:schemeClr val="bg1">
                  <a:lumMod val="95000"/>
                </a:schemeClr>
              </a:solidFill>
            </a:endParaRPr>
          </a:p>
        </p:txBody>
      </p:sp>
      <p:sp>
        <p:nvSpPr>
          <p:cNvPr id="55" name="TextBox 54"/>
          <p:cNvSpPr txBox="1"/>
          <p:nvPr/>
        </p:nvSpPr>
        <p:spPr>
          <a:xfrm>
            <a:off x="512827" y="5139582"/>
            <a:ext cx="2584334" cy="584775"/>
          </a:xfrm>
          <a:prstGeom prst="rect">
            <a:avLst/>
          </a:prstGeom>
          <a:noFill/>
        </p:spPr>
        <p:txBody>
          <a:bodyPr wrap="square" rtlCol="0">
            <a:spAutoFit/>
          </a:bodyPr>
          <a:lstStyle/>
          <a:p>
            <a:r>
              <a:rPr lang="fr-CA" sz="3200" dirty="0">
                <a:solidFill>
                  <a:schemeClr val="bg1">
                    <a:lumMod val="95000"/>
                  </a:schemeClr>
                </a:solidFill>
              </a:rPr>
              <a:t>Professional</a:t>
            </a:r>
            <a:endParaRPr lang="en-NZ" sz="3200" dirty="0">
              <a:solidFill>
                <a:schemeClr val="bg1">
                  <a:lumMod val="95000"/>
                </a:schemeClr>
              </a:solidFill>
            </a:endParaRPr>
          </a:p>
        </p:txBody>
      </p:sp>
      <p:sp>
        <p:nvSpPr>
          <p:cNvPr id="56" name="TextBox 55"/>
          <p:cNvSpPr txBox="1"/>
          <p:nvPr/>
        </p:nvSpPr>
        <p:spPr>
          <a:xfrm>
            <a:off x="9479642" y="1904768"/>
            <a:ext cx="2584334" cy="584775"/>
          </a:xfrm>
          <a:prstGeom prst="rect">
            <a:avLst/>
          </a:prstGeom>
          <a:noFill/>
        </p:spPr>
        <p:txBody>
          <a:bodyPr wrap="square" rtlCol="0">
            <a:spAutoFit/>
          </a:bodyPr>
          <a:lstStyle/>
          <a:p>
            <a:r>
              <a:rPr lang="fr-CA" sz="3200" dirty="0" err="1">
                <a:solidFill>
                  <a:schemeClr val="bg1">
                    <a:lumMod val="95000"/>
                  </a:schemeClr>
                </a:solidFill>
              </a:rPr>
              <a:t>Political</a:t>
            </a:r>
            <a:endParaRPr lang="en-NZ" sz="3200" dirty="0">
              <a:solidFill>
                <a:schemeClr val="bg1">
                  <a:lumMod val="95000"/>
                </a:schemeClr>
              </a:solidFill>
            </a:endParaRPr>
          </a:p>
        </p:txBody>
      </p:sp>
      <p:sp>
        <p:nvSpPr>
          <p:cNvPr id="57" name="TextBox 56"/>
          <p:cNvSpPr txBox="1"/>
          <p:nvPr/>
        </p:nvSpPr>
        <p:spPr>
          <a:xfrm>
            <a:off x="512827" y="1934944"/>
            <a:ext cx="2584334" cy="584775"/>
          </a:xfrm>
          <a:prstGeom prst="rect">
            <a:avLst/>
          </a:prstGeom>
          <a:noFill/>
        </p:spPr>
        <p:txBody>
          <a:bodyPr wrap="square" rtlCol="0">
            <a:spAutoFit/>
          </a:bodyPr>
          <a:lstStyle/>
          <a:p>
            <a:r>
              <a:rPr lang="fr-CA" sz="3200" dirty="0" err="1">
                <a:solidFill>
                  <a:schemeClr val="bg1">
                    <a:lumMod val="95000"/>
                  </a:schemeClr>
                </a:solidFill>
              </a:rPr>
              <a:t>Resources</a:t>
            </a:r>
            <a:r>
              <a:rPr lang="fr-CA" sz="3200" dirty="0">
                <a:solidFill>
                  <a:schemeClr val="bg1">
                    <a:lumMod val="95000"/>
                  </a:schemeClr>
                </a:solidFill>
              </a:rPr>
              <a:t> </a:t>
            </a:r>
            <a:endParaRPr lang="en-NZ" sz="3200" dirty="0">
              <a:solidFill>
                <a:schemeClr val="bg1">
                  <a:lumMod val="95000"/>
                </a:schemeClr>
              </a:solidFill>
            </a:endParaRPr>
          </a:p>
        </p:txBody>
      </p:sp>
      <p:pic>
        <p:nvPicPr>
          <p:cNvPr id="99" name="Picture 98"/>
          <p:cNvPicPr>
            <a:picLocks noChangeAspect="1"/>
          </p:cNvPicPr>
          <p:nvPr/>
        </p:nvPicPr>
        <p:blipFill rotWithShape="1">
          <a:blip r:embed="rId7">
            <a:clrChange>
              <a:clrFrom>
                <a:srgbClr val="FFFFFF"/>
              </a:clrFrom>
              <a:clrTo>
                <a:srgbClr val="FFFFFF">
                  <a:alpha val="0"/>
                </a:srgbClr>
              </a:clrTo>
            </a:clrChange>
          </a:blip>
          <a:srcRect r="76230"/>
          <a:stretch/>
        </p:blipFill>
        <p:spPr>
          <a:xfrm>
            <a:off x="8141178" y="4059582"/>
            <a:ext cx="369410" cy="1080000"/>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3535" y="946768"/>
            <a:ext cx="4032000" cy="4032000"/>
          </a:xfrm>
          <a:prstGeom prst="rect">
            <a:avLst/>
          </a:prstGeom>
        </p:spPr>
      </p:pic>
      <p:grpSp>
        <p:nvGrpSpPr>
          <p:cNvPr id="24" name="Group 23"/>
          <p:cNvGrpSpPr>
            <a:grpSpLocks noChangeAspect="1"/>
          </p:cNvGrpSpPr>
          <p:nvPr/>
        </p:nvGrpSpPr>
        <p:grpSpPr>
          <a:xfrm>
            <a:off x="10095600" y="81705"/>
            <a:ext cx="1944000" cy="1944000"/>
            <a:chOff x="6295382" y="0"/>
            <a:chExt cx="6480000" cy="6480000"/>
          </a:xfrm>
        </p:grpSpPr>
        <p:sp>
          <p:nvSpPr>
            <p:cNvPr id="25" name="Oval 24"/>
            <p:cNvSpPr>
              <a:spLocks noChangeAspect="1"/>
            </p:cNvSpPr>
            <p:nvPr/>
          </p:nvSpPr>
          <p:spPr>
            <a:xfrm>
              <a:off x="6295382" y="0"/>
              <a:ext cx="6480000" cy="648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Oval 25"/>
            <p:cNvSpPr>
              <a:spLocks noChangeAspect="1"/>
            </p:cNvSpPr>
            <p:nvPr/>
          </p:nvSpPr>
          <p:spPr>
            <a:xfrm>
              <a:off x="7015382" y="720000"/>
              <a:ext cx="5040000" cy="504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Oval 26"/>
            <p:cNvSpPr>
              <a:spLocks noChangeAspect="1"/>
            </p:cNvSpPr>
            <p:nvPr/>
          </p:nvSpPr>
          <p:spPr>
            <a:xfrm>
              <a:off x="7735382" y="1440000"/>
              <a:ext cx="3600000" cy="360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Oval 27"/>
            <p:cNvSpPr>
              <a:spLocks noChangeAspect="1"/>
            </p:cNvSpPr>
            <p:nvPr/>
          </p:nvSpPr>
          <p:spPr>
            <a:xfrm>
              <a:off x="8455382" y="2160000"/>
              <a:ext cx="2160000" cy="21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custDataLst>
      <p:tags r:id="rId1"/>
    </p:custDataLst>
    <p:extLst>
      <p:ext uri="{BB962C8B-B14F-4D97-AF65-F5344CB8AC3E}">
        <p14:creationId xmlns:p14="http://schemas.microsoft.com/office/powerpoint/2010/main" val="30417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63" grpId="0" animBg="1"/>
      <p:bldP spid="77"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257" y="294970"/>
            <a:ext cx="3092246" cy="584775"/>
          </a:xfrm>
          <a:prstGeom prst="rect">
            <a:avLst/>
          </a:prstGeom>
          <a:noFill/>
        </p:spPr>
        <p:txBody>
          <a:bodyPr wrap="square" rtlCol="0">
            <a:spAutoFit/>
          </a:bodyPr>
          <a:lstStyle/>
          <a:p>
            <a:r>
              <a:rPr lang="fr-CA" sz="3200" b="1" dirty="0" err="1">
                <a:solidFill>
                  <a:srgbClr val="003300"/>
                </a:solidFill>
              </a:rPr>
              <a:t>Context</a:t>
            </a:r>
            <a:endParaRPr lang="fr-CA" sz="3200" b="1" dirty="0">
              <a:solidFill>
                <a:srgbClr val="003300"/>
              </a:solidFill>
            </a:endParaRPr>
          </a:p>
        </p:txBody>
      </p:sp>
      <p:sp>
        <p:nvSpPr>
          <p:cNvPr id="5" name="TextBox 4"/>
          <p:cNvSpPr txBox="1"/>
          <p:nvPr/>
        </p:nvSpPr>
        <p:spPr>
          <a:xfrm>
            <a:off x="4535792" y="1217436"/>
            <a:ext cx="7465158" cy="4431983"/>
          </a:xfrm>
          <a:prstGeom prst="rect">
            <a:avLst/>
          </a:prstGeom>
          <a:noFill/>
        </p:spPr>
        <p:txBody>
          <a:bodyPr wrap="square" rtlCol="0">
            <a:spAutoFit/>
          </a:bodyPr>
          <a:lstStyle/>
          <a:p>
            <a:r>
              <a:rPr lang="fr-CA" sz="2400" b="1" dirty="0" err="1">
                <a:solidFill>
                  <a:srgbClr val="003300"/>
                </a:solidFill>
              </a:rPr>
              <a:t>Demand</a:t>
            </a:r>
            <a:r>
              <a:rPr lang="fr-CA" sz="2400" b="1" dirty="0">
                <a:solidFill>
                  <a:srgbClr val="003300"/>
                </a:solidFill>
              </a:rPr>
              <a:t> for </a:t>
            </a:r>
            <a:r>
              <a:rPr lang="fr-CA" sz="2400" b="1" dirty="0" err="1">
                <a:solidFill>
                  <a:srgbClr val="003300"/>
                </a:solidFill>
              </a:rPr>
              <a:t>Higher</a:t>
            </a:r>
            <a:r>
              <a:rPr lang="fr-CA" sz="2400" b="1" dirty="0">
                <a:solidFill>
                  <a:srgbClr val="003300"/>
                </a:solidFill>
              </a:rPr>
              <a:t> </a:t>
            </a:r>
            <a:r>
              <a:rPr lang="fr-CA" sz="2400" b="1" dirty="0" err="1">
                <a:solidFill>
                  <a:srgbClr val="003300"/>
                </a:solidFill>
              </a:rPr>
              <a:t>Education</a:t>
            </a:r>
            <a:r>
              <a:rPr lang="fr-CA" sz="2400" b="1" dirty="0">
                <a:solidFill>
                  <a:srgbClr val="003300"/>
                </a:solidFill>
              </a:rPr>
              <a:t> </a:t>
            </a:r>
            <a:r>
              <a:rPr lang="fr-CA" sz="2400" b="1" dirty="0" err="1">
                <a:solidFill>
                  <a:srgbClr val="003300"/>
                </a:solidFill>
              </a:rPr>
              <a:t>is</a:t>
            </a:r>
            <a:r>
              <a:rPr lang="fr-CA" sz="2400" b="1" dirty="0">
                <a:solidFill>
                  <a:srgbClr val="003300"/>
                </a:solidFill>
              </a:rPr>
              <a:t> </a:t>
            </a:r>
            <a:r>
              <a:rPr lang="fr-CA" sz="2400" b="1" dirty="0" err="1">
                <a:solidFill>
                  <a:srgbClr val="003300"/>
                </a:solidFill>
              </a:rPr>
              <a:t>increasing</a:t>
            </a:r>
            <a:r>
              <a:rPr lang="fr-CA" sz="2400" dirty="0">
                <a:solidFill>
                  <a:srgbClr val="003300"/>
                </a:solidFill>
              </a:rPr>
              <a:t> </a:t>
            </a:r>
          </a:p>
          <a:p>
            <a:endParaRPr lang="fr-CA" sz="2400" dirty="0">
              <a:solidFill>
                <a:srgbClr val="003300"/>
              </a:solidFill>
            </a:endParaRPr>
          </a:p>
          <a:p>
            <a:r>
              <a:rPr lang="fr-CA" sz="2400" dirty="0">
                <a:solidFill>
                  <a:srgbClr val="003300"/>
                </a:solidFill>
              </a:rPr>
              <a:t>Global HE </a:t>
            </a:r>
            <a:r>
              <a:rPr lang="fr-CA" sz="2400" dirty="0" err="1">
                <a:solidFill>
                  <a:srgbClr val="003300"/>
                </a:solidFill>
              </a:rPr>
              <a:t>enrollments</a:t>
            </a:r>
            <a:r>
              <a:rPr lang="fr-CA" sz="2400" dirty="0">
                <a:solidFill>
                  <a:srgbClr val="003300"/>
                </a:solidFill>
              </a:rPr>
              <a:t>: </a:t>
            </a:r>
          </a:p>
          <a:p>
            <a:pPr lvl="1"/>
            <a:r>
              <a:rPr lang="fr-CA" sz="2400" dirty="0">
                <a:solidFill>
                  <a:srgbClr val="003300"/>
                </a:solidFill>
              </a:rPr>
              <a:t>165 million to ≈ 265 million by 2025 </a:t>
            </a:r>
            <a:r>
              <a:rPr lang="en-CA" sz="1400" dirty="0">
                <a:solidFill>
                  <a:srgbClr val="003300"/>
                </a:solidFill>
              </a:rPr>
              <a:t>(UNESCO &amp; COL, 2015). </a:t>
            </a:r>
            <a:endParaRPr lang="fr-CA" sz="1400" dirty="0">
              <a:solidFill>
                <a:srgbClr val="003300"/>
              </a:solidFill>
            </a:endParaRPr>
          </a:p>
          <a:p>
            <a:endParaRPr lang="fr-CA" sz="2400" dirty="0">
              <a:solidFill>
                <a:srgbClr val="003300"/>
              </a:solidFill>
            </a:endParaRPr>
          </a:p>
          <a:p>
            <a:r>
              <a:rPr lang="en-CA" sz="2400" dirty="0">
                <a:solidFill>
                  <a:srgbClr val="003300"/>
                </a:solidFill>
              </a:rPr>
              <a:t>“by 2020, 40% of the global workforce will be knowledge workers” </a:t>
            </a:r>
            <a:r>
              <a:rPr lang="en-CA" sz="1400" dirty="0">
                <a:solidFill>
                  <a:srgbClr val="003300"/>
                </a:solidFill>
              </a:rPr>
              <a:t>(</a:t>
            </a:r>
            <a:r>
              <a:rPr lang="en-CA" sz="1400" dirty="0" err="1">
                <a:solidFill>
                  <a:srgbClr val="003300"/>
                </a:solidFill>
              </a:rPr>
              <a:t>Kanwar</a:t>
            </a:r>
            <a:r>
              <a:rPr lang="en-CA" sz="1400" dirty="0">
                <a:solidFill>
                  <a:srgbClr val="003300"/>
                </a:solidFill>
              </a:rPr>
              <a:t> &amp; Daniel, 2010, p. 404). </a:t>
            </a:r>
            <a:endParaRPr lang="fr-CA" sz="1400" dirty="0">
              <a:solidFill>
                <a:srgbClr val="003300"/>
              </a:solidFill>
            </a:endParaRPr>
          </a:p>
          <a:p>
            <a:endParaRPr lang="fr-CA" sz="2400" dirty="0">
              <a:solidFill>
                <a:srgbClr val="003300"/>
              </a:solidFill>
            </a:endParaRPr>
          </a:p>
          <a:p>
            <a:r>
              <a:rPr lang="fr-CA" sz="2400" dirty="0">
                <a:solidFill>
                  <a:srgbClr val="003300"/>
                </a:solidFill>
              </a:rPr>
              <a:t>There </a:t>
            </a:r>
            <a:r>
              <a:rPr lang="fr-CA" sz="2400" dirty="0" err="1">
                <a:solidFill>
                  <a:srgbClr val="003300"/>
                </a:solidFill>
              </a:rPr>
              <a:t>is</a:t>
            </a:r>
            <a:r>
              <a:rPr lang="fr-CA" sz="2400" dirty="0">
                <a:solidFill>
                  <a:srgbClr val="003300"/>
                </a:solidFill>
              </a:rPr>
              <a:t> an </a:t>
            </a:r>
            <a:r>
              <a:rPr lang="fr-CA" sz="2400" dirty="0" err="1">
                <a:solidFill>
                  <a:srgbClr val="003300"/>
                </a:solidFill>
              </a:rPr>
              <a:t>increasing</a:t>
            </a:r>
            <a:r>
              <a:rPr lang="fr-CA" sz="2400" dirty="0">
                <a:solidFill>
                  <a:srgbClr val="003300"/>
                </a:solidFill>
              </a:rPr>
              <a:t> </a:t>
            </a:r>
            <a:r>
              <a:rPr lang="fr-CA" sz="2400" dirty="0" err="1">
                <a:solidFill>
                  <a:srgbClr val="003300"/>
                </a:solidFill>
              </a:rPr>
              <a:t>need</a:t>
            </a:r>
            <a:r>
              <a:rPr lang="fr-CA" sz="2400" dirty="0">
                <a:solidFill>
                  <a:srgbClr val="003300"/>
                </a:solidFill>
              </a:rPr>
              <a:t> for digital </a:t>
            </a:r>
            <a:r>
              <a:rPr lang="fr-CA" sz="2400" dirty="0" err="1">
                <a:solidFill>
                  <a:srgbClr val="003300"/>
                </a:solidFill>
              </a:rPr>
              <a:t>skills</a:t>
            </a:r>
            <a:r>
              <a:rPr lang="fr-CA" sz="2400" dirty="0">
                <a:solidFill>
                  <a:srgbClr val="003300"/>
                </a:solidFill>
              </a:rPr>
              <a:t>.</a:t>
            </a:r>
            <a:r>
              <a:rPr lang="en-CA" sz="2400" dirty="0">
                <a:solidFill>
                  <a:srgbClr val="003300"/>
                </a:solidFill>
              </a:rPr>
              <a:t> </a:t>
            </a:r>
          </a:p>
          <a:p>
            <a:r>
              <a:rPr lang="en-CA" sz="1400" dirty="0">
                <a:solidFill>
                  <a:srgbClr val="003300"/>
                </a:solidFill>
              </a:rPr>
              <a:t>(Bates, 2015; </a:t>
            </a:r>
            <a:r>
              <a:rPr lang="en-CA" sz="1400" dirty="0" err="1">
                <a:solidFill>
                  <a:srgbClr val="003300"/>
                </a:solidFill>
              </a:rPr>
              <a:t>Erstad</a:t>
            </a:r>
            <a:r>
              <a:rPr lang="en-CA" sz="1400" dirty="0">
                <a:solidFill>
                  <a:srgbClr val="003300"/>
                </a:solidFill>
              </a:rPr>
              <a:t>, 2011; Jenkins, </a:t>
            </a:r>
            <a:r>
              <a:rPr lang="en-CA" sz="1400" dirty="0" err="1">
                <a:solidFill>
                  <a:srgbClr val="003300"/>
                </a:solidFill>
              </a:rPr>
              <a:t>Purushotma</a:t>
            </a:r>
            <a:r>
              <a:rPr lang="en-CA" sz="1400" dirty="0">
                <a:solidFill>
                  <a:srgbClr val="003300"/>
                </a:solidFill>
              </a:rPr>
              <a:t>, </a:t>
            </a:r>
            <a:r>
              <a:rPr lang="en-CA" sz="1400" dirty="0" err="1">
                <a:solidFill>
                  <a:srgbClr val="003300"/>
                </a:solidFill>
              </a:rPr>
              <a:t>Weigel</a:t>
            </a:r>
            <a:r>
              <a:rPr lang="en-CA" sz="1400" dirty="0">
                <a:solidFill>
                  <a:srgbClr val="003300"/>
                </a:solidFill>
              </a:rPr>
              <a:t>, Clinton, &amp; Robison, 2009). </a:t>
            </a:r>
            <a:endParaRPr lang="fr-CA" sz="1400" dirty="0">
              <a:solidFill>
                <a:srgbClr val="003300"/>
              </a:solidFill>
            </a:endParaRPr>
          </a:p>
          <a:p>
            <a:endParaRPr lang="fr-CA" sz="2400" dirty="0">
              <a:solidFill>
                <a:srgbClr val="003300"/>
              </a:solidFill>
            </a:endParaRPr>
          </a:p>
          <a:p>
            <a:pPr marL="457200" indent="-457200">
              <a:buFontTx/>
              <a:buChar char="-"/>
            </a:pPr>
            <a:endParaRPr lang="fr-CA" sz="2800" dirty="0">
              <a:solidFill>
                <a:srgbClr val="003300"/>
              </a:solidFill>
            </a:endParaRPr>
          </a:p>
        </p:txBody>
      </p:sp>
      <p:sp>
        <p:nvSpPr>
          <p:cNvPr id="8" name="Rectangle 7"/>
          <p:cNvSpPr>
            <a:spLocks noChangeArrowheads="1"/>
          </p:cNvSpPr>
          <p:nvPr/>
        </p:nvSpPr>
        <p:spPr bwMode="auto">
          <a:xfrm>
            <a:off x="1886857" y="6172023"/>
            <a:ext cx="10116458"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NZ" sz="1200" dirty="0">
                <a:solidFill>
                  <a:schemeClr val="tx1">
                    <a:lumMod val="75000"/>
                    <a:lumOff val="25000"/>
                  </a:schemeClr>
                </a:solidFill>
                <a:latin typeface="Verdana" panose="020B0604030504040204" pitchFamily="34" charset="0"/>
              </a:rPr>
              <a:t>Course development by the </a:t>
            </a:r>
            <a:r>
              <a:rPr lang="en-NZ" sz="1200" dirty="0" err="1">
                <a:solidFill>
                  <a:schemeClr val="tx1">
                    <a:lumMod val="75000"/>
                    <a:lumOff val="25000"/>
                  </a:schemeClr>
                </a:solidFill>
                <a:latin typeface="Verdana" panose="020B0604030504040204" pitchFamily="34" charset="0"/>
              </a:rPr>
              <a:t>OERu</a:t>
            </a:r>
            <a:r>
              <a:rPr lang="en-NZ" sz="1200" dirty="0">
                <a:solidFill>
                  <a:schemeClr val="tx1">
                    <a:lumMod val="75000"/>
                    <a:lumOff val="25000"/>
                  </a:schemeClr>
                </a:solidFill>
                <a:latin typeface="Verdana" panose="020B0604030504040204" pitchFamily="34" charset="0"/>
              </a:rPr>
              <a:t>: A case study using Davis’ Arena of change with technology in education by Danielle Dubien, Niki Davis, Annelies Kamp, and Cheryl Brown </a:t>
            </a:r>
            <a:r>
              <a:rPr kumimoji="0" lang="en-US" altLang="en-US" sz="1200" b="0" i="0" u="none" strike="noStrike" cap="none" normalizeH="0" baseline="0" dirty="0">
                <a:ln>
                  <a:noFill/>
                </a:ln>
                <a:solidFill>
                  <a:schemeClr val="tx1">
                    <a:lumMod val="75000"/>
                    <a:lumOff val="25000"/>
                  </a:schemeClr>
                </a:solidFill>
                <a:effectLst/>
                <a:latin typeface="Verdana" panose="020B0604030504040204" pitchFamily="34" charset="0"/>
              </a:rPr>
              <a:t>is licensed under a </a:t>
            </a:r>
            <a:r>
              <a:rPr kumimoji="0" lang="en-US" altLang="en-US" sz="1200" b="0" i="0" u="none" strike="noStrike" cap="none" normalizeH="0" baseline="0" dirty="0">
                <a:ln>
                  <a:noFill/>
                </a:ln>
                <a:solidFill>
                  <a:schemeClr val="tx1">
                    <a:lumMod val="75000"/>
                    <a:lumOff val="25000"/>
                  </a:schemeClr>
                </a:solidFill>
                <a:effectLst/>
                <a:latin typeface="Verdana" panose="020B0604030504040204" pitchFamily="34" charset="0"/>
                <a:hlinkClick r:id="rId3"/>
              </a:rPr>
              <a:t>Creative Commons Attribution 4.0 International License</a:t>
            </a:r>
            <a:r>
              <a:rPr kumimoji="0" lang="en-US" altLang="en-US" sz="1200" b="0" i="0" u="none" strike="noStrike" cap="none" normalizeH="0" baseline="0" dirty="0">
                <a:ln>
                  <a:noFill/>
                </a:ln>
                <a:solidFill>
                  <a:schemeClr val="tx1">
                    <a:lumMod val="75000"/>
                    <a:lumOff val="25000"/>
                  </a:schemeClr>
                </a:solidFill>
                <a:effectLst/>
                <a:latin typeface="Verdana" panose="020B0604030504040204" pitchFamily="34" charset="0"/>
              </a:rPr>
              <a:t>.</a:t>
            </a:r>
            <a:r>
              <a:rPr kumimoji="0" lang="en-US" altLang="en-US" sz="1200" b="0" i="0" u="none" strike="noStrike" cap="none" normalizeH="0" baseline="0" dirty="0">
                <a:ln>
                  <a:noFill/>
                </a:ln>
                <a:solidFill>
                  <a:schemeClr val="tx1">
                    <a:lumMod val="75000"/>
                    <a:lumOff val="25000"/>
                  </a:schemeClr>
                </a:solidFill>
                <a:effectLst/>
              </a:rPr>
              <a:t> </a:t>
            </a:r>
            <a:endParaRPr kumimoji="0" lang="en-US" altLang="en-US" sz="1200" b="0" i="0" u="none" strike="noStrike" cap="none" normalizeH="0" baseline="0" dirty="0">
              <a:ln>
                <a:noFill/>
              </a:ln>
              <a:solidFill>
                <a:schemeClr val="tx1">
                  <a:lumMod val="75000"/>
                  <a:lumOff val="25000"/>
                </a:schemeClr>
              </a:solidFill>
              <a:effectLst/>
              <a:latin typeface="Verdana" panose="020B0604030504040204" pitchFamily="34" charset="0"/>
            </a:endParaRPr>
          </a:p>
        </p:txBody>
      </p:sp>
      <p:pic>
        <p:nvPicPr>
          <p:cNvPr id="9" name="Picture 8"/>
          <p:cNvPicPr>
            <a:picLocks noChangeAspect="1"/>
          </p:cNvPicPr>
          <p:nvPr/>
        </p:nvPicPr>
        <p:blipFill>
          <a:blip r:embed="rId4"/>
          <a:stretch>
            <a:fillRect/>
          </a:stretch>
        </p:blipFill>
        <p:spPr>
          <a:xfrm>
            <a:off x="135920" y="6085989"/>
            <a:ext cx="1778482" cy="633733"/>
          </a:xfrm>
          <a:prstGeom prst="rect">
            <a:avLst/>
          </a:prstGeom>
        </p:spPr>
      </p:pic>
    </p:spTree>
    <p:custDataLst>
      <p:tags r:id="rId1"/>
    </p:custDataLst>
    <p:extLst>
      <p:ext uri="{BB962C8B-B14F-4D97-AF65-F5344CB8AC3E}">
        <p14:creationId xmlns:p14="http://schemas.microsoft.com/office/powerpoint/2010/main" val="1719254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1" name="Freeform 20"/>
          <p:cNvSpPr>
            <a:spLocks noChangeAspect="1"/>
          </p:cNvSpPr>
          <p:nvPr/>
        </p:nvSpPr>
        <p:spPr>
          <a:xfrm>
            <a:off x="2802230" y="-304739"/>
            <a:ext cx="6624000" cy="6624000"/>
          </a:xfrm>
          <a:custGeom>
            <a:avLst/>
            <a:gdLst>
              <a:gd name="connsiteX0" fmla="*/ 2520000 w 5040000"/>
              <a:gd name="connsiteY0" fmla="*/ 720000 h 5040000"/>
              <a:gd name="connsiteX1" fmla="*/ 720000 w 5040000"/>
              <a:gd name="connsiteY1" fmla="*/ 2520000 h 5040000"/>
              <a:gd name="connsiteX2" fmla="*/ 2520000 w 5040000"/>
              <a:gd name="connsiteY2" fmla="*/ 4320000 h 5040000"/>
              <a:gd name="connsiteX3" fmla="*/ 4320000 w 5040000"/>
              <a:gd name="connsiteY3" fmla="*/ 2520000 h 5040000"/>
              <a:gd name="connsiteX4" fmla="*/ 2520000 w 5040000"/>
              <a:gd name="connsiteY4" fmla="*/ 720000 h 5040000"/>
              <a:gd name="connsiteX5" fmla="*/ 2520000 w 5040000"/>
              <a:gd name="connsiteY5" fmla="*/ 0 h 5040000"/>
              <a:gd name="connsiteX6" fmla="*/ 5040000 w 5040000"/>
              <a:gd name="connsiteY6" fmla="*/ 2520000 h 5040000"/>
              <a:gd name="connsiteX7" fmla="*/ 2520000 w 5040000"/>
              <a:gd name="connsiteY7" fmla="*/ 5040000 h 5040000"/>
              <a:gd name="connsiteX8" fmla="*/ 0 w 5040000"/>
              <a:gd name="connsiteY8" fmla="*/ 2520000 h 5040000"/>
              <a:gd name="connsiteX9" fmla="*/ 2520000 w 5040000"/>
              <a:gd name="connsiteY9" fmla="*/ 0 h 50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0000" h="5040000">
                <a:moveTo>
                  <a:pt x="2520000" y="720000"/>
                </a:moveTo>
                <a:cubicBezTo>
                  <a:pt x="1525887" y="720000"/>
                  <a:pt x="720000" y="1525887"/>
                  <a:pt x="720000" y="2520000"/>
                </a:cubicBezTo>
                <a:cubicBezTo>
                  <a:pt x="720000" y="3514113"/>
                  <a:pt x="1525887" y="4320000"/>
                  <a:pt x="2520000" y="4320000"/>
                </a:cubicBezTo>
                <a:cubicBezTo>
                  <a:pt x="3514113" y="4320000"/>
                  <a:pt x="4320000" y="3514113"/>
                  <a:pt x="4320000" y="2520000"/>
                </a:cubicBezTo>
                <a:cubicBezTo>
                  <a:pt x="4320000" y="1525887"/>
                  <a:pt x="3514113" y="720000"/>
                  <a:pt x="2520000" y="720000"/>
                </a:cubicBezTo>
                <a:close/>
                <a:moveTo>
                  <a:pt x="2520000" y="0"/>
                </a:moveTo>
                <a:cubicBezTo>
                  <a:pt x="3911758" y="0"/>
                  <a:pt x="5040000" y="1128242"/>
                  <a:pt x="5040000" y="2520000"/>
                </a:cubicBezTo>
                <a:cubicBezTo>
                  <a:pt x="5040000" y="3911758"/>
                  <a:pt x="3911758" y="5040000"/>
                  <a:pt x="2520000" y="5040000"/>
                </a:cubicBezTo>
                <a:cubicBezTo>
                  <a:pt x="1128242" y="5040000"/>
                  <a:pt x="0" y="3911758"/>
                  <a:pt x="0" y="2520000"/>
                </a:cubicBezTo>
                <a:cubicBezTo>
                  <a:pt x="0" y="1128242"/>
                  <a:pt x="1128242" y="0"/>
                  <a:pt x="2520000" y="0"/>
                </a:cubicBezTo>
                <a:close/>
              </a:path>
            </a:pathLst>
          </a:custGeom>
          <a:solidFill>
            <a:schemeClr val="bg1">
              <a:lumMod val="75000"/>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Freeform 6"/>
          <p:cNvSpPr>
            <a:spLocks noChangeAspect="1"/>
          </p:cNvSpPr>
          <p:nvPr/>
        </p:nvSpPr>
        <p:spPr>
          <a:xfrm>
            <a:off x="3594230" y="487261"/>
            <a:ext cx="5040000" cy="5040000"/>
          </a:xfrm>
          <a:custGeom>
            <a:avLst/>
            <a:gdLst>
              <a:gd name="connsiteX0" fmla="*/ 2520000 w 5040000"/>
              <a:gd name="connsiteY0" fmla="*/ 720000 h 5040000"/>
              <a:gd name="connsiteX1" fmla="*/ 720000 w 5040000"/>
              <a:gd name="connsiteY1" fmla="*/ 2520000 h 5040000"/>
              <a:gd name="connsiteX2" fmla="*/ 2520000 w 5040000"/>
              <a:gd name="connsiteY2" fmla="*/ 4320000 h 5040000"/>
              <a:gd name="connsiteX3" fmla="*/ 4320000 w 5040000"/>
              <a:gd name="connsiteY3" fmla="*/ 2520000 h 5040000"/>
              <a:gd name="connsiteX4" fmla="*/ 2520000 w 5040000"/>
              <a:gd name="connsiteY4" fmla="*/ 720000 h 5040000"/>
              <a:gd name="connsiteX5" fmla="*/ 2520000 w 5040000"/>
              <a:gd name="connsiteY5" fmla="*/ 0 h 5040000"/>
              <a:gd name="connsiteX6" fmla="*/ 5040000 w 5040000"/>
              <a:gd name="connsiteY6" fmla="*/ 2520000 h 5040000"/>
              <a:gd name="connsiteX7" fmla="*/ 2520000 w 5040000"/>
              <a:gd name="connsiteY7" fmla="*/ 5040000 h 5040000"/>
              <a:gd name="connsiteX8" fmla="*/ 0 w 5040000"/>
              <a:gd name="connsiteY8" fmla="*/ 2520000 h 5040000"/>
              <a:gd name="connsiteX9" fmla="*/ 2520000 w 5040000"/>
              <a:gd name="connsiteY9" fmla="*/ 0 h 50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0000" h="5040000">
                <a:moveTo>
                  <a:pt x="2520000" y="720000"/>
                </a:moveTo>
                <a:cubicBezTo>
                  <a:pt x="1525887" y="720000"/>
                  <a:pt x="720000" y="1525887"/>
                  <a:pt x="720000" y="2520000"/>
                </a:cubicBezTo>
                <a:cubicBezTo>
                  <a:pt x="720000" y="3514113"/>
                  <a:pt x="1525887" y="4320000"/>
                  <a:pt x="2520000" y="4320000"/>
                </a:cubicBezTo>
                <a:cubicBezTo>
                  <a:pt x="3514113" y="4320000"/>
                  <a:pt x="4320000" y="3514113"/>
                  <a:pt x="4320000" y="2520000"/>
                </a:cubicBezTo>
                <a:cubicBezTo>
                  <a:pt x="4320000" y="1525887"/>
                  <a:pt x="3514113" y="720000"/>
                  <a:pt x="2520000" y="720000"/>
                </a:cubicBezTo>
                <a:close/>
                <a:moveTo>
                  <a:pt x="2520000" y="0"/>
                </a:moveTo>
                <a:cubicBezTo>
                  <a:pt x="3911758" y="0"/>
                  <a:pt x="5040000" y="1128242"/>
                  <a:pt x="5040000" y="2520000"/>
                </a:cubicBezTo>
                <a:cubicBezTo>
                  <a:pt x="5040000" y="3911758"/>
                  <a:pt x="3911758" y="5040000"/>
                  <a:pt x="2520000" y="5040000"/>
                </a:cubicBezTo>
                <a:cubicBezTo>
                  <a:pt x="1128242" y="5040000"/>
                  <a:pt x="0" y="3911758"/>
                  <a:pt x="0" y="2520000"/>
                </a:cubicBezTo>
                <a:cubicBezTo>
                  <a:pt x="0" y="1128242"/>
                  <a:pt x="1128242" y="0"/>
                  <a:pt x="2520000" y="0"/>
                </a:cubicBezTo>
                <a:close/>
              </a:path>
            </a:pathLst>
          </a:custGeom>
          <a:solidFill>
            <a:schemeClr val="bg1">
              <a:lumMod val="75000"/>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7880680" y="4358300"/>
            <a:ext cx="699403" cy="707729"/>
          </a:xfrm>
          <a:prstGeom prst="rect">
            <a:avLst/>
          </a:prstGeom>
        </p:spPr>
      </p:pic>
      <p:sp>
        <p:nvSpPr>
          <p:cNvPr id="9" name="TextBox 8"/>
          <p:cNvSpPr txBox="1"/>
          <p:nvPr/>
        </p:nvSpPr>
        <p:spPr>
          <a:xfrm>
            <a:off x="9131299" y="5139582"/>
            <a:ext cx="2584334" cy="584775"/>
          </a:xfrm>
          <a:prstGeom prst="rect">
            <a:avLst/>
          </a:prstGeom>
          <a:noFill/>
        </p:spPr>
        <p:txBody>
          <a:bodyPr wrap="square" rtlCol="0">
            <a:spAutoFit/>
          </a:bodyPr>
          <a:lstStyle/>
          <a:p>
            <a:r>
              <a:rPr lang="fr-CA" sz="3200" dirty="0" err="1">
                <a:solidFill>
                  <a:schemeClr val="bg1">
                    <a:lumMod val="95000"/>
                  </a:schemeClr>
                </a:solidFill>
              </a:rPr>
              <a:t>Bureaucratic</a:t>
            </a:r>
            <a:endParaRPr lang="en-NZ" sz="3200" dirty="0">
              <a:solidFill>
                <a:schemeClr val="bg1">
                  <a:lumMod val="95000"/>
                </a:schemeClr>
              </a:solidFill>
            </a:endParaRPr>
          </a:p>
        </p:txBody>
      </p:sp>
      <p:sp>
        <p:nvSpPr>
          <p:cNvPr id="10" name="TextBox 9"/>
          <p:cNvSpPr txBox="1"/>
          <p:nvPr/>
        </p:nvSpPr>
        <p:spPr>
          <a:xfrm>
            <a:off x="512827" y="5139582"/>
            <a:ext cx="2584334" cy="584775"/>
          </a:xfrm>
          <a:prstGeom prst="rect">
            <a:avLst/>
          </a:prstGeom>
          <a:noFill/>
        </p:spPr>
        <p:txBody>
          <a:bodyPr wrap="square" rtlCol="0">
            <a:spAutoFit/>
          </a:bodyPr>
          <a:lstStyle/>
          <a:p>
            <a:r>
              <a:rPr lang="fr-CA" sz="3200" dirty="0">
                <a:solidFill>
                  <a:schemeClr val="bg1">
                    <a:lumMod val="95000"/>
                  </a:schemeClr>
                </a:solidFill>
              </a:rPr>
              <a:t>Professional</a:t>
            </a:r>
            <a:endParaRPr lang="en-NZ" sz="3200" dirty="0">
              <a:solidFill>
                <a:schemeClr val="bg1">
                  <a:lumMod val="95000"/>
                </a:schemeClr>
              </a:solidFill>
            </a:endParaRPr>
          </a:p>
        </p:txBody>
      </p:sp>
      <p:sp>
        <p:nvSpPr>
          <p:cNvPr id="12" name="TextBox 11"/>
          <p:cNvSpPr txBox="1"/>
          <p:nvPr/>
        </p:nvSpPr>
        <p:spPr>
          <a:xfrm>
            <a:off x="512827" y="1934944"/>
            <a:ext cx="2584334" cy="584775"/>
          </a:xfrm>
          <a:prstGeom prst="rect">
            <a:avLst/>
          </a:prstGeom>
          <a:noFill/>
        </p:spPr>
        <p:txBody>
          <a:bodyPr wrap="square" rtlCol="0">
            <a:spAutoFit/>
          </a:bodyPr>
          <a:lstStyle/>
          <a:p>
            <a:r>
              <a:rPr lang="fr-CA" sz="3200" dirty="0" err="1">
                <a:solidFill>
                  <a:schemeClr val="bg1">
                    <a:lumMod val="95000"/>
                  </a:schemeClr>
                </a:solidFill>
              </a:rPr>
              <a:t>Resources</a:t>
            </a:r>
            <a:r>
              <a:rPr lang="fr-CA" sz="3200" dirty="0">
                <a:solidFill>
                  <a:schemeClr val="bg1">
                    <a:lumMod val="95000"/>
                  </a:schemeClr>
                </a:solidFill>
              </a:rPr>
              <a:t> </a:t>
            </a:r>
            <a:endParaRPr lang="en-NZ" sz="3200" dirty="0">
              <a:solidFill>
                <a:schemeClr val="bg1">
                  <a:lumMod val="95000"/>
                </a:schemeClr>
              </a:solidFill>
            </a:endParaRPr>
          </a:p>
        </p:txBody>
      </p:sp>
      <p:sp>
        <p:nvSpPr>
          <p:cNvPr id="13" name="TextBox 12"/>
          <p:cNvSpPr txBox="1"/>
          <p:nvPr/>
        </p:nvSpPr>
        <p:spPr>
          <a:xfrm>
            <a:off x="4808217" y="6251906"/>
            <a:ext cx="2584334" cy="584775"/>
          </a:xfrm>
          <a:prstGeom prst="rect">
            <a:avLst/>
          </a:prstGeom>
          <a:noFill/>
        </p:spPr>
        <p:txBody>
          <a:bodyPr wrap="square" rtlCol="0">
            <a:spAutoFit/>
          </a:bodyPr>
          <a:lstStyle/>
          <a:p>
            <a:pPr algn="ctr"/>
            <a:r>
              <a:rPr lang="fr-CA" sz="3200" dirty="0" err="1">
                <a:solidFill>
                  <a:schemeClr val="bg1">
                    <a:lumMod val="95000"/>
                  </a:schemeClr>
                </a:solidFill>
              </a:rPr>
              <a:t>Community</a:t>
            </a:r>
            <a:endParaRPr lang="en-NZ" sz="3200" dirty="0">
              <a:solidFill>
                <a:schemeClr val="bg1">
                  <a:lumMod val="95000"/>
                </a:schemeClr>
              </a:solidFill>
            </a:endParaRPr>
          </a:p>
        </p:txBody>
      </p:sp>
      <p:grpSp>
        <p:nvGrpSpPr>
          <p:cNvPr id="36" name="Group 35"/>
          <p:cNvGrpSpPr>
            <a:grpSpLocks noChangeAspect="1"/>
          </p:cNvGrpSpPr>
          <p:nvPr/>
        </p:nvGrpSpPr>
        <p:grpSpPr>
          <a:xfrm>
            <a:off x="4704047" y="5116417"/>
            <a:ext cx="850568" cy="864000"/>
            <a:chOff x="4820160" y="4837971"/>
            <a:chExt cx="1147758" cy="1165884"/>
          </a:xfrm>
        </p:grpSpPr>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3677" y="4837971"/>
              <a:ext cx="631798" cy="734880"/>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0160" y="5268975"/>
              <a:ext cx="631798" cy="734880"/>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6120" y="5171139"/>
              <a:ext cx="631798" cy="734880"/>
            </a:xfrm>
            <a:prstGeom prst="rect">
              <a:avLst/>
            </a:prstGeom>
          </p:spPr>
        </p:pic>
      </p:grpSp>
      <p:sp>
        <p:nvSpPr>
          <p:cNvPr id="25" name="TextBox 24"/>
          <p:cNvSpPr txBox="1"/>
          <p:nvPr/>
        </p:nvSpPr>
        <p:spPr>
          <a:xfrm>
            <a:off x="9479642" y="1904768"/>
            <a:ext cx="2584334" cy="584775"/>
          </a:xfrm>
          <a:prstGeom prst="rect">
            <a:avLst/>
          </a:prstGeom>
          <a:noFill/>
        </p:spPr>
        <p:txBody>
          <a:bodyPr wrap="square" rtlCol="0">
            <a:spAutoFit/>
          </a:bodyPr>
          <a:lstStyle/>
          <a:p>
            <a:r>
              <a:rPr lang="fr-CA" sz="3200" dirty="0" err="1">
                <a:solidFill>
                  <a:schemeClr val="bg1">
                    <a:lumMod val="95000"/>
                  </a:schemeClr>
                </a:solidFill>
              </a:rPr>
              <a:t>Political</a:t>
            </a:r>
            <a:endParaRPr lang="en-NZ" sz="3200" dirty="0">
              <a:solidFill>
                <a:schemeClr val="bg1">
                  <a:lumMod val="95000"/>
                </a:schemeClr>
              </a:solidFill>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0192" y="775261"/>
            <a:ext cx="4468076" cy="4464000"/>
          </a:xfrm>
          <a:prstGeom prst="rect">
            <a:avLst/>
          </a:prstGeom>
        </p:spPr>
      </p:pic>
      <p:grpSp>
        <p:nvGrpSpPr>
          <p:cNvPr id="15" name="Group 14"/>
          <p:cNvGrpSpPr>
            <a:grpSpLocks noChangeAspect="1"/>
          </p:cNvGrpSpPr>
          <p:nvPr/>
        </p:nvGrpSpPr>
        <p:grpSpPr>
          <a:xfrm>
            <a:off x="10095600" y="81705"/>
            <a:ext cx="1944000" cy="1944000"/>
            <a:chOff x="6295382" y="0"/>
            <a:chExt cx="6480000" cy="6480000"/>
          </a:xfrm>
        </p:grpSpPr>
        <p:sp>
          <p:nvSpPr>
            <p:cNvPr id="16" name="Oval 15"/>
            <p:cNvSpPr>
              <a:spLocks noChangeAspect="1"/>
            </p:cNvSpPr>
            <p:nvPr/>
          </p:nvSpPr>
          <p:spPr>
            <a:xfrm>
              <a:off x="6295382" y="0"/>
              <a:ext cx="6480000" cy="648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Oval 16"/>
            <p:cNvSpPr>
              <a:spLocks noChangeAspect="1"/>
            </p:cNvSpPr>
            <p:nvPr/>
          </p:nvSpPr>
          <p:spPr>
            <a:xfrm>
              <a:off x="7015382" y="720000"/>
              <a:ext cx="5040000" cy="504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Oval 17"/>
            <p:cNvSpPr>
              <a:spLocks noChangeAspect="1"/>
            </p:cNvSpPr>
            <p:nvPr/>
          </p:nvSpPr>
          <p:spPr>
            <a:xfrm>
              <a:off x="7735382" y="1440000"/>
              <a:ext cx="3600000" cy="360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Oval 18"/>
            <p:cNvSpPr>
              <a:spLocks noChangeAspect="1"/>
            </p:cNvSpPr>
            <p:nvPr/>
          </p:nvSpPr>
          <p:spPr>
            <a:xfrm>
              <a:off x="8455382" y="2160000"/>
              <a:ext cx="2160000" cy="21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custDataLst>
      <p:tags r:id="rId1"/>
    </p:custDataLst>
    <p:extLst>
      <p:ext uri="{BB962C8B-B14F-4D97-AF65-F5344CB8AC3E}">
        <p14:creationId xmlns:p14="http://schemas.microsoft.com/office/powerpoint/2010/main" val="9954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7" name="Freeform 16"/>
          <p:cNvSpPr>
            <a:spLocks noChangeAspect="1"/>
          </p:cNvSpPr>
          <p:nvPr/>
        </p:nvSpPr>
        <p:spPr>
          <a:xfrm>
            <a:off x="2478765" y="-786490"/>
            <a:ext cx="7020000" cy="7020000"/>
          </a:xfrm>
          <a:custGeom>
            <a:avLst/>
            <a:gdLst>
              <a:gd name="connsiteX0" fmla="*/ 3240000 w 6480000"/>
              <a:gd name="connsiteY0" fmla="*/ 720000 h 6480000"/>
              <a:gd name="connsiteX1" fmla="*/ 720000 w 6480000"/>
              <a:gd name="connsiteY1" fmla="*/ 3240000 h 6480000"/>
              <a:gd name="connsiteX2" fmla="*/ 3240000 w 6480000"/>
              <a:gd name="connsiteY2" fmla="*/ 5760000 h 6480000"/>
              <a:gd name="connsiteX3" fmla="*/ 5760000 w 6480000"/>
              <a:gd name="connsiteY3" fmla="*/ 3240000 h 6480000"/>
              <a:gd name="connsiteX4" fmla="*/ 3240000 w 6480000"/>
              <a:gd name="connsiteY4" fmla="*/ 720000 h 6480000"/>
              <a:gd name="connsiteX5" fmla="*/ 3240000 w 6480000"/>
              <a:gd name="connsiteY5" fmla="*/ 0 h 6480000"/>
              <a:gd name="connsiteX6" fmla="*/ 6480000 w 6480000"/>
              <a:gd name="connsiteY6" fmla="*/ 3240000 h 6480000"/>
              <a:gd name="connsiteX7" fmla="*/ 3240000 w 6480000"/>
              <a:gd name="connsiteY7" fmla="*/ 6480000 h 6480000"/>
              <a:gd name="connsiteX8" fmla="*/ 0 w 6480000"/>
              <a:gd name="connsiteY8" fmla="*/ 3240000 h 6480000"/>
              <a:gd name="connsiteX9" fmla="*/ 3240000 w 6480000"/>
              <a:gd name="connsiteY9" fmla="*/ 0 h 64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80000" h="6480000">
                <a:moveTo>
                  <a:pt x="3240000" y="720000"/>
                </a:moveTo>
                <a:cubicBezTo>
                  <a:pt x="1848242" y="720000"/>
                  <a:pt x="720000" y="1848242"/>
                  <a:pt x="720000" y="3240000"/>
                </a:cubicBezTo>
                <a:cubicBezTo>
                  <a:pt x="720000" y="4631758"/>
                  <a:pt x="1848242" y="5760000"/>
                  <a:pt x="3240000" y="5760000"/>
                </a:cubicBezTo>
                <a:cubicBezTo>
                  <a:pt x="4631758" y="5760000"/>
                  <a:pt x="5760000" y="4631758"/>
                  <a:pt x="5760000" y="3240000"/>
                </a:cubicBezTo>
                <a:cubicBezTo>
                  <a:pt x="5760000" y="1848242"/>
                  <a:pt x="4631758" y="720000"/>
                  <a:pt x="3240000" y="720000"/>
                </a:cubicBezTo>
                <a:close/>
                <a:moveTo>
                  <a:pt x="3240000" y="0"/>
                </a:moveTo>
                <a:cubicBezTo>
                  <a:pt x="5029403" y="0"/>
                  <a:pt x="6480000" y="1450597"/>
                  <a:pt x="6480000" y="3240000"/>
                </a:cubicBezTo>
                <a:cubicBezTo>
                  <a:pt x="6480000" y="5029403"/>
                  <a:pt x="5029403" y="6480000"/>
                  <a:pt x="3240000" y="6480000"/>
                </a:cubicBezTo>
                <a:cubicBezTo>
                  <a:pt x="1450597" y="6480000"/>
                  <a:pt x="0" y="5029403"/>
                  <a:pt x="0" y="3240000"/>
                </a:cubicBezTo>
                <a:cubicBezTo>
                  <a:pt x="0" y="1450597"/>
                  <a:pt x="1450597" y="0"/>
                  <a:pt x="324000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Freeform 7"/>
          <p:cNvSpPr>
            <a:spLocks noChangeAspect="1"/>
          </p:cNvSpPr>
          <p:nvPr/>
        </p:nvSpPr>
        <p:spPr>
          <a:xfrm>
            <a:off x="2622765" y="-642490"/>
            <a:ext cx="6732000" cy="6732000"/>
          </a:xfrm>
          <a:custGeom>
            <a:avLst/>
            <a:gdLst>
              <a:gd name="connsiteX0" fmla="*/ 3240000 w 6480000"/>
              <a:gd name="connsiteY0" fmla="*/ 720000 h 6480000"/>
              <a:gd name="connsiteX1" fmla="*/ 720000 w 6480000"/>
              <a:gd name="connsiteY1" fmla="*/ 3240000 h 6480000"/>
              <a:gd name="connsiteX2" fmla="*/ 3240000 w 6480000"/>
              <a:gd name="connsiteY2" fmla="*/ 5760000 h 6480000"/>
              <a:gd name="connsiteX3" fmla="*/ 5760000 w 6480000"/>
              <a:gd name="connsiteY3" fmla="*/ 3240000 h 6480000"/>
              <a:gd name="connsiteX4" fmla="*/ 3240000 w 6480000"/>
              <a:gd name="connsiteY4" fmla="*/ 720000 h 6480000"/>
              <a:gd name="connsiteX5" fmla="*/ 3240000 w 6480000"/>
              <a:gd name="connsiteY5" fmla="*/ 0 h 6480000"/>
              <a:gd name="connsiteX6" fmla="*/ 6480000 w 6480000"/>
              <a:gd name="connsiteY6" fmla="*/ 3240000 h 6480000"/>
              <a:gd name="connsiteX7" fmla="*/ 3240000 w 6480000"/>
              <a:gd name="connsiteY7" fmla="*/ 6480000 h 6480000"/>
              <a:gd name="connsiteX8" fmla="*/ 0 w 6480000"/>
              <a:gd name="connsiteY8" fmla="*/ 3240000 h 6480000"/>
              <a:gd name="connsiteX9" fmla="*/ 3240000 w 6480000"/>
              <a:gd name="connsiteY9" fmla="*/ 0 h 64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80000" h="6480000">
                <a:moveTo>
                  <a:pt x="3240000" y="720000"/>
                </a:moveTo>
                <a:cubicBezTo>
                  <a:pt x="1848242" y="720000"/>
                  <a:pt x="720000" y="1848242"/>
                  <a:pt x="720000" y="3240000"/>
                </a:cubicBezTo>
                <a:cubicBezTo>
                  <a:pt x="720000" y="4631758"/>
                  <a:pt x="1848242" y="5760000"/>
                  <a:pt x="3240000" y="5760000"/>
                </a:cubicBezTo>
                <a:cubicBezTo>
                  <a:pt x="4631758" y="5760000"/>
                  <a:pt x="5760000" y="4631758"/>
                  <a:pt x="5760000" y="3240000"/>
                </a:cubicBezTo>
                <a:cubicBezTo>
                  <a:pt x="5760000" y="1848242"/>
                  <a:pt x="4631758" y="720000"/>
                  <a:pt x="3240000" y="720000"/>
                </a:cubicBezTo>
                <a:close/>
                <a:moveTo>
                  <a:pt x="3240000" y="0"/>
                </a:moveTo>
                <a:cubicBezTo>
                  <a:pt x="5029403" y="0"/>
                  <a:pt x="6480000" y="1450597"/>
                  <a:pt x="6480000" y="3240000"/>
                </a:cubicBezTo>
                <a:cubicBezTo>
                  <a:pt x="6480000" y="5029403"/>
                  <a:pt x="5029403" y="6480000"/>
                  <a:pt x="3240000" y="6480000"/>
                </a:cubicBezTo>
                <a:cubicBezTo>
                  <a:pt x="1450597" y="6480000"/>
                  <a:pt x="0" y="5029403"/>
                  <a:pt x="0" y="3240000"/>
                </a:cubicBezTo>
                <a:cubicBezTo>
                  <a:pt x="0" y="1450597"/>
                  <a:pt x="1450597" y="0"/>
                  <a:pt x="324000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420" y="5245497"/>
            <a:ext cx="354438" cy="4122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974" y="5487287"/>
            <a:ext cx="354438" cy="4122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432" y="5432403"/>
            <a:ext cx="354438" cy="412268"/>
          </a:xfrm>
          <a:prstGeom prst="rect">
            <a:avLst/>
          </a:prstGeom>
        </p:spPr>
      </p:pic>
      <p:sp>
        <p:nvSpPr>
          <p:cNvPr id="18" name="TextBox 17"/>
          <p:cNvSpPr txBox="1"/>
          <p:nvPr/>
        </p:nvSpPr>
        <p:spPr>
          <a:xfrm>
            <a:off x="9131299" y="5139582"/>
            <a:ext cx="2584334" cy="584775"/>
          </a:xfrm>
          <a:prstGeom prst="rect">
            <a:avLst/>
          </a:prstGeom>
          <a:noFill/>
        </p:spPr>
        <p:txBody>
          <a:bodyPr wrap="square" rtlCol="0">
            <a:spAutoFit/>
          </a:bodyPr>
          <a:lstStyle/>
          <a:p>
            <a:r>
              <a:rPr lang="fr-CA" sz="3200" dirty="0" err="1">
                <a:solidFill>
                  <a:schemeClr val="bg1">
                    <a:lumMod val="95000"/>
                  </a:schemeClr>
                </a:solidFill>
              </a:rPr>
              <a:t>Bureaucratic</a:t>
            </a:r>
            <a:endParaRPr lang="en-NZ" sz="3200" dirty="0">
              <a:solidFill>
                <a:schemeClr val="bg1">
                  <a:lumMod val="95000"/>
                </a:schemeClr>
              </a:solidFill>
            </a:endParaRPr>
          </a:p>
        </p:txBody>
      </p:sp>
      <p:sp>
        <p:nvSpPr>
          <p:cNvPr id="20" name="TextBox 19"/>
          <p:cNvSpPr txBox="1"/>
          <p:nvPr/>
        </p:nvSpPr>
        <p:spPr>
          <a:xfrm>
            <a:off x="149969" y="5154096"/>
            <a:ext cx="2584334" cy="584775"/>
          </a:xfrm>
          <a:prstGeom prst="rect">
            <a:avLst/>
          </a:prstGeom>
          <a:noFill/>
        </p:spPr>
        <p:txBody>
          <a:bodyPr wrap="square" rtlCol="0">
            <a:spAutoFit/>
          </a:bodyPr>
          <a:lstStyle/>
          <a:p>
            <a:r>
              <a:rPr lang="fr-CA" sz="3200" dirty="0">
                <a:solidFill>
                  <a:schemeClr val="bg1">
                    <a:lumMod val="95000"/>
                  </a:schemeClr>
                </a:solidFill>
              </a:rPr>
              <a:t>Professional</a:t>
            </a:r>
            <a:endParaRPr lang="en-NZ" sz="3200" dirty="0">
              <a:solidFill>
                <a:schemeClr val="bg1">
                  <a:lumMod val="95000"/>
                </a:schemeClr>
              </a:solidFill>
            </a:endParaRPr>
          </a:p>
        </p:txBody>
      </p:sp>
      <p:sp>
        <p:nvSpPr>
          <p:cNvPr id="21" name="TextBox 20"/>
          <p:cNvSpPr txBox="1"/>
          <p:nvPr/>
        </p:nvSpPr>
        <p:spPr>
          <a:xfrm>
            <a:off x="149969" y="1949458"/>
            <a:ext cx="2584334" cy="584775"/>
          </a:xfrm>
          <a:prstGeom prst="rect">
            <a:avLst/>
          </a:prstGeom>
          <a:noFill/>
        </p:spPr>
        <p:txBody>
          <a:bodyPr wrap="square" rtlCol="0">
            <a:spAutoFit/>
          </a:bodyPr>
          <a:lstStyle/>
          <a:p>
            <a:r>
              <a:rPr lang="fr-CA" sz="3200" dirty="0" err="1">
                <a:solidFill>
                  <a:schemeClr val="bg1">
                    <a:lumMod val="95000"/>
                  </a:schemeClr>
                </a:solidFill>
              </a:rPr>
              <a:t>Resources</a:t>
            </a:r>
            <a:r>
              <a:rPr lang="fr-CA" sz="3200" dirty="0">
                <a:solidFill>
                  <a:schemeClr val="bg1">
                    <a:lumMod val="95000"/>
                  </a:schemeClr>
                </a:solidFill>
              </a:rPr>
              <a:t> </a:t>
            </a:r>
            <a:endParaRPr lang="en-NZ" sz="3200" dirty="0">
              <a:solidFill>
                <a:schemeClr val="bg1">
                  <a:lumMod val="95000"/>
                </a:schemeClr>
              </a:solidFill>
            </a:endParaRPr>
          </a:p>
        </p:txBody>
      </p:sp>
      <p:sp>
        <p:nvSpPr>
          <p:cNvPr id="22" name="TextBox 21"/>
          <p:cNvSpPr txBox="1"/>
          <p:nvPr/>
        </p:nvSpPr>
        <p:spPr>
          <a:xfrm>
            <a:off x="4808217" y="6251906"/>
            <a:ext cx="2584334" cy="584775"/>
          </a:xfrm>
          <a:prstGeom prst="rect">
            <a:avLst/>
          </a:prstGeom>
          <a:noFill/>
        </p:spPr>
        <p:txBody>
          <a:bodyPr wrap="square" rtlCol="0">
            <a:spAutoFit/>
          </a:bodyPr>
          <a:lstStyle/>
          <a:p>
            <a:pPr algn="ctr"/>
            <a:r>
              <a:rPr lang="fr-CA" sz="3200" dirty="0" err="1">
                <a:solidFill>
                  <a:schemeClr val="bg1">
                    <a:lumMod val="95000"/>
                  </a:schemeClr>
                </a:solidFill>
              </a:rPr>
              <a:t>Community</a:t>
            </a:r>
            <a:endParaRPr lang="en-NZ" sz="3200" dirty="0">
              <a:solidFill>
                <a:schemeClr val="bg1">
                  <a:lumMod val="95000"/>
                </a:schemeClr>
              </a:solidFill>
            </a:endParaRPr>
          </a:p>
        </p:txBody>
      </p:sp>
      <p:sp>
        <p:nvSpPr>
          <p:cNvPr id="33" name="Rectangle 32"/>
          <p:cNvSpPr/>
          <p:nvPr/>
        </p:nvSpPr>
        <p:spPr>
          <a:xfrm>
            <a:off x="2863359" y="780256"/>
            <a:ext cx="1000595" cy="646331"/>
          </a:xfrm>
          <a:prstGeom prst="rect">
            <a:avLst/>
          </a:prstGeom>
          <a:noFill/>
        </p:spPr>
        <p:txBody>
          <a:bodyPr wrap="none" lIns="91440" tIns="45720" rIns="91440" bIns="45720">
            <a:spAutoFit/>
          </a:bodyPr>
          <a:lstStyle/>
          <a:p>
            <a:pPr algn="ctr"/>
            <a:r>
              <a:rPr lang="en-US" sz="3600" b="1" spc="50" dirty="0">
                <a:ln w="9525">
                  <a:solidFill>
                    <a:schemeClr val="bg1"/>
                  </a:solidFill>
                </a:ln>
                <a:solidFill>
                  <a:srgbClr val="003300"/>
                </a:solidFill>
                <a:effectLst>
                  <a:outerShdw blurRad="76200" dist="50800" dir="5400000" algn="tl" rotWithShape="0">
                    <a:srgbClr val="000000">
                      <a:alpha val="65000"/>
                    </a:srgbClr>
                  </a:outerShdw>
                </a:effectLst>
              </a:rPr>
              <a:t>OER</a:t>
            </a: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1460" y="995910"/>
            <a:ext cx="722139" cy="557119"/>
          </a:xfrm>
          <a:prstGeom prst="rect">
            <a:avLst/>
          </a:prstGeom>
        </p:spPr>
      </p:pic>
      <p:sp>
        <p:nvSpPr>
          <p:cNvPr id="47" name="TextBox 46"/>
          <p:cNvSpPr txBox="1"/>
          <p:nvPr/>
        </p:nvSpPr>
        <p:spPr>
          <a:xfrm>
            <a:off x="9479642" y="1904768"/>
            <a:ext cx="2584334" cy="584775"/>
          </a:xfrm>
          <a:prstGeom prst="rect">
            <a:avLst/>
          </a:prstGeom>
          <a:noFill/>
        </p:spPr>
        <p:txBody>
          <a:bodyPr wrap="square" rtlCol="0">
            <a:spAutoFit/>
          </a:bodyPr>
          <a:lstStyle/>
          <a:p>
            <a:r>
              <a:rPr lang="fr-CA" sz="3200" dirty="0" err="1">
                <a:solidFill>
                  <a:schemeClr val="bg1">
                    <a:lumMod val="95000"/>
                  </a:schemeClr>
                </a:solidFill>
              </a:rPr>
              <a:t>Political</a:t>
            </a:r>
            <a:endParaRPr lang="en-NZ" sz="3200" dirty="0">
              <a:solidFill>
                <a:schemeClr val="bg1">
                  <a:lumMod val="95000"/>
                </a:schemeClr>
              </a:solidFill>
            </a:endParaRPr>
          </a:p>
        </p:txBody>
      </p:sp>
      <p:grpSp>
        <p:nvGrpSpPr>
          <p:cNvPr id="34" name="Group 33"/>
          <p:cNvGrpSpPr/>
          <p:nvPr/>
        </p:nvGrpSpPr>
        <p:grpSpPr>
          <a:xfrm>
            <a:off x="2512402" y="1867747"/>
            <a:ext cx="894252" cy="555980"/>
            <a:chOff x="3064198" y="2430490"/>
            <a:chExt cx="1293417" cy="860237"/>
          </a:xfrm>
        </p:grpSpPr>
        <p:sp>
          <p:nvSpPr>
            <p:cNvPr id="35" name="Oval 34"/>
            <p:cNvSpPr/>
            <p:nvPr/>
          </p:nvSpPr>
          <p:spPr>
            <a:xfrm>
              <a:off x="3448051" y="2677236"/>
              <a:ext cx="504959" cy="483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6" name="Picture 35"/>
            <p:cNvPicPr>
              <a:picLocks noChangeAspect="1"/>
            </p:cNvPicPr>
            <p:nvPr/>
          </p:nvPicPr>
          <p:blipFill rotWithShape="1">
            <a:blip r:embed="rId6">
              <a:clrChange>
                <a:clrFrom>
                  <a:srgbClr val="FFFFFF"/>
                </a:clrFrom>
                <a:clrTo>
                  <a:srgbClr val="FFFFFF">
                    <a:alpha val="0"/>
                  </a:srgbClr>
                </a:clrTo>
              </a:clrChange>
            </a:blip>
            <a:srcRect l="2847" r="910"/>
            <a:stretch/>
          </p:blipFill>
          <p:spPr>
            <a:xfrm flipH="1">
              <a:off x="3064198" y="2430490"/>
              <a:ext cx="1293417" cy="860237"/>
            </a:xfrm>
            <a:prstGeom prst="rect">
              <a:avLst/>
            </a:prstGeom>
          </p:spPr>
        </p:pic>
      </p:grpSp>
      <p:pic>
        <p:nvPicPr>
          <p:cNvPr id="3" name="Picture 2"/>
          <p:cNvPicPr>
            <a:picLocks noChangeAspect="1"/>
          </p:cNvPicPr>
          <p:nvPr/>
        </p:nvPicPr>
        <p:blipFill>
          <a:blip r:embed="rId7">
            <a:clrChange>
              <a:clrFrom>
                <a:srgbClr val="FFFFFF"/>
              </a:clrFrom>
              <a:clrTo>
                <a:srgbClr val="FFFFFF">
                  <a:alpha val="0"/>
                </a:srgbClr>
              </a:clrTo>
            </a:clrChange>
          </a:blip>
          <a:stretch>
            <a:fillRect/>
          </a:stretch>
        </p:blipFill>
        <p:spPr>
          <a:xfrm>
            <a:off x="3594687" y="4576780"/>
            <a:ext cx="703362" cy="489513"/>
          </a:xfrm>
          <a:prstGeom prst="rect">
            <a:avLst/>
          </a:prstGeom>
        </p:spPr>
      </p:pic>
      <p:sp>
        <p:nvSpPr>
          <p:cNvPr id="45" name="TextBox 44"/>
          <p:cNvSpPr txBox="1"/>
          <p:nvPr/>
        </p:nvSpPr>
        <p:spPr>
          <a:xfrm>
            <a:off x="2430315" y="2316597"/>
            <a:ext cx="1033496" cy="646331"/>
          </a:xfrm>
          <a:prstGeom prst="rect">
            <a:avLst/>
          </a:prstGeom>
          <a:noFill/>
        </p:spPr>
        <p:txBody>
          <a:bodyPr wrap="square" rtlCol="0">
            <a:spAutoFit/>
          </a:bodyPr>
          <a:lstStyle/>
          <a:p>
            <a:pPr algn="ctr"/>
            <a:r>
              <a:rPr lang="en-NZ" dirty="0"/>
              <a:t>Wiki</a:t>
            </a:r>
          </a:p>
          <a:p>
            <a:pPr algn="ctr"/>
            <a:r>
              <a:rPr lang="en-NZ" dirty="0"/>
              <a:t>Educator</a:t>
            </a:r>
          </a:p>
        </p:txBody>
      </p:sp>
      <p:sp>
        <p:nvSpPr>
          <p:cNvPr id="46" name="TextBox 45"/>
          <p:cNvSpPr txBox="1"/>
          <p:nvPr/>
        </p:nvSpPr>
        <p:spPr>
          <a:xfrm>
            <a:off x="3748916" y="4934330"/>
            <a:ext cx="941288" cy="646331"/>
          </a:xfrm>
          <a:prstGeom prst="rect">
            <a:avLst/>
          </a:prstGeom>
          <a:noFill/>
        </p:spPr>
        <p:txBody>
          <a:bodyPr wrap="square" rtlCol="0">
            <a:spAutoFit/>
          </a:bodyPr>
          <a:lstStyle/>
          <a:p>
            <a:r>
              <a:rPr lang="en-NZ" dirty="0"/>
              <a:t>AVI concept</a:t>
            </a:r>
          </a:p>
        </p:txBody>
      </p:sp>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63163" y="95510"/>
            <a:ext cx="5251205" cy="5256000"/>
          </a:xfrm>
          <a:prstGeom prst="rect">
            <a:avLst/>
          </a:prstGeom>
        </p:spPr>
      </p:pic>
      <p:grpSp>
        <p:nvGrpSpPr>
          <p:cNvPr id="58" name="Group 57"/>
          <p:cNvGrpSpPr/>
          <p:nvPr/>
        </p:nvGrpSpPr>
        <p:grpSpPr>
          <a:xfrm>
            <a:off x="2608707" y="3130486"/>
            <a:ext cx="799815" cy="506032"/>
            <a:chOff x="15680633" y="-3980321"/>
            <a:chExt cx="7838352" cy="5794763"/>
          </a:xfrm>
        </p:grpSpPr>
        <p:grpSp>
          <p:nvGrpSpPr>
            <p:cNvPr id="60" name="Group 59"/>
            <p:cNvGrpSpPr/>
            <p:nvPr/>
          </p:nvGrpSpPr>
          <p:grpSpPr>
            <a:xfrm>
              <a:off x="15680633" y="-3980321"/>
              <a:ext cx="4788868" cy="4876776"/>
              <a:chOff x="15187223" y="-3980321"/>
              <a:chExt cx="5282278" cy="4876776"/>
            </a:xfrm>
          </p:grpSpPr>
          <p:sp>
            <p:nvSpPr>
              <p:cNvPr id="65" name="Freeform 64"/>
              <p:cNvSpPr/>
              <p:nvPr/>
            </p:nvSpPr>
            <p:spPr>
              <a:xfrm rot="8575879">
                <a:off x="17363018" y="-1692024"/>
                <a:ext cx="1045969" cy="2588479"/>
              </a:xfrm>
              <a:custGeom>
                <a:avLst/>
                <a:gdLst>
                  <a:gd name="connsiteX0" fmla="*/ 1201788 w 1201788"/>
                  <a:gd name="connsiteY0" fmla="*/ 2588479 h 2588479"/>
                  <a:gd name="connsiteX1" fmla="*/ 1193920 w 1201788"/>
                  <a:gd name="connsiteY1" fmla="*/ 2578714 h 2588479"/>
                  <a:gd name="connsiteX2" fmla="*/ 326198 w 1201788"/>
                  <a:gd name="connsiteY2" fmla="*/ 1767737 h 2588479"/>
                  <a:gd name="connsiteX3" fmla="*/ 73718 w 1201788"/>
                  <a:gd name="connsiteY3" fmla="*/ 1587218 h 2588479"/>
                  <a:gd name="connsiteX4" fmla="*/ 0 w 1201788"/>
                  <a:gd name="connsiteY4" fmla="*/ 1540202 h 2588479"/>
                  <a:gd name="connsiteX5" fmla="*/ 312703 w 1201788"/>
                  <a:gd name="connsiteY5" fmla="*/ 0 h 258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1788" h="2588479">
                    <a:moveTo>
                      <a:pt x="1201788" y="2588479"/>
                    </a:moveTo>
                    <a:lnTo>
                      <a:pt x="1193920" y="2578714"/>
                    </a:lnTo>
                    <a:cubicBezTo>
                      <a:pt x="952383" y="2296138"/>
                      <a:pt x="660516" y="2020293"/>
                      <a:pt x="326198" y="1767737"/>
                    </a:cubicBezTo>
                    <a:cubicBezTo>
                      <a:pt x="242619" y="1704598"/>
                      <a:pt x="158364" y="1644409"/>
                      <a:pt x="73718" y="1587218"/>
                    </a:cubicBezTo>
                    <a:lnTo>
                      <a:pt x="0" y="1540202"/>
                    </a:lnTo>
                    <a:lnTo>
                      <a:pt x="312703" y="0"/>
                    </a:lnTo>
                    <a:close/>
                  </a:path>
                </a:pathLst>
              </a:cu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6" name="Oval 65"/>
              <p:cNvSpPr/>
              <p:nvPr/>
            </p:nvSpPr>
            <p:spPr>
              <a:xfrm flipH="1">
                <a:off x="15187223" y="-3980321"/>
                <a:ext cx="5282278" cy="3157136"/>
              </a:xfrm>
              <a:prstGeom prst="ellipse">
                <a:avLst/>
              </a:prstGeom>
              <a:gradFill flip="none" rotWithShape="1">
                <a:gsLst>
                  <a:gs pos="100000">
                    <a:srgbClr val="FF9900"/>
                  </a:gs>
                  <a:gs pos="1000">
                    <a:srgbClr val="FFCC00">
                      <a:alpha val="80000"/>
                    </a:srgbClr>
                  </a:gs>
                  <a:gs pos="65000">
                    <a:srgbClr val="FF99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7" name="Oval 66"/>
              <p:cNvSpPr/>
              <p:nvPr/>
            </p:nvSpPr>
            <p:spPr>
              <a:xfrm flipH="1">
                <a:off x="15638367" y="-3794444"/>
                <a:ext cx="4379990" cy="1889427"/>
              </a:xfrm>
              <a:prstGeom prst="ellipse">
                <a:avLst/>
              </a:prstGeom>
              <a:gradFill flip="none" rotWithShape="1">
                <a:gsLst>
                  <a:gs pos="0">
                    <a:schemeClr val="bg1"/>
                  </a:gs>
                  <a:gs pos="4900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61" name="Group 60"/>
            <p:cNvGrpSpPr/>
            <p:nvPr/>
          </p:nvGrpSpPr>
          <p:grpSpPr>
            <a:xfrm>
              <a:off x="18715949" y="-3062334"/>
              <a:ext cx="4803036" cy="4876776"/>
              <a:chOff x="18278136" y="-3175906"/>
              <a:chExt cx="4803036" cy="4876776"/>
            </a:xfrm>
          </p:grpSpPr>
          <p:sp>
            <p:nvSpPr>
              <p:cNvPr id="62" name="Freeform 61"/>
              <p:cNvSpPr/>
              <p:nvPr/>
            </p:nvSpPr>
            <p:spPr>
              <a:xfrm rot="13024121" flipH="1">
                <a:off x="20291766" y="-887609"/>
                <a:ext cx="951072" cy="2588479"/>
              </a:xfrm>
              <a:custGeom>
                <a:avLst/>
                <a:gdLst>
                  <a:gd name="connsiteX0" fmla="*/ 1201788 w 1201788"/>
                  <a:gd name="connsiteY0" fmla="*/ 2588479 h 2588479"/>
                  <a:gd name="connsiteX1" fmla="*/ 1193920 w 1201788"/>
                  <a:gd name="connsiteY1" fmla="*/ 2578714 h 2588479"/>
                  <a:gd name="connsiteX2" fmla="*/ 326198 w 1201788"/>
                  <a:gd name="connsiteY2" fmla="*/ 1767737 h 2588479"/>
                  <a:gd name="connsiteX3" fmla="*/ 73718 w 1201788"/>
                  <a:gd name="connsiteY3" fmla="*/ 1587218 h 2588479"/>
                  <a:gd name="connsiteX4" fmla="*/ 0 w 1201788"/>
                  <a:gd name="connsiteY4" fmla="*/ 1540202 h 2588479"/>
                  <a:gd name="connsiteX5" fmla="*/ 312703 w 1201788"/>
                  <a:gd name="connsiteY5" fmla="*/ 0 h 258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1788" h="2588479">
                    <a:moveTo>
                      <a:pt x="1201788" y="2588479"/>
                    </a:moveTo>
                    <a:lnTo>
                      <a:pt x="1193920" y="2578714"/>
                    </a:lnTo>
                    <a:cubicBezTo>
                      <a:pt x="952383" y="2296138"/>
                      <a:pt x="660516" y="2020293"/>
                      <a:pt x="326198" y="1767737"/>
                    </a:cubicBezTo>
                    <a:cubicBezTo>
                      <a:pt x="242619" y="1704598"/>
                      <a:pt x="158364" y="1644409"/>
                      <a:pt x="73718" y="1587218"/>
                    </a:cubicBezTo>
                    <a:lnTo>
                      <a:pt x="0" y="1540202"/>
                    </a:lnTo>
                    <a:lnTo>
                      <a:pt x="312703" y="0"/>
                    </a:lnTo>
                    <a:close/>
                  </a:path>
                </a:pathLst>
              </a:custGeom>
              <a:solidFill>
                <a:srgbClr val="41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3" name="Oval 62"/>
              <p:cNvSpPr/>
              <p:nvPr/>
            </p:nvSpPr>
            <p:spPr>
              <a:xfrm>
                <a:off x="18278136" y="-3175906"/>
                <a:ext cx="4803036" cy="3157136"/>
              </a:xfrm>
              <a:prstGeom prst="ellipse">
                <a:avLst/>
              </a:prstGeom>
              <a:gradFill flip="none" rotWithShape="1">
                <a:gsLst>
                  <a:gs pos="7000">
                    <a:srgbClr val="A000FF"/>
                  </a:gs>
                  <a:gs pos="60000">
                    <a:srgbClr val="8400FF"/>
                  </a:gs>
                  <a:gs pos="100000">
                    <a:srgbClr val="41007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4" name="Oval 63"/>
              <p:cNvSpPr/>
              <p:nvPr/>
            </p:nvSpPr>
            <p:spPr>
              <a:xfrm>
                <a:off x="18688349" y="-2990029"/>
                <a:ext cx="3982610" cy="1889427"/>
              </a:xfrm>
              <a:prstGeom prst="ellipse">
                <a:avLst/>
              </a:prstGeom>
              <a:gradFill flip="none" rotWithShape="1">
                <a:gsLst>
                  <a:gs pos="0">
                    <a:schemeClr val="bg1"/>
                  </a:gs>
                  <a:gs pos="4900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grpSp>
        <p:nvGrpSpPr>
          <p:cNvPr id="40" name="Group 39"/>
          <p:cNvGrpSpPr>
            <a:grpSpLocks noChangeAspect="1"/>
          </p:cNvGrpSpPr>
          <p:nvPr/>
        </p:nvGrpSpPr>
        <p:grpSpPr>
          <a:xfrm>
            <a:off x="10095600" y="81705"/>
            <a:ext cx="1944000" cy="1944000"/>
            <a:chOff x="6295382" y="0"/>
            <a:chExt cx="6480000" cy="6480000"/>
          </a:xfrm>
        </p:grpSpPr>
        <p:sp>
          <p:nvSpPr>
            <p:cNvPr id="41" name="Oval 40"/>
            <p:cNvSpPr>
              <a:spLocks noChangeAspect="1"/>
            </p:cNvSpPr>
            <p:nvPr/>
          </p:nvSpPr>
          <p:spPr>
            <a:xfrm>
              <a:off x="6295382" y="0"/>
              <a:ext cx="6480000" cy="64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Oval 42"/>
            <p:cNvSpPr>
              <a:spLocks noChangeAspect="1"/>
            </p:cNvSpPr>
            <p:nvPr/>
          </p:nvSpPr>
          <p:spPr>
            <a:xfrm>
              <a:off x="7015382" y="720000"/>
              <a:ext cx="5040000" cy="504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Oval 43"/>
            <p:cNvSpPr>
              <a:spLocks noChangeAspect="1"/>
            </p:cNvSpPr>
            <p:nvPr/>
          </p:nvSpPr>
          <p:spPr>
            <a:xfrm>
              <a:off x="7735382" y="1440000"/>
              <a:ext cx="3600000" cy="360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8" name="Oval 47"/>
            <p:cNvSpPr>
              <a:spLocks noChangeAspect="1"/>
            </p:cNvSpPr>
            <p:nvPr/>
          </p:nvSpPr>
          <p:spPr>
            <a:xfrm>
              <a:off x="8455382" y="2160000"/>
              <a:ext cx="2160000" cy="21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38" name="Picture 37"/>
          <p:cNvPicPr>
            <a:picLocks noChangeAspect="1"/>
          </p:cNvPicPr>
          <p:nvPr/>
        </p:nvPicPr>
        <p:blipFill>
          <a:blip r:embed="rId9">
            <a:clrChange>
              <a:clrFrom>
                <a:srgbClr val="FFFFFF"/>
              </a:clrFrom>
              <a:clrTo>
                <a:srgbClr val="FFFFFF">
                  <a:alpha val="0"/>
                </a:srgbClr>
              </a:clrTo>
            </a:clrChange>
          </a:blip>
          <a:stretch>
            <a:fillRect/>
          </a:stretch>
        </p:blipFill>
        <p:spPr>
          <a:xfrm>
            <a:off x="7880680" y="4358300"/>
            <a:ext cx="699403" cy="707729"/>
          </a:xfrm>
          <a:prstGeom prst="rect">
            <a:avLst/>
          </a:prstGeom>
        </p:spPr>
      </p:pic>
      <p:pic>
        <p:nvPicPr>
          <p:cNvPr id="39" name="Picture 38"/>
          <p:cNvPicPr>
            <a:picLocks noChangeAspect="1"/>
          </p:cNvPicPr>
          <p:nvPr/>
        </p:nvPicPr>
        <p:blipFill>
          <a:blip r:embed="rId9">
            <a:clrChange>
              <a:clrFrom>
                <a:srgbClr val="FFFFFF"/>
              </a:clrFrom>
              <a:clrTo>
                <a:srgbClr val="FFFFFF">
                  <a:alpha val="0"/>
                </a:srgbClr>
              </a:clrTo>
            </a:clrChange>
          </a:blip>
          <a:stretch>
            <a:fillRect/>
          </a:stretch>
        </p:blipFill>
        <p:spPr>
          <a:xfrm>
            <a:off x="7251820" y="4903630"/>
            <a:ext cx="699403" cy="707729"/>
          </a:xfrm>
          <a:prstGeom prst="rect">
            <a:avLst/>
          </a:prstGeom>
        </p:spPr>
      </p:pic>
      <p:pic>
        <p:nvPicPr>
          <p:cNvPr id="49" name="Picture 48"/>
          <p:cNvPicPr>
            <a:picLocks noChangeAspect="1"/>
          </p:cNvPicPr>
          <p:nvPr/>
        </p:nvPicPr>
        <p:blipFill>
          <a:blip r:embed="rId9">
            <a:clrChange>
              <a:clrFrom>
                <a:srgbClr val="FFFFFF"/>
              </a:clrFrom>
              <a:clrTo>
                <a:srgbClr val="FFFFFF">
                  <a:alpha val="0"/>
                </a:srgbClr>
              </a:clrTo>
            </a:clrChange>
          </a:blip>
          <a:stretch>
            <a:fillRect/>
          </a:stretch>
        </p:blipFill>
        <p:spPr>
          <a:xfrm>
            <a:off x="8363367" y="3717752"/>
            <a:ext cx="699403" cy="707729"/>
          </a:xfrm>
          <a:prstGeom prst="rect">
            <a:avLst/>
          </a:prstGeom>
        </p:spPr>
      </p:pic>
    </p:spTree>
    <p:custDataLst>
      <p:tags r:id="rId1"/>
    </p:custDataLst>
    <p:extLst>
      <p:ext uri="{BB962C8B-B14F-4D97-AF65-F5344CB8AC3E}">
        <p14:creationId xmlns:p14="http://schemas.microsoft.com/office/powerpoint/2010/main" val="313769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5" grpId="0"/>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62" name="Picture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3163" y="95510"/>
            <a:ext cx="5251205" cy="5256000"/>
          </a:xfrm>
          <a:prstGeom prst="rect">
            <a:avLst/>
          </a:prstGeom>
        </p:spPr>
      </p:pic>
      <p:sp>
        <p:nvSpPr>
          <p:cNvPr id="17" name="Freeform 16"/>
          <p:cNvSpPr>
            <a:spLocks noChangeAspect="1"/>
          </p:cNvSpPr>
          <p:nvPr/>
        </p:nvSpPr>
        <p:spPr>
          <a:xfrm>
            <a:off x="2478765" y="-786490"/>
            <a:ext cx="7020000" cy="7020000"/>
          </a:xfrm>
          <a:custGeom>
            <a:avLst/>
            <a:gdLst>
              <a:gd name="connsiteX0" fmla="*/ 3240000 w 6480000"/>
              <a:gd name="connsiteY0" fmla="*/ 720000 h 6480000"/>
              <a:gd name="connsiteX1" fmla="*/ 720000 w 6480000"/>
              <a:gd name="connsiteY1" fmla="*/ 3240000 h 6480000"/>
              <a:gd name="connsiteX2" fmla="*/ 3240000 w 6480000"/>
              <a:gd name="connsiteY2" fmla="*/ 5760000 h 6480000"/>
              <a:gd name="connsiteX3" fmla="*/ 5760000 w 6480000"/>
              <a:gd name="connsiteY3" fmla="*/ 3240000 h 6480000"/>
              <a:gd name="connsiteX4" fmla="*/ 3240000 w 6480000"/>
              <a:gd name="connsiteY4" fmla="*/ 720000 h 6480000"/>
              <a:gd name="connsiteX5" fmla="*/ 3240000 w 6480000"/>
              <a:gd name="connsiteY5" fmla="*/ 0 h 6480000"/>
              <a:gd name="connsiteX6" fmla="*/ 6480000 w 6480000"/>
              <a:gd name="connsiteY6" fmla="*/ 3240000 h 6480000"/>
              <a:gd name="connsiteX7" fmla="*/ 3240000 w 6480000"/>
              <a:gd name="connsiteY7" fmla="*/ 6480000 h 6480000"/>
              <a:gd name="connsiteX8" fmla="*/ 0 w 6480000"/>
              <a:gd name="connsiteY8" fmla="*/ 3240000 h 6480000"/>
              <a:gd name="connsiteX9" fmla="*/ 3240000 w 6480000"/>
              <a:gd name="connsiteY9" fmla="*/ 0 h 64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80000" h="6480000">
                <a:moveTo>
                  <a:pt x="3240000" y="720000"/>
                </a:moveTo>
                <a:cubicBezTo>
                  <a:pt x="1848242" y="720000"/>
                  <a:pt x="720000" y="1848242"/>
                  <a:pt x="720000" y="3240000"/>
                </a:cubicBezTo>
                <a:cubicBezTo>
                  <a:pt x="720000" y="4631758"/>
                  <a:pt x="1848242" y="5760000"/>
                  <a:pt x="3240000" y="5760000"/>
                </a:cubicBezTo>
                <a:cubicBezTo>
                  <a:pt x="4631758" y="5760000"/>
                  <a:pt x="5760000" y="4631758"/>
                  <a:pt x="5760000" y="3240000"/>
                </a:cubicBezTo>
                <a:cubicBezTo>
                  <a:pt x="5760000" y="1848242"/>
                  <a:pt x="4631758" y="720000"/>
                  <a:pt x="3240000" y="720000"/>
                </a:cubicBezTo>
                <a:close/>
                <a:moveTo>
                  <a:pt x="3240000" y="0"/>
                </a:moveTo>
                <a:cubicBezTo>
                  <a:pt x="5029403" y="0"/>
                  <a:pt x="6480000" y="1450597"/>
                  <a:pt x="6480000" y="3240000"/>
                </a:cubicBezTo>
                <a:cubicBezTo>
                  <a:pt x="6480000" y="5029403"/>
                  <a:pt x="5029403" y="6480000"/>
                  <a:pt x="3240000" y="6480000"/>
                </a:cubicBezTo>
                <a:cubicBezTo>
                  <a:pt x="1450597" y="6480000"/>
                  <a:pt x="0" y="5029403"/>
                  <a:pt x="0" y="3240000"/>
                </a:cubicBezTo>
                <a:cubicBezTo>
                  <a:pt x="0" y="1450597"/>
                  <a:pt x="1450597" y="0"/>
                  <a:pt x="324000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Freeform 7"/>
          <p:cNvSpPr>
            <a:spLocks noChangeAspect="1"/>
          </p:cNvSpPr>
          <p:nvPr/>
        </p:nvSpPr>
        <p:spPr>
          <a:xfrm>
            <a:off x="2622765" y="-642490"/>
            <a:ext cx="6732000" cy="6732000"/>
          </a:xfrm>
          <a:custGeom>
            <a:avLst/>
            <a:gdLst>
              <a:gd name="connsiteX0" fmla="*/ 3240000 w 6480000"/>
              <a:gd name="connsiteY0" fmla="*/ 720000 h 6480000"/>
              <a:gd name="connsiteX1" fmla="*/ 720000 w 6480000"/>
              <a:gd name="connsiteY1" fmla="*/ 3240000 h 6480000"/>
              <a:gd name="connsiteX2" fmla="*/ 3240000 w 6480000"/>
              <a:gd name="connsiteY2" fmla="*/ 5760000 h 6480000"/>
              <a:gd name="connsiteX3" fmla="*/ 5760000 w 6480000"/>
              <a:gd name="connsiteY3" fmla="*/ 3240000 h 6480000"/>
              <a:gd name="connsiteX4" fmla="*/ 3240000 w 6480000"/>
              <a:gd name="connsiteY4" fmla="*/ 720000 h 6480000"/>
              <a:gd name="connsiteX5" fmla="*/ 3240000 w 6480000"/>
              <a:gd name="connsiteY5" fmla="*/ 0 h 6480000"/>
              <a:gd name="connsiteX6" fmla="*/ 6480000 w 6480000"/>
              <a:gd name="connsiteY6" fmla="*/ 3240000 h 6480000"/>
              <a:gd name="connsiteX7" fmla="*/ 3240000 w 6480000"/>
              <a:gd name="connsiteY7" fmla="*/ 6480000 h 6480000"/>
              <a:gd name="connsiteX8" fmla="*/ 0 w 6480000"/>
              <a:gd name="connsiteY8" fmla="*/ 3240000 h 6480000"/>
              <a:gd name="connsiteX9" fmla="*/ 3240000 w 6480000"/>
              <a:gd name="connsiteY9" fmla="*/ 0 h 64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80000" h="6480000">
                <a:moveTo>
                  <a:pt x="3240000" y="720000"/>
                </a:moveTo>
                <a:cubicBezTo>
                  <a:pt x="1848242" y="720000"/>
                  <a:pt x="720000" y="1848242"/>
                  <a:pt x="720000" y="3240000"/>
                </a:cubicBezTo>
                <a:cubicBezTo>
                  <a:pt x="720000" y="4631758"/>
                  <a:pt x="1848242" y="5760000"/>
                  <a:pt x="3240000" y="5760000"/>
                </a:cubicBezTo>
                <a:cubicBezTo>
                  <a:pt x="4631758" y="5760000"/>
                  <a:pt x="5760000" y="4631758"/>
                  <a:pt x="5760000" y="3240000"/>
                </a:cubicBezTo>
                <a:cubicBezTo>
                  <a:pt x="5760000" y="1848242"/>
                  <a:pt x="4631758" y="720000"/>
                  <a:pt x="3240000" y="720000"/>
                </a:cubicBezTo>
                <a:close/>
                <a:moveTo>
                  <a:pt x="3240000" y="0"/>
                </a:moveTo>
                <a:cubicBezTo>
                  <a:pt x="5029403" y="0"/>
                  <a:pt x="6480000" y="1450597"/>
                  <a:pt x="6480000" y="3240000"/>
                </a:cubicBezTo>
                <a:cubicBezTo>
                  <a:pt x="6480000" y="5029403"/>
                  <a:pt x="5029403" y="6480000"/>
                  <a:pt x="3240000" y="6480000"/>
                </a:cubicBezTo>
                <a:cubicBezTo>
                  <a:pt x="1450597" y="6480000"/>
                  <a:pt x="0" y="5029403"/>
                  <a:pt x="0" y="3240000"/>
                </a:cubicBezTo>
                <a:cubicBezTo>
                  <a:pt x="0" y="1450597"/>
                  <a:pt x="1450597" y="0"/>
                  <a:pt x="324000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7420" y="5245497"/>
            <a:ext cx="354438" cy="4122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3974" y="5487287"/>
            <a:ext cx="354438" cy="41226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432" y="5432403"/>
            <a:ext cx="354438" cy="412268"/>
          </a:xfrm>
          <a:prstGeom prst="rect">
            <a:avLst/>
          </a:prstGeom>
        </p:spPr>
      </p:pic>
      <p:sp>
        <p:nvSpPr>
          <p:cNvPr id="18" name="TextBox 17"/>
          <p:cNvSpPr txBox="1"/>
          <p:nvPr/>
        </p:nvSpPr>
        <p:spPr>
          <a:xfrm>
            <a:off x="9131299" y="5139582"/>
            <a:ext cx="2584334" cy="584775"/>
          </a:xfrm>
          <a:prstGeom prst="rect">
            <a:avLst/>
          </a:prstGeom>
          <a:noFill/>
        </p:spPr>
        <p:txBody>
          <a:bodyPr wrap="square" rtlCol="0">
            <a:spAutoFit/>
          </a:bodyPr>
          <a:lstStyle/>
          <a:p>
            <a:r>
              <a:rPr lang="fr-CA" sz="3200" dirty="0" err="1">
                <a:solidFill>
                  <a:schemeClr val="bg1">
                    <a:lumMod val="95000"/>
                  </a:schemeClr>
                </a:solidFill>
              </a:rPr>
              <a:t>Bureaucratic</a:t>
            </a:r>
            <a:endParaRPr lang="en-NZ" sz="3200" dirty="0">
              <a:solidFill>
                <a:schemeClr val="bg1">
                  <a:lumMod val="95000"/>
                </a:schemeClr>
              </a:solidFill>
            </a:endParaRPr>
          </a:p>
        </p:txBody>
      </p:sp>
      <p:sp>
        <p:nvSpPr>
          <p:cNvPr id="20" name="TextBox 19"/>
          <p:cNvSpPr txBox="1"/>
          <p:nvPr/>
        </p:nvSpPr>
        <p:spPr>
          <a:xfrm>
            <a:off x="149969" y="5154096"/>
            <a:ext cx="2584334" cy="584775"/>
          </a:xfrm>
          <a:prstGeom prst="rect">
            <a:avLst/>
          </a:prstGeom>
          <a:noFill/>
        </p:spPr>
        <p:txBody>
          <a:bodyPr wrap="square" rtlCol="0">
            <a:spAutoFit/>
          </a:bodyPr>
          <a:lstStyle/>
          <a:p>
            <a:r>
              <a:rPr lang="fr-CA" sz="3200" dirty="0">
                <a:solidFill>
                  <a:schemeClr val="bg1">
                    <a:lumMod val="95000"/>
                  </a:schemeClr>
                </a:solidFill>
              </a:rPr>
              <a:t>Professional</a:t>
            </a:r>
            <a:endParaRPr lang="en-NZ" sz="3200" dirty="0">
              <a:solidFill>
                <a:schemeClr val="bg1">
                  <a:lumMod val="95000"/>
                </a:schemeClr>
              </a:solidFill>
            </a:endParaRPr>
          </a:p>
        </p:txBody>
      </p:sp>
      <p:sp>
        <p:nvSpPr>
          <p:cNvPr id="21" name="TextBox 20"/>
          <p:cNvSpPr txBox="1"/>
          <p:nvPr/>
        </p:nvSpPr>
        <p:spPr>
          <a:xfrm>
            <a:off x="149969" y="1949458"/>
            <a:ext cx="2584334" cy="584775"/>
          </a:xfrm>
          <a:prstGeom prst="rect">
            <a:avLst/>
          </a:prstGeom>
          <a:noFill/>
        </p:spPr>
        <p:txBody>
          <a:bodyPr wrap="square" rtlCol="0">
            <a:spAutoFit/>
          </a:bodyPr>
          <a:lstStyle/>
          <a:p>
            <a:r>
              <a:rPr lang="fr-CA" sz="3200" dirty="0" err="1">
                <a:solidFill>
                  <a:schemeClr val="bg1">
                    <a:lumMod val="95000"/>
                  </a:schemeClr>
                </a:solidFill>
              </a:rPr>
              <a:t>Resources</a:t>
            </a:r>
            <a:r>
              <a:rPr lang="fr-CA" sz="3200" dirty="0">
                <a:solidFill>
                  <a:schemeClr val="bg1">
                    <a:lumMod val="95000"/>
                  </a:schemeClr>
                </a:solidFill>
              </a:rPr>
              <a:t> </a:t>
            </a:r>
            <a:endParaRPr lang="en-NZ" sz="3200" dirty="0">
              <a:solidFill>
                <a:schemeClr val="bg1">
                  <a:lumMod val="95000"/>
                </a:schemeClr>
              </a:solidFill>
            </a:endParaRPr>
          </a:p>
        </p:txBody>
      </p:sp>
      <p:sp>
        <p:nvSpPr>
          <p:cNvPr id="22" name="TextBox 21"/>
          <p:cNvSpPr txBox="1"/>
          <p:nvPr/>
        </p:nvSpPr>
        <p:spPr>
          <a:xfrm>
            <a:off x="4808217" y="6251906"/>
            <a:ext cx="2584334" cy="584775"/>
          </a:xfrm>
          <a:prstGeom prst="rect">
            <a:avLst/>
          </a:prstGeom>
          <a:noFill/>
        </p:spPr>
        <p:txBody>
          <a:bodyPr wrap="square" rtlCol="0">
            <a:spAutoFit/>
          </a:bodyPr>
          <a:lstStyle/>
          <a:p>
            <a:pPr algn="ctr"/>
            <a:r>
              <a:rPr lang="fr-CA" sz="3200" dirty="0" err="1">
                <a:solidFill>
                  <a:schemeClr val="bg1">
                    <a:lumMod val="95000"/>
                  </a:schemeClr>
                </a:solidFill>
              </a:rPr>
              <a:t>Community</a:t>
            </a:r>
            <a:endParaRPr lang="en-NZ" sz="3200" dirty="0">
              <a:solidFill>
                <a:schemeClr val="bg1">
                  <a:lumMod val="95000"/>
                </a:schemeClr>
              </a:solidFill>
            </a:endParaRPr>
          </a:p>
        </p:txBody>
      </p:sp>
      <p:sp>
        <p:nvSpPr>
          <p:cNvPr id="33" name="Rectangle 32"/>
          <p:cNvSpPr/>
          <p:nvPr/>
        </p:nvSpPr>
        <p:spPr>
          <a:xfrm>
            <a:off x="2863359" y="780256"/>
            <a:ext cx="1000595" cy="646331"/>
          </a:xfrm>
          <a:prstGeom prst="rect">
            <a:avLst/>
          </a:prstGeom>
          <a:noFill/>
        </p:spPr>
        <p:txBody>
          <a:bodyPr wrap="none" lIns="91440" tIns="45720" rIns="91440" bIns="45720">
            <a:spAutoFit/>
          </a:bodyPr>
          <a:lstStyle/>
          <a:p>
            <a:pPr algn="ctr"/>
            <a:r>
              <a:rPr lang="en-US" sz="3600" b="1" spc="50" dirty="0">
                <a:ln w="9525">
                  <a:solidFill>
                    <a:schemeClr val="bg1"/>
                  </a:solidFill>
                </a:ln>
                <a:solidFill>
                  <a:srgbClr val="003300"/>
                </a:solidFill>
                <a:effectLst>
                  <a:outerShdw blurRad="76200" dist="50800" dir="5400000" algn="tl" rotWithShape="0">
                    <a:srgbClr val="000000">
                      <a:alpha val="65000"/>
                    </a:srgbClr>
                  </a:outerShdw>
                </a:effectLst>
              </a:rPr>
              <a:t>OER</a:t>
            </a:r>
          </a:p>
        </p:txBody>
      </p:sp>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1460" y="995910"/>
            <a:ext cx="722139" cy="557119"/>
          </a:xfrm>
          <a:prstGeom prst="rect">
            <a:avLst/>
          </a:prstGeom>
        </p:spPr>
      </p:pic>
      <p:sp>
        <p:nvSpPr>
          <p:cNvPr id="47" name="TextBox 46"/>
          <p:cNvSpPr txBox="1"/>
          <p:nvPr/>
        </p:nvSpPr>
        <p:spPr>
          <a:xfrm>
            <a:off x="9479642" y="1904768"/>
            <a:ext cx="2584334" cy="584775"/>
          </a:xfrm>
          <a:prstGeom prst="rect">
            <a:avLst/>
          </a:prstGeom>
          <a:noFill/>
        </p:spPr>
        <p:txBody>
          <a:bodyPr wrap="square" rtlCol="0">
            <a:spAutoFit/>
          </a:bodyPr>
          <a:lstStyle/>
          <a:p>
            <a:r>
              <a:rPr lang="fr-CA" sz="3200" dirty="0" err="1">
                <a:solidFill>
                  <a:schemeClr val="bg1">
                    <a:lumMod val="95000"/>
                  </a:schemeClr>
                </a:solidFill>
              </a:rPr>
              <a:t>Political</a:t>
            </a:r>
            <a:endParaRPr lang="en-NZ" sz="3200" dirty="0">
              <a:solidFill>
                <a:schemeClr val="bg1">
                  <a:lumMod val="95000"/>
                </a:schemeClr>
              </a:solidFill>
            </a:endParaRPr>
          </a:p>
        </p:txBody>
      </p:sp>
      <p:sp>
        <p:nvSpPr>
          <p:cNvPr id="32" name="TextBox 31"/>
          <p:cNvSpPr txBox="1"/>
          <p:nvPr/>
        </p:nvSpPr>
        <p:spPr>
          <a:xfrm>
            <a:off x="2430315" y="2316597"/>
            <a:ext cx="1033496" cy="646331"/>
          </a:xfrm>
          <a:prstGeom prst="rect">
            <a:avLst/>
          </a:prstGeom>
          <a:noFill/>
        </p:spPr>
        <p:txBody>
          <a:bodyPr wrap="square" rtlCol="0">
            <a:spAutoFit/>
          </a:bodyPr>
          <a:lstStyle/>
          <a:p>
            <a:pPr algn="ctr"/>
            <a:r>
              <a:rPr lang="en-NZ" dirty="0"/>
              <a:t>Wiki</a:t>
            </a:r>
          </a:p>
          <a:p>
            <a:pPr algn="ctr"/>
            <a:r>
              <a:rPr lang="en-NZ" dirty="0"/>
              <a:t>Educator</a:t>
            </a:r>
          </a:p>
        </p:txBody>
      </p:sp>
      <p:grpSp>
        <p:nvGrpSpPr>
          <p:cNvPr id="34" name="Group 33"/>
          <p:cNvGrpSpPr/>
          <p:nvPr/>
        </p:nvGrpSpPr>
        <p:grpSpPr>
          <a:xfrm>
            <a:off x="2512402" y="1867747"/>
            <a:ext cx="894252" cy="555980"/>
            <a:chOff x="3064198" y="2430490"/>
            <a:chExt cx="1293417" cy="860237"/>
          </a:xfrm>
        </p:grpSpPr>
        <p:sp>
          <p:nvSpPr>
            <p:cNvPr id="35" name="Oval 34"/>
            <p:cNvSpPr/>
            <p:nvPr/>
          </p:nvSpPr>
          <p:spPr>
            <a:xfrm>
              <a:off x="3448051" y="2677236"/>
              <a:ext cx="504959" cy="483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6" name="Picture 35"/>
            <p:cNvPicPr>
              <a:picLocks noChangeAspect="1"/>
            </p:cNvPicPr>
            <p:nvPr/>
          </p:nvPicPr>
          <p:blipFill rotWithShape="1">
            <a:blip r:embed="rId7">
              <a:clrChange>
                <a:clrFrom>
                  <a:srgbClr val="FFFFFF"/>
                </a:clrFrom>
                <a:clrTo>
                  <a:srgbClr val="FFFFFF">
                    <a:alpha val="0"/>
                  </a:srgbClr>
                </a:clrTo>
              </a:clrChange>
            </a:blip>
            <a:srcRect l="2847" r="910"/>
            <a:stretch/>
          </p:blipFill>
          <p:spPr>
            <a:xfrm flipH="1">
              <a:off x="3064198" y="2430490"/>
              <a:ext cx="1293417" cy="860237"/>
            </a:xfrm>
            <a:prstGeom prst="rect">
              <a:avLst/>
            </a:prstGeom>
          </p:spPr>
        </p:pic>
      </p:grpSp>
      <p:grpSp>
        <p:nvGrpSpPr>
          <p:cNvPr id="23" name="Group 22"/>
          <p:cNvGrpSpPr/>
          <p:nvPr/>
        </p:nvGrpSpPr>
        <p:grpSpPr>
          <a:xfrm>
            <a:off x="2608707" y="3130486"/>
            <a:ext cx="799815" cy="506032"/>
            <a:chOff x="15680633" y="-3980321"/>
            <a:chExt cx="7838352" cy="5794763"/>
          </a:xfrm>
        </p:grpSpPr>
        <p:grpSp>
          <p:nvGrpSpPr>
            <p:cNvPr id="24" name="Group 23"/>
            <p:cNvGrpSpPr/>
            <p:nvPr/>
          </p:nvGrpSpPr>
          <p:grpSpPr>
            <a:xfrm>
              <a:off x="15680633" y="-3980321"/>
              <a:ext cx="4788868" cy="4876776"/>
              <a:chOff x="15187223" y="-3980321"/>
              <a:chExt cx="5282278" cy="4876776"/>
            </a:xfrm>
          </p:grpSpPr>
          <p:sp>
            <p:nvSpPr>
              <p:cNvPr id="29" name="Freeform 28"/>
              <p:cNvSpPr/>
              <p:nvPr/>
            </p:nvSpPr>
            <p:spPr>
              <a:xfrm rot="8575879">
                <a:off x="17363018" y="-1692024"/>
                <a:ext cx="1045969" cy="2588479"/>
              </a:xfrm>
              <a:custGeom>
                <a:avLst/>
                <a:gdLst>
                  <a:gd name="connsiteX0" fmla="*/ 1201788 w 1201788"/>
                  <a:gd name="connsiteY0" fmla="*/ 2588479 h 2588479"/>
                  <a:gd name="connsiteX1" fmla="*/ 1193920 w 1201788"/>
                  <a:gd name="connsiteY1" fmla="*/ 2578714 h 2588479"/>
                  <a:gd name="connsiteX2" fmla="*/ 326198 w 1201788"/>
                  <a:gd name="connsiteY2" fmla="*/ 1767737 h 2588479"/>
                  <a:gd name="connsiteX3" fmla="*/ 73718 w 1201788"/>
                  <a:gd name="connsiteY3" fmla="*/ 1587218 h 2588479"/>
                  <a:gd name="connsiteX4" fmla="*/ 0 w 1201788"/>
                  <a:gd name="connsiteY4" fmla="*/ 1540202 h 2588479"/>
                  <a:gd name="connsiteX5" fmla="*/ 312703 w 1201788"/>
                  <a:gd name="connsiteY5" fmla="*/ 0 h 258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1788" h="2588479">
                    <a:moveTo>
                      <a:pt x="1201788" y="2588479"/>
                    </a:moveTo>
                    <a:lnTo>
                      <a:pt x="1193920" y="2578714"/>
                    </a:lnTo>
                    <a:cubicBezTo>
                      <a:pt x="952383" y="2296138"/>
                      <a:pt x="660516" y="2020293"/>
                      <a:pt x="326198" y="1767737"/>
                    </a:cubicBezTo>
                    <a:cubicBezTo>
                      <a:pt x="242619" y="1704598"/>
                      <a:pt x="158364" y="1644409"/>
                      <a:pt x="73718" y="1587218"/>
                    </a:cubicBezTo>
                    <a:lnTo>
                      <a:pt x="0" y="1540202"/>
                    </a:lnTo>
                    <a:lnTo>
                      <a:pt x="312703" y="0"/>
                    </a:lnTo>
                    <a:close/>
                  </a:path>
                </a:pathLst>
              </a:cu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Oval 29"/>
              <p:cNvSpPr/>
              <p:nvPr/>
            </p:nvSpPr>
            <p:spPr>
              <a:xfrm flipH="1">
                <a:off x="15187223" y="-3980321"/>
                <a:ext cx="5282278" cy="3157136"/>
              </a:xfrm>
              <a:prstGeom prst="ellipse">
                <a:avLst/>
              </a:prstGeom>
              <a:gradFill flip="none" rotWithShape="1">
                <a:gsLst>
                  <a:gs pos="100000">
                    <a:srgbClr val="FF9900"/>
                  </a:gs>
                  <a:gs pos="1000">
                    <a:srgbClr val="FFCC00">
                      <a:alpha val="80000"/>
                    </a:srgbClr>
                  </a:gs>
                  <a:gs pos="65000">
                    <a:srgbClr val="FF99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Oval 30"/>
              <p:cNvSpPr/>
              <p:nvPr/>
            </p:nvSpPr>
            <p:spPr>
              <a:xfrm flipH="1">
                <a:off x="15638367" y="-3794444"/>
                <a:ext cx="4379990" cy="1889427"/>
              </a:xfrm>
              <a:prstGeom prst="ellipse">
                <a:avLst/>
              </a:prstGeom>
              <a:gradFill flip="none" rotWithShape="1">
                <a:gsLst>
                  <a:gs pos="0">
                    <a:schemeClr val="bg1"/>
                  </a:gs>
                  <a:gs pos="4900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5" name="Group 24"/>
            <p:cNvGrpSpPr/>
            <p:nvPr/>
          </p:nvGrpSpPr>
          <p:grpSpPr>
            <a:xfrm>
              <a:off x="18715949" y="-3062334"/>
              <a:ext cx="4803036" cy="4876776"/>
              <a:chOff x="18278136" y="-3175906"/>
              <a:chExt cx="4803036" cy="4876776"/>
            </a:xfrm>
          </p:grpSpPr>
          <p:sp>
            <p:nvSpPr>
              <p:cNvPr id="26" name="Freeform 25"/>
              <p:cNvSpPr/>
              <p:nvPr/>
            </p:nvSpPr>
            <p:spPr>
              <a:xfrm rot="13024121" flipH="1">
                <a:off x="20291766" y="-887609"/>
                <a:ext cx="951072" cy="2588479"/>
              </a:xfrm>
              <a:custGeom>
                <a:avLst/>
                <a:gdLst>
                  <a:gd name="connsiteX0" fmla="*/ 1201788 w 1201788"/>
                  <a:gd name="connsiteY0" fmla="*/ 2588479 h 2588479"/>
                  <a:gd name="connsiteX1" fmla="*/ 1193920 w 1201788"/>
                  <a:gd name="connsiteY1" fmla="*/ 2578714 h 2588479"/>
                  <a:gd name="connsiteX2" fmla="*/ 326198 w 1201788"/>
                  <a:gd name="connsiteY2" fmla="*/ 1767737 h 2588479"/>
                  <a:gd name="connsiteX3" fmla="*/ 73718 w 1201788"/>
                  <a:gd name="connsiteY3" fmla="*/ 1587218 h 2588479"/>
                  <a:gd name="connsiteX4" fmla="*/ 0 w 1201788"/>
                  <a:gd name="connsiteY4" fmla="*/ 1540202 h 2588479"/>
                  <a:gd name="connsiteX5" fmla="*/ 312703 w 1201788"/>
                  <a:gd name="connsiteY5" fmla="*/ 0 h 258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1788" h="2588479">
                    <a:moveTo>
                      <a:pt x="1201788" y="2588479"/>
                    </a:moveTo>
                    <a:lnTo>
                      <a:pt x="1193920" y="2578714"/>
                    </a:lnTo>
                    <a:cubicBezTo>
                      <a:pt x="952383" y="2296138"/>
                      <a:pt x="660516" y="2020293"/>
                      <a:pt x="326198" y="1767737"/>
                    </a:cubicBezTo>
                    <a:cubicBezTo>
                      <a:pt x="242619" y="1704598"/>
                      <a:pt x="158364" y="1644409"/>
                      <a:pt x="73718" y="1587218"/>
                    </a:cubicBezTo>
                    <a:lnTo>
                      <a:pt x="0" y="1540202"/>
                    </a:lnTo>
                    <a:lnTo>
                      <a:pt x="312703" y="0"/>
                    </a:lnTo>
                    <a:close/>
                  </a:path>
                </a:pathLst>
              </a:custGeom>
              <a:solidFill>
                <a:srgbClr val="41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Oval 26"/>
              <p:cNvSpPr/>
              <p:nvPr/>
            </p:nvSpPr>
            <p:spPr>
              <a:xfrm>
                <a:off x="18278136" y="-3175906"/>
                <a:ext cx="4803036" cy="3157136"/>
              </a:xfrm>
              <a:prstGeom prst="ellipse">
                <a:avLst/>
              </a:prstGeom>
              <a:gradFill flip="none" rotWithShape="1">
                <a:gsLst>
                  <a:gs pos="7000">
                    <a:srgbClr val="A000FF"/>
                  </a:gs>
                  <a:gs pos="60000">
                    <a:srgbClr val="8400FF"/>
                  </a:gs>
                  <a:gs pos="100000">
                    <a:srgbClr val="41007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Oval 27"/>
              <p:cNvSpPr/>
              <p:nvPr/>
            </p:nvSpPr>
            <p:spPr>
              <a:xfrm>
                <a:off x="18688349" y="-2990029"/>
                <a:ext cx="3982610" cy="1889427"/>
              </a:xfrm>
              <a:prstGeom prst="ellipse">
                <a:avLst/>
              </a:prstGeom>
              <a:gradFill flip="none" rotWithShape="1">
                <a:gsLst>
                  <a:gs pos="0">
                    <a:schemeClr val="bg1"/>
                  </a:gs>
                  <a:gs pos="4900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sp>
        <p:nvSpPr>
          <p:cNvPr id="60" name="Oval 59"/>
          <p:cNvSpPr/>
          <p:nvPr/>
        </p:nvSpPr>
        <p:spPr>
          <a:xfrm>
            <a:off x="2043684" y="1801530"/>
            <a:ext cx="3777951" cy="1945270"/>
          </a:xfrm>
          <a:prstGeom prst="ellipse">
            <a:avLst/>
          </a:prstGeom>
          <a:noFill/>
          <a:ln w="190500">
            <a:solidFill>
              <a:srgbClr val="00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1" name="Oval 60"/>
          <p:cNvSpPr/>
          <p:nvPr/>
        </p:nvSpPr>
        <p:spPr>
          <a:xfrm rot="17850933">
            <a:off x="3892748" y="3909002"/>
            <a:ext cx="3308296" cy="1449521"/>
          </a:xfrm>
          <a:prstGeom prst="ellipse">
            <a:avLst/>
          </a:prstGeom>
          <a:noFill/>
          <a:ln w="190500">
            <a:solidFill>
              <a:srgbClr val="00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3" name="Oval 72"/>
          <p:cNvSpPr/>
          <p:nvPr/>
        </p:nvSpPr>
        <p:spPr>
          <a:xfrm rot="18682910">
            <a:off x="2749508" y="3619493"/>
            <a:ext cx="3308296" cy="1449521"/>
          </a:xfrm>
          <a:prstGeom prst="ellipse">
            <a:avLst/>
          </a:prstGeom>
          <a:noFill/>
          <a:ln w="190500">
            <a:solidFill>
              <a:srgbClr val="00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3974" y="5487287"/>
            <a:ext cx="354438" cy="412268"/>
          </a:xfrm>
          <a:prstGeom prst="rect">
            <a:avLst/>
          </a:prstGeom>
        </p:spPr>
      </p:pic>
      <p:pic>
        <p:nvPicPr>
          <p:cNvPr id="46" name="Picture 45"/>
          <p:cNvPicPr>
            <a:picLocks noChangeAspect="1"/>
          </p:cNvPicPr>
          <p:nvPr/>
        </p:nvPicPr>
        <p:blipFill>
          <a:blip r:embed="rId8">
            <a:clrChange>
              <a:clrFrom>
                <a:srgbClr val="FFFFFF"/>
              </a:clrFrom>
              <a:clrTo>
                <a:srgbClr val="FFFFFF">
                  <a:alpha val="0"/>
                </a:srgbClr>
              </a:clrTo>
            </a:clrChange>
          </a:blip>
          <a:stretch>
            <a:fillRect/>
          </a:stretch>
        </p:blipFill>
        <p:spPr>
          <a:xfrm>
            <a:off x="3594687" y="4576780"/>
            <a:ext cx="703362" cy="489513"/>
          </a:xfrm>
          <a:prstGeom prst="rect">
            <a:avLst/>
          </a:prstGeom>
        </p:spPr>
      </p:pic>
      <p:sp>
        <p:nvSpPr>
          <p:cNvPr id="58" name="TextBox 57"/>
          <p:cNvSpPr txBox="1"/>
          <p:nvPr/>
        </p:nvSpPr>
        <p:spPr>
          <a:xfrm>
            <a:off x="3748916" y="4934330"/>
            <a:ext cx="941288" cy="646331"/>
          </a:xfrm>
          <a:prstGeom prst="rect">
            <a:avLst/>
          </a:prstGeom>
          <a:noFill/>
        </p:spPr>
        <p:txBody>
          <a:bodyPr wrap="square" rtlCol="0">
            <a:spAutoFit/>
          </a:bodyPr>
          <a:lstStyle/>
          <a:p>
            <a:r>
              <a:rPr lang="en-NZ" dirty="0"/>
              <a:t>AVI concept</a:t>
            </a:r>
          </a:p>
        </p:txBody>
      </p:sp>
      <p:pic>
        <p:nvPicPr>
          <p:cNvPr id="38" name="Picture 37"/>
          <p:cNvPicPr>
            <a:picLocks noChangeAspect="1"/>
          </p:cNvPicPr>
          <p:nvPr/>
        </p:nvPicPr>
        <p:blipFill>
          <a:blip r:embed="rId9">
            <a:clrChange>
              <a:clrFrom>
                <a:srgbClr val="FFFFFF"/>
              </a:clrFrom>
              <a:clrTo>
                <a:srgbClr val="FFFFFF">
                  <a:alpha val="0"/>
                </a:srgbClr>
              </a:clrTo>
            </a:clrChange>
          </a:blip>
          <a:stretch>
            <a:fillRect/>
          </a:stretch>
        </p:blipFill>
        <p:spPr>
          <a:xfrm>
            <a:off x="7880680" y="4358300"/>
            <a:ext cx="699403" cy="707729"/>
          </a:xfrm>
          <a:prstGeom prst="rect">
            <a:avLst/>
          </a:prstGeom>
        </p:spPr>
      </p:pic>
      <p:pic>
        <p:nvPicPr>
          <p:cNvPr id="39" name="Picture 38"/>
          <p:cNvPicPr>
            <a:picLocks noChangeAspect="1"/>
          </p:cNvPicPr>
          <p:nvPr/>
        </p:nvPicPr>
        <p:blipFill>
          <a:blip r:embed="rId9">
            <a:clrChange>
              <a:clrFrom>
                <a:srgbClr val="FFFFFF"/>
              </a:clrFrom>
              <a:clrTo>
                <a:srgbClr val="FFFFFF">
                  <a:alpha val="0"/>
                </a:srgbClr>
              </a:clrTo>
            </a:clrChange>
          </a:blip>
          <a:stretch>
            <a:fillRect/>
          </a:stretch>
        </p:blipFill>
        <p:spPr>
          <a:xfrm>
            <a:off x="7251820" y="4903630"/>
            <a:ext cx="699403" cy="707729"/>
          </a:xfrm>
          <a:prstGeom prst="rect">
            <a:avLst/>
          </a:prstGeom>
        </p:spPr>
      </p:pic>
      <p:pic>
        <p:nvPicPr>
          <p:cNvPr id="40" name="Picture 39"/>
          <p:cNvPicPr>
            <a:picLocks noChangeAspect="1"/>
          </p:cNvPicPr>
          <p:nvPr/>
        </p:nvPicPr>
        <p:blipFill>
          <a:blip r:embed="rId9">
            <a:clrChange>
              <a:clrFrom>
                <a:srgbClr val="FFFFFF"/>
              </a:clrFrom>
              <a:clrTo>
                <a:srgbClr val="FFFFFF">
                  <a:alpha val="0"/>
                </a:srgbClr>
              </a:clrTo>
            </a:clrChange>
          </a:blip>
          <a:stretch>
            <a:fillRect/>
          </a:stretch>
        </p:blipFill>
        <p:spPr>
          <a:xfrm>
            <a:off x="8363367" y="3717752"/>
            <a:ext cx="699403" cy="707729"/>
          </a:xfrm>
          <a:prstGeom prst="rect">
            <a:avLst/>
          </a:prstGeom>
        </p:spPr>
      </p:pic>
      <p:grpSp>
        <p:nvGrpSpPr>
          <p:cNvPr id="41" name="Group 40"/>
          <p:cNvGrpSpPr>
            <a:grpSpLocks noChangeAspect="1"/>
          </p:cNvGrpSpPr>
          <p:nvPr/>
        </p:nvGrpSpPr>
        <p:grpSpPr>
          <a:xfrm>
            <a:off x="10095600" y="81705"/>
            <a:ext cx="1944000" cy="1944000"/>
            <a:chOff x="6295382" y="0"/>
            <a:chExt cx="6480000" cy="6480000"/>
          </a:xfrm>
        </p:grpSpPr>
        <p:sp>
          <p:nvSpPr>
            <p:cNvPr id="42" name="Oval 41"/>
            <p:cNvSpPr>
              <a:spLocks noChangeAspect="1"/>
            </p:cNvSpPr>
            <p:nvPr/>
          </p:nvSpPr>
          <p:spPr>
            <a:xfrm>
              <a:off x="6295382" y="0"/>
              <a:ext cx="6480000" cy="64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Oval 42"/>
            <p:cNvSpPr>
              <a:spLocks noChangeAspect="1"/>
            </p:cNvSpPr>
            <p:nvPr/>
          </p:nvSpPr>
          <p:spPr>
            <a:xfrm>
              <a:off x="7015382" y="720000"/>
              <a:ext cx="5040000" cy="5040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Oval 43"/>
            <p:cNvSpPr>
              <a:spLocks noChangeAspect="1"/>
            </p:cNvSpPr>
            <p:nvPr/>
          </p:nvSpPr>
          <p:spPr>
            <a:xfrm>
              <a:off x="7735382" y="1440000"/>
              <a:ext cx="3600000" cy="360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8" name="Oval 47"/>
            <p:cNvSpPr>
              <a:spLocks noChangeAspect="1"/>
            </p:cNvSpPr>
            <p:nvPr/>
          </p:nvSpPr>
          <p:spPr>
            <a:xfrm>
              <a:off x="8455382" y="2160000"/>
              <a:ext cx="2160000" cy="21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custDataLst>
      <p:tags r:id="rId1"/>
    </p:custDataLst>
    <p:extLst>
      <p:ext uri="{BB962C8B-B14F-4D97-AF65-F5344CB8AC3E}">
        <p14:creationId xmlns:p14="http://schemas.microsoft.com/office/powerpoint/2010/main" val="326356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hidden"/>
                                      </p:to>
                                    </p:set>
                                  </p:childTnLst>
                                </p:cTn>
                              </p:par>
                              <p:par>
                                <p:cTn id="11" presetID="1" presetClass="entr" presetSubtype="0" fill="hold" grpId="1"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hidden"/>
                                      </p:to>
                                    </p:set>
                                  </p:childTnLst>
                                </p:cTn>
                              </p:par>
                              <p:par>
                                <p:cTn id="17" presetID="1" presetClass="entr" presetSubtype="0" fill="hold" grpId="1"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61" grpId="0" animBg="1"/>
      <p:bldP spid="61" grpId="1" animBg="1"/>
      <p:bldP spid="73" grpId="0" animBg="1"/>
      <p:bldP spid="7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8032" y="1385278"/>
            <a:ext cx="7725193" cy="923330"/>
          </a:xfrm>
          <a:prstGeom prst="rect">
            <a:avLst/>
          </a:prstGeom>
        </p:spPr>
        <p:txBody>
          <a:bodyPr wrap="none">
            <a:spAutoFit/>
          </a:bodyPr>
          <a:lstStyle/>
          <a:p>
            <a:pPr algn="ctr"/>
            <a:r>
              <a:rPr lang="en-NZ" sz="5400" dirty="0">
                <a:solidFill>
                  <a:srgbClr val="006400"/>
                </a:solidFill>
                <a:latin typeface="Berlin Sans FB" panose="020E0602020502020306" pitchFamily="34" charset="0"/>
              </a:rPr>
              <a:t>Where is the co-evolution?</a:t>
            </a:r>
          </a:p>
        </p:txBody>
      </p:sp>
    </p:spTree>
    <p:custDataLst>
      <p:tags r:id="rId1"/>
    </p:custDataLst>
    <p:extLst>
      <p:ext uri="{BB962C8B-B14F-4D97-AF65-F5344CB8AC3E}">
        <p14:creationId xmlns:p14="http://schemas.microsoft.com/office/powerpoint/2010/main" val="2024704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8151" y="3081411"/>
            <a:ext cx="2427268" cy="707886"/>
          </a:xfrm>
          <a:prstGeom prst="rect">
            <a:avLst/>
          </a:prstGeom>
        </p:spPr>
        <p:txBody>
          <a:bodyPr wrap="none">
            <a:spAutoFit/>
          </a:bodyPr>
          <a:lstStyle/>
          <a:p>
            <a:pPr algn="ctr"/>
            <a:r>
              <a:rPr lang="en-NZ" sz="4000" dirty="0">
                <a:solidFill>
                  <a:srgbClr val="006400"/>
                </a:solidFill>
                <a:latin typeface="Berlin Sans FB" panose="020E0602020502020306" pitchFamily="34" charset="0"/>
              </a:rPr>
              <a:t>References</a:t>
            </a:r>
          </a:p>
        </p:txBody>
      </p:sp>
      <p:pic>
        <p:nvPicPr>
          <p:cNvPr id="4" name="Picture 3"/>
          <p:cNvPicPr>
            <a:picLocks noChangeAspect="1"/>
          </p:cNvPicPr>
          <p:nvPr/>
        </p:nvPicPr>
        <p:blipFill>
          <a:blip r:embed="rId3">
            <a:clrChange>
              <a:clrFrom>
                <a:srgbClr val="E6ECFA"/>
              </a:clrFrom>
              <a:clrTo>
                <a:srgbClr val="E6ECFA">
                  <a:alpha val="0"/>
                </a:srgbClr>
              </a:clrTo>
            </a:clrChange>
            <a:extLst>
              <a:ext uri="{28A0092B-C50C-407E-A947-70E740481C1C}">
                <a14:useLocalDpi xmlns:a14="http://schemas.microsoft.com/office/drawing/2010/main" val="0"/>
              </a:ext>
            </a:extLst>
          </a:blip>
          <a:stretch>
            <a:fillRect/>
          </a:stretch>
        </p:blipFill>
        <p:spPr>
          <a:xfrm>
            <a:off x="159658" y="5240303"/>
            <a:ext cx="1910245" cy="1473328"/>
          </a:xfrm>
          <a:prstGeom prst="rect">
            <a:avLst/>
          </a:prstGeom>
        </p:spPr>
      </p:pic>
    </p:spTree>
    <p:custDataLst>
      <p:tags r:id="rId1"/>
    </p:custDataLst>
    <p:extLst>
      <p:ext uri="{BB962C8B-B14F-4D97-AF65-F5344CB8AC3E}">
        <p14:creationId xmlns:p14="http://schemas.microsoft.com/office/powerpoint/2010/main" val="1408376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058" y="149820"/>
            <a:ext cx="11458392" cy="6702091"/>
          </a:xfrm>
          <a:prstGeom prst="rect">
            <a:avLst/>
          </a:prstGeom>
          <a:noFill/>
        </p:spPr>
        <p:txBody>
          <a:bodyPr wrap="square" rtlCol="0">
            <a:spAutoFit/>
          </a:bodyPr>
          <a:lstStyle/>
          <a:p>
            <a:pPr marL="457200" indent="-457200">
              <a:lnSpc>
                <a:spcPct val="150000"/>
              </a:lnSpc>
            </a:pPr>
            <a:r>
              <a:rPr lang="en-CA" sz="1600" dirty="0"/>
              <a:t>Bates, A. W. (2015). </a:t>
            </a:r>
            <a:r>
              <a:rPr lang="en-CA" sz="1600" i="1" dirty="0"/>
              <a:t>Teaching in a digital age</a:t>
            </a:r>
            <a:r>
              <a:rPr lang="en-CA" sz="1600" dirty="0"/>
              <a:t>. Retrieved from: </a:t>
            </a:r>
            <a:r>
              <a:rPr lang="en-CA" sz="1600" dirty="0">
                <a:hlinkClick r:id="rId3"/>
              </a:rPr>
              <a:t>http://opentextbc.ca/teachinginadigitalage/</a:t>
            </a:r>
            <a:endParaRPr lang="en-CA" sz="1600" dirty="0"/>
          </a:p>
          <a:p>
            <a:pPr marL="457200" indent="-457200">
              <a:lnSpc>
                <a:spcPct val="150000"/>
              </a:lnSpc>
            </a:pPr>
            <a:r>
              <a:rPr lang="en-CA" sz="1600" dirty="0"/>
              <a:t>Butcher, N. (2011). </a:t>
            </a:r>
            <a:r>
              <a:rPr lang="en-CA" sz="1600" i="1" dirty="0"/>
              <a:t>A basic guide to open education resources (OER).</a:t>
            </a:r>
            <a:r>
              <a:rPr lang="en-CA" sz="1600" dirty="0"/>
              <a:t> Vancouver: COL &amp; UNESCO. Retrieved from: </a:t>
            </a:r>
            <a:r>
              <a:rPr lang="en-CA" sz="1600" u="sng" dirty="0">
                <a:hlinkClick r:id="rId4"/>
              </a:rPr>
              <a:t>http://oasis.col.org/handle/11599/36</a:t>
            </a:r>
            <a:endParaRPr lang="en-CA" sz="1600" dirty="0"/>
          </a:p>
          <a:p>
            <a:pPr marL="457200" indent="-457200">
              <a:lnSpc>
                <a:spcPct val="150000"/>
              </a:lnSpc>
            </a:pPr>
            <a:r>
              <a:rPr lang="en-CA" sz="1600" dirty="0" err="1"/>
              <a:t>Conole</a:t>
            </a:r>
            <a:r>
              <a:rPr lang="en-CA" sz="1600" dirty="0"/>
              <a:t>, G. (2012). Integrating OER into open educational practices. In J. H. Glennie, &amp; N. &amp;. Butcher (Eds.), </a:t>
            </a:r>
            <a:r>
              <a:rPr lang="en-CA" sz="1600" i="1" dirty="0"/>
              <a:t>Open educational resources and change in higher education: Reflections from practice</a:t>
            </a:r>
            <a:r>
              <a:rPr lang="en-CA" sz="1600" dirty="0"/>
              <a:t> (pp. 111 – 124). Vancouver: Commonwealth of Learning. Retrieved from </a:t>
            </a:r>
            <a:r>
              <a:rPr lang="en-CA" sz="1600" dirty="0">
                <a:hlinkClick r:id="rId5"/>
              </a:rPr>
              <a:t>http://oasis.col.org/handle/11599/80</a:t>
            </a:r>
            <a:endParaRPr lang="en-CA" sz="1600" dirty="0"/>
          </a:p>
          <a:p>
            <a:pPr marL="457200" indent="-457200">
              <a:lnSpc>
                <a:spcPct val="150000"/>
              </a:lnSpc>
            </a:pPr>
            <a:r>
              <a:rPr lang="en-CA" sz="1600" dirty="0"/>
              <a:t>Creswell, J. W. (2007). </a:t>
            </a:r>
            <a:r>
              <a:rPr lang="en-CA" sz="1600" i="1" dirty="0"/>
              <a:t>Qualitative inquiry &amp; research design: Choosing among five approaches</a:t>
            </a:r>
            <a:r>
              <a:rPr lang="en-CA" sz="1600" dirty="0"/>
              <a:t> (2</a:t>
            </a:r>
            <a:r>
              <a:rPr lang="en-CA" sz="1600" baseline="30000" dirty="0"/>
              <a:t>nd</a:t>
            </a:r>
            <a:r>
              <a:rPr lang="en-CA" sz="1600" dirty="0"/>
              <a:t> ed.). Thousand Oaks: Sage.</a:t>
            </a:r>
            <a:endParaRPr lang="en-NZ" sz="1600" dirty="0"/>
          </a:p>
          <a:p>
            <a:pPr marL="457200" indent="-457200">
              <a:lnSpc>
                <a:spcPct val="150000"/>
              </a:lnSpc>
            </a:pPr>
            <a:r>
              <a:rPr lang="en-CA" sz="1600" dirty="0"/>
              <a:t>Creswell, J. W. (2014). </a:t>
            </a:r>
            <a:r>
              <a:rPr lang="en-CA" sz="1600" i="1" dirty="0"/>
              <a:t>Research design: Qualitative, quantitative, and mixed methods approaches</a:t>
            </a:r>
            <a:r>
              <a:rPr lang="en-CA" sz="1600" dirty="0"/>
              <a:t> (4th ed.). Thousand Oaks: Sage.</a:t>
            </a:r>
            <a:endParaRPr lang="en-NZ" sz="1600" dirty="0"/>
          </a:p>
          <a:p>
            <a:pPr marL="457200" indent="-457200">
              <a:lnSpc>
                <a:spcPct val="150000"/>
              </a:lnSpc>
            </a:pPr>
            <a:r>
              <a:rPr lang="fr-CA" sz="1600" dirty="0"/>
              <a:t>Davis, N.E. (2018). </a:t>
            </a:r>
            <a:r>
              <a:rPr lang="en-NZ" sz="1600" i="1" dirty="0"/>
              <a:t>Digital technologies and change in education: The arena framework. </a:t>
            </a:r>
            <a:r>
              <a:rPr lang="en-NZ" sz="1600" dirty="0"/>
              <a:t>London &amp; New York: Routledge.</a:t>
            </a:r>
          </a:p>
          <a:p>
            <a:pPr marL="457200" indent="-457200">
              <a:lnSpc>
                <a:spcPct val="150000"/>
              </a:lnSpc>
            </a:pPr>
            <a:r>
              <a:rPr lang="en-NZ" sz="1600" dirty="0"/>
              <a:t>Ehlers, U.-D. (2011). Extending the territory: From open educational resources to open educational practices. </a:t>
            </a:r>
            <a:r>
              <a:rPr lang="en-NZ" sz="1600" i="1" dirty="0"/>
              <a:t>Journal of Open Flexible and Distance Learning, 15</a:t>
            </a:r>
            <a:r>
              <a:rPr lang="en-NZ" sz="1600" dirty="0"/>
              <a:t>(2), 1-10. </a:t>
            </a:r>
          </a:p>
          <a:p>
            <a:pPr marL="457200" indent="-457200">
              <a:lnSpc>
                <a:spcPct val="150000"/>
              </a:lnSpc>
            </a:pPr>
            <a:r>
              <a:rPr lang="en-CA" sz="1600" dirty="0" err="1"/>
              <a:t>Erstad</a:t>
            </a:r>
            <a:r>
              <a:rPr lang="en-CA" sz="1600" dirty="0"/>
              <a:t>, O. (2011). Citizens navigating in literate worlds: The case of digital literacy. In M. Thomas (Ed.), </a:t>
            </a:r>
            <a:r>
              <a:rPr lang="en-CA" sz="1600" i="1" dirty="0"/>
              <a:t>Deconstructing digital natives: Young people, technology and the new literacies</a:t>
            </a:r>
            <a:r>
              <a:rPr lang="en-CA" sz="1600" dirty="0"/>
              <a:t> (pp. 99-118). New York, NY: Routledge.</a:t>
            </a:r>
          </a:p>
          <a:p>
            <a:pPr marL="457200" indent="-457200">
              <a:lnSpc>
                <a:spcPct val="150000"/>
              </a:lnSpc>
            </a:pPr>
            <a:r>
              <a:rPr lang="en-CA" sz="1600" dirty="0"/>
              <a:t>Gay, L. R., Mills, G. E., &amp; </a:t>
            </a:r>
            <a:r>
              <a:rPr lang="en-CA" sz="1600" dirty="0" err="1"/>
              <a:t>Airasian</a:t>
            </a:r>
            <a:r>
              <a:rPr lang="en-CA" sz="1600" dirty="0"/>
              <a:t>, P. W. (2009). </a:t>
            </a:r>
            <a:r>
              <a:rPr lang="en-CA" sz="1600" i="1" dirty="0"/>
              <a:t>Educational research: Competencies for analysis and applications</a:t>
            </a:r>
            <a:r>
              <a:rPr lang="en-CA" sz="1600" dirty="0"/>
              <a:t> (9th ed.). Upper Saddle River, NJ: Merrill/Pearson.</a:t>
            </a:r>
            <a:endParaRPr lang="en-NZ" sz="1600" dirty="0"/>
          </a:p>
          <a:p>
            <a:pPr marL="457200" indent="-457200">
              <a:lnSpc>
                <a:spcPct val="150000"/>
              </a:lnSpc>
            </a:pPr>
            <a:r>
              <a:rPr lang="en-CA" sz="1600" dirty="0"/>
              <a:t>Hilton III, J., Wiley, D., Stein, J., &amp; Johnson, A. (2010). The four ‘R’s of openness and ALMS analysis: Frameworks for open educational resources. </a:t>
            </a:r>
            <a:r>
              <a:rPr lang="en-CA" sz="1600" i="1" dirty="0"/>
              <a:t>Open Learning: The Journal of Open, Distance and e-Learning, 25</a:t>
            </a:r>
            <a:r>
              <a:rPr lang="en-CA" sz="1600" dirty="0"/>
              <a:t>(1), 37-44. doi:10.1080/02680510903482132</a:t>
            </a:r>
          </a:p>
          <a:p>
            <a:pPr marL="457200" indent="-457200">
              <a:lnSpc>
                <a:spcPct val="150000"/>
              </a:lnSpc>
            </a:pPr>
            <a:endParaRPr lang="en-NZ" sz="1600" dirty="0">
              <a:solidFill>
                <a:schemeClr val="accent2"/>
              </a:solidFill>
            </a:endParaRPr>
          </a:p>
        </p:txBody>
      </p:sp>
    </p:spTree>
    <p:custDataLst>
      <p:tags r:id="rId1"/>
    </p:custDataLst>
    <p:extLst>
      <p:ext uri="{BB962C8B-B14F-4D97-AF65-F5344CB8AC3E}">
        <p14:creationId xmlns:p14="http://schemas.microsoft.com/office/powerpoint/2010/main" val="354990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058" y="149820"/>
            <a:ext cx="11458392" cy="5886227"/>
          </a:xfrm>
          <a:prstGeom prst="rect">
            <a:avLst/>
          </a:prstGeom>
          <a:noFill/>
        </p:spPr>
        <p:txBody>
          <a:bodyPr wrap="square" rtlCol="0">
            <a:spAutoFit/>
          </a:bodyPr>
          <a:lstStyle/>
          <a:p>
            <a:pPr marL="457200" indent="-457200">
              <a:lnSpc>
                <a:spcPct val="150000"/>
              </a:lnSpc>
            </a:pPr>
            <a:r>
              <a:rPr lang="en-CA" sz="1600" dirty="0" err="1"/>
              <a:t>Kanwar</a:t>
            </a:r>
            <a:r>
              <a:rPr lang="en-CA" sz="1600" dirty="0"/>
              <a:t>, A., &amp; Daniel, J. (2010). Distance Education and Open Universities A2 - Peterson, Penelope. In E. Baker &amp; B. McGaw (Eds.), </a:t>
            </a:r>
            <a:r>
              <a:rPr lang="en-CA" sz="1600" i="1" dirty="0"/>
              <a:t>International Encyclopedia of Education</a:t>
            </a:r>
            <a:r>
              <a:rPr lang="en-CA" sz="1600" dirty="0"/>
              <a:t> (Third Edition) (pp. 404-410). Oxford: Elsevier.</a:t>
            </a:r>
          </a:p>
          <a:p>
            <a:pPr marL="457200" indent="-457200">
              <a:lnSpc>
                <a:spcPct val="150000"/>
              </a:lnSpc>
            </a:pPr>
            <a:r>
              <a:rPr lang="en-CA" sz="1600" dirty="0" err="1"/>
              <a:t>Minnaar</a:t>
            </a:r>
            <a:r>
              <a:rPr lang="en-CA" sz="1600" dirty="0"/>
              <a:t>, A. (2013). Challenges for successful planning of open and distance learning (ODL): A template analysis. </a:t>
            </a:r>
            <a:r>
              <a:rPr lang="en-CA" sz="1600" i="1" dirty="0"/>
              <a:t>International Review of Research in Open and Distance Learning, 14</a:t>
            </a:r>
            <a:r>
              <a:rPr lang="en-CA" sz="1600" dirty="0"/>
              <a:t>(3), 81-108.</a:t>
            </a:r>
          </a:p>
          <a:p>
            <a:pPr marL="457200" indent="-457200">
              <a:lnSpc>
                <a:spcPct val="150000"/>
              </a:lnSpc>
            </a:pPr>
            <a:r>
              <a:rPr lang="en-CA" sz="1600" dirty="0"/>
              <a:t>Murphy, A. (2013). Open educational practices in higher education: Institutional adoption and challenges. </a:t>
            </a:r>
            <a:r>
              <a:rPr lang="en-CA" sz="1600" i="1" dirty="0"/>
              <a:t>Distance Education, 34</a:t>
            </a:r>
            <a:r>
              <a:rPr lang="en-CA" sz="1600" dirty="0"/>
              <a:t>(2), 201-217. doi:10.1080/01587919.2013.793641</a:t>
            </a:r>
          </a:p>
          <a:p>
            <a:pPr marL="457200" indent="-457200">
              <a:lnSpc>
                <a:spcPct val="150000"/>
              </a:lnSpc>
            </a:pPr>
            <a:r>
              <a:rPr lang="en-CA" sz="1600" dirty="0"/>
              <a:t>OECD. (2007). </a:t>
            </a:r>
            <a:r>
              <a:rPr lang="en-CA" sz="1600" i="1" dirty="0"/>
              <a:t>Giving knowledge for free: The emergence of open educational</a:t>
            </a:r>
            <a:r>
              <a:rPr lang="en-CA" sz="1600" u="sng" dirty="0"/>
              <a:t> </a:t>
            </a:r>
            <a:r>
              <a:rPr lang="en-CA" sz="1600" i="1" dirty="0"/>
              <a:t>resources.</a:t>
            </a:r>
            <a:r>
              <a:rPr lang="en-CA" sz="1600" dirty="0"/>
              <a:t> Retrieved from </a:t>
            </a:r>
            <a:r>
              <a:rPr lang="en-CA" sz="1600" dirty="0">
                <a:hlinkClick r:id="rId3"/>
              </a:rPr>
              <a:t>http://www.oecd.org/dataoecd/35/7/38654317.pdf</a:t>
            </a:r>
            <a:endParaRPr lang="en-CA" sz="1600" dirty="0"/>
          </a:p>
          <a:p>
            <a:pPr marL="457200" indent="-457200">
              <a:lnSpc>
                <a:spcPct val="150000"/>
              </a:lnSpc>
            </a:pPr>
            <a:r>
              <a:rPr lang="en-CA" sz="1600" dirty="0" err="1"/>
              <a:t>OERu</a:t>
            </a:r>
            <a:r>
              <a:rPr lang="en-CA" sz="1600" dirty="0"/>
              <a:t>. (</a:t>
            </a:r>
            <a:r>
              <a:rPr lang="en-CA" sz="1600" dirty="0" err="1"/>
              <a:t>n.d.a</a:t>
            </a:r>
            <a:r>
              <a:rPr lang="en-CA" sz="1600" dirty="0"/>
              <a:t>). </a:t>
            </a:r>
            <a:r>
              <a:rPr lang="en-CA" sz="1600" i="1" dirty="0"/>
              <a:t>About </a:t>
            </a:r>
            <a:r>
              <a:rPr lang="en-CA" sz="1600" i="1" dirty="0" err="1"/>
              <a:t>OERu</a:t>
            </a:r>
            <a:r>
              <a:rPr lang="en-CA" sz="1600" dirty="0"/>
              <a:t>. Retrieved from: </a:t>
            </a:r>
            <a:r>
              <a:rPr lang="en-CA" sz="1600" u="sng" dirty="0">
                <a:hlinkClick r:id="rId4"/>
              </a:rPr>
              <a:t>https://oeru.org/about-oeru/</a:t>
            </a:r>
            <a:endParaRPr lang="en-CA" sz="1600" u="sng" dirty="0"/>
          </a:p>
          <a:p>
            <a:pPr marL="457200" indent="-457200">
              <a:lnSpc>
                <a:spcPct val="150000"/>
              </a:lnSpc>
            </a:pPr>
            <a:r>
              <a:rPr lang="en-CA" sz="1600" dirty="0" err="1"/>
              <a:t>OERu</a:t>
            </a:r>
            <a:r>
              <a:rPr lang="en-CA" sz="1600" dirty="0"/>
              <a:t>. (</a:t>
            </a:r>
            <a:r>
              <a:rPr lang="en-CA" sz="1600" dirty="0" err="1"/>
              <a:t>n.d.b</a:t>
            </a:r>
            <a:r>
              <a:rPr lang="en-CA" sz="1600" dirty="0"/>
              <a:t>). </a:t>
            </a:r>
            <a:r>
              <a:rPr lang="en-CA" sz="1600" i="1" dirty="0" err="1"/>
              <a:t>OERu</a:t>
            </a:r>
            <a:r>
              <a:rPr lang="en-CA" sz="1600" dirty="0"/>
              <a:t>. Retrieved from:  https://oeru.org/</a:t>
            </a:r>
          </a:p>
          <a:p>
            <a:pPr marL="457200" indent="-457200">
              <a:lnSpc>
                <a:spcPct val="150000"/>
              </a:lnSpc>
            </a:pPr>
            <a:r>
              <a:rPr lang="en-CA" sz="1600" dirty="0" err="1"/>
              <a:t>Tuomi</a:t>
            </a:r>
            <a:r>
              <a:rPr lang="en-CA" sz="1600" dirty="0"/>
              <a:t>, I. (2006). </a:t>
            </a:r>
            <a:r>
              <a:rPr lang="en-CA" sz="1600" i="1" dirty="0"/>
              <a:t>Open educational resources: What they are and why do they matter</a:t>
            </a:r>
            <a:r>
              <a:rPr lang="en-CA" sz="1600" dirty="0"/>
              <a:t>. Report prepared for the OECD. Retrieved from: </a:t>
            </a:r>
            <a:r>
              <a:rPr lang="en-CA" sz="1600" u="sng" dirty="0">
                <a:hlinkClick r:id="rId5"/>
              </a:rPr>
              <a:t>http://www.meaningprocessing.com/personalPages/tuomi/articles/OpenEducationalResources_OECDreport.pdf</a:t>
            </a:r>
            <a:r>
              <a:rPr lang="en-CA" sz="1600" dirty="0"/>
              <a:t> </a:t>
            </a:r>
          </a:p>
          <a:p>
            <a:pPr marL="457200" indent="-457200">
              <a:lnSpc>
                <a:spcPct val="150000"/>
              </a:lnSpc>
            </a:pPr>
            <a:r>
              <a:rPr lang="en-CA" sz="1600" dirty="0"/>
              <a:t>UNESCO, Commonwealth of Learning. (2015). </a:t>
            </a:r>
            <a:r>
              <a:rPr lang="en-CA" sz="1600" i="1" dirty="0"/>
              <a:t>Guidelines for open educational</a:t>
            </a:r>
            <a:r>
              <a:rPr lang="en-CA" sz="1600" i="1" u="sng" dirty="0"/>
              <a:t> </a:t>
            </a:r>
            <a:r>
              <a:rPr lang="en-CA" sz="1600" i="1" dirty="0"/>
              <a:t>resources (OER) in higher education</a:t>
            </a:r>
            <a:r>
              <a:rPr lang="en-CA" sz="1600" dirty="0"/>
              <a:t>. Vancouver: UNESCO &amp; COL. Retrieved from: </a:t>
            </a:r>
            <a:r>
              <a:rPr lang="en-CA" sz="1600" u="sng" dirty="0">
                <a:hlinkClick r:id="rId6"/>
              </a:rPr>
              <a:t>http://oasis.col.org/handle/11599/60</a:t>
            </a:r>
            <a:endParaRPr lang="en-NZ" sz="1600" dirty="0"/>
          </a:p>
          <a:p>
            <a:pPr marL="457200" indent="-457200">
              <a:lnSpc>
                <a:spcPct val="150000"/>
              </a:lnSpc>
            </a:pPr>
            <a:r>
              <a:rPr lang="en-CA" sz="1600" dirty="0"/>
              <a:t>Yin, R. K. (2014). </a:t>
            </a:r>
            <a:r>
              <a:rPr lang="en-CA" sz="1600" i="1" dirty="0"/>
              <a:t>Case study research: Design and methods</a:t>
            </a:r>
            <a:r>
              <a:rPr lang="en-CA" sz="1600" dirty="0"/>
              <a:t> (5th ed.). Los Angeles: Sage.</a:t>
            </a:r>
          </a:p>
          <a:p>
            <a:pPr marL="457200" indent="-457200">
              <a:lnSpc>
                <a:spcPct val="150000"/>
              </a:lnSpc>
            </a:pPr>
            <a:endParaRPr lang="en-NZ" sz="1100" dirty="0">
              <a:solidFill>
                <a:schemeClr val="accent2"/>
              </a:solidFill>
            </a:endParaRPr>
          </a:p>
        </p:txBody>
      </p:sp>
    </p:spTree>
    <p:custDataLst>
      <p:tags r:id="rId1"/>
    </p:custDataLst>
    <p:extLst>
      <p:ext uri="{BB962C8B-B14F-4D97-AF65-F5344CB8AC3E}">
        <p14:creationId xmlns:p14="http://schemas.microsoft.com/office/powerpoint/2010/main" val="3952379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81348" y="3081411"/>
            <a:ext cx="4140877" cy="677108"/>
          </a:xfrm>
          <a:prstGeom prst="rect">
            <a:avLst/>
          </a:prstGeom>
        </p:spPr>
        <p:txBody>
          <a:bodyPr wrap="none">
            <a:spAutoFit/>
          </a:bodyPr>
          <a:lstStyle/>
          <a:p>
            <a:pPr algn="ctr"/>
            <a:r>
              <a:rPr lang="en-NZ" sz="3800" dirty="0">
                <a:solidFill>
                  <a:srgbClr val="006400"/>
                </a:solidFill>
                <a:latin typeface="Berlin Sans FB" panose="020E0602020502020306" pitchFamily="34" charset="0"/>
              </a:rPr>
              <a:t>Acknowledgements</a:t>
            </a:r>
          </a:p>
        </p:txBody>
      </p:sp>
      <p:pic>
        <p:nvPicPr>
          <p:cNvPr id="4" name="Picture 3"/>
          <p:cNvPicPr>
            <a:picLocks noChangeAspect="1"/>
          </p:cNvPicPr>
          <p:nvPr/>
        </p:nvPicPr>
        <p:blipFill>
          <a:blip r:embed="rId3">
            <a:clrChange>
              <a:clrFrom>
                <a:srgbClr val="E6ECFA"/>
              </a:clrFrom>
              <a:clrTo>
                <a:srgbClr val="E6ECFA">
                  <a:alpha val="0"/>
                </a:srgbClr>
              </a:clrTo>
            </a:clrChange>
            <a:extLst>
              <a:ext uri="{28A0092B-C50C-407E-A947-70E740481C1C}">
                <a14:useLocalDpi xmlns:a14="http://schemas.microsoft.com/office/drawing/2010/main" val="0"/>
              </a:ext>
            </a:extLst>
          </a:blip>
          <a:stretch>
            <a:fillRect/>
          </a:stretch>
        </p:blipFill>
        <p:spPr>
          <a:xfrm>
            <a:off x="159658" y="5240303"/>
            <a:ext cx="1910245" cy="1473328"/>
          </a:xfrm>
          <a:prstGeom prst="rect">
            <a:avLst/>
          </a:prstGeom>
        </p:spPr>
      </p:pic>
    </p:spTree>
    <p:custDataLst>
      <p:tags r:id="rId1"/>
    </p:custDataLst>
    <p:extLst>
      <p:ext uri="{BB962C8B-B14F-4D97-AF65-F5344CB8AC3E}">
        <p14:creationId xmlns:p14="http://schemas.microsoft.com/office/powerpoint/2010/main" val="1413020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057" y="128502"/>
            <a:ext cx="11845743" cy="6863417"/>
          </a:xfrm>
          <a:prstGeom prst="rect">
            <a:avLst/>
          </a:prstGeom>
          <a:noFill/>
        </p:spPr>
        <p:txBody>
          <a:bodyPr wrap="square" rtlCol="0">
            <a:spAutoFit/>
          </a:bodyPr>
          <a:lstStyle/>
          <a:p>
            <a:r>
              <a:rPr lang="en-CA" sz="3200" b="1" dirty="0">
                <a:solidFill>
                  <a:srgbClr val="003300"/>
                </a:solidFill>
              </a:rPr>
              <a:t>Supervisors</a:t>
            </a:r>
          </a:p>
          <a:p>
            <a:r>
              <a:rPr lang="en-CA" sz="2400" dirty="0"/>
              <a:t>	Distinguished Professor Niki Davis</a:t>
            </a:r>
          </a:p>
          <a:p>
            <a:r>
              <a:rPr lang="en-CA" sz="2400" dirty="0"/>
              <a:t>	Associate Professor Annelies Kamp</a:t>
            </a:r>
          </a:p>
          <a:p>
            <a:pPr lvl="2"/>
            <a:r>
              <a:rPr lang="en-CA" sz="2400" dirty="0"/>
              <a:t>Associate Professor Cheryl Brown</a:t>
            </a:r>
          </a:p>
          <a:p>
            <a:endParaRPr lang="en-CA" sz="2400" dirty="0"/>
          </a:p>
          <a:p>
            <a:r>
              <a:rPr lang="en-CA" sz="3200" b="1" dirty="0">
                <a:solidFill>
                  <a:srgbClr val="003300"/>
                </a:solidFill>
              </a:rPr>
              <a:t>Research participants </a:t>
            </a:r>
          </a:p>
          <a:p>
            <a:r>
              <a:rPr lang="en-CA" sz="2400" dirty="0"/>
              <a:t>	</a:t>
            </a:r>
            <a:r>
              <a:rPr lang="en-CA" sz="2400" dirty="0" err="1"/>
              <a:t>OERu</a:t>
            </a:r>
            <a:endParaRPr lang="en-CA" sz="2400" dirty="0"/>
          </a:p>
          <a:p>
            <a:endParaRPr lang="en-CA" sz="2400" dirty="0"/>
          </a:p>
          <a:p>
            <a:r>
              <a:rPr lang="en-CA" sz="3200" b="1" dirty="0">
                <a:solidFill>
                  <a:srgbClr val="003300"/>
                </a:solidFill>
              </a:rPr>
              <a:t>Scholarship</a:t>
            </a:r>
          </a:p>
          <a:p>
            <a:r>
              <a:rPr lang="en-CA" sz="2400" dirty="0"/>
              <a:t>	University of Canterbury through the </a:t>
            </a:r>
          </a:p>
          <a:p>
            <a:r>
              <a:rPr lang="en-CA" sz="2400" dirty="0"/>
              <a:t>	Commonwealth Scholarship and Fellowship Plan</a:t>
            </a:r>
          </a:p>
          <a:p>
            <a:endParaRPr lang="en-CA" sz="2400" dirty="0"/>
          </a:p>
          <a:p>
            <a:pPr lvl="2"/>
            <a:r>
              <a:rPr lang="en-NZ" sz="2400" dirty="0"/>
              <a:t>FLANZ Conference Postgraduate Student</a:t>
            </a:r>
          </a:p>
          <a:p>
            <a:pPr lvl="2"/>
            <a:r>
              <a:rPr lang="en-NZ" sz="2400" dirty="0"/>
              <a:t>Scholarship </a:t>
            </a:r>
            <a:endParaRPr lang="en-CA" sz="2400" dirty="0"/>
          </a:p>
          <a:p>
            <a:endParaRPr lang="en-CA" sz="2400" dirty="0"/>
          </a:p>
          <a:p>
            <a:endParaRPr lang="en-CA" sz="2400" dirty="0"/>
          </a:p>
          <a:p>
            <a:r>
              <a:rPr lang="en-CA" sz="3200" b="1" dirty="0">
                <a:solidFill>
                  <a:srgbClr val="003300"/>
                </a:solidFill>
              </a:rPr>
              <a:t>Audience members </a:t>
            </a:r>
            <a:endParaRPr lang="en-NZ" sz="3200" b="1" dirty="0">
              <a:solidFill>
                <a:srgbClr val="003300"/>
              </a:solidFill>
            </a:endParaRPr>
          </a:p>
        </p:txBody>
      </p:sp>
      <p:pic>
        <p:nvPicPr>
          <p:cNvPr id="4" name="Picture 3"/>
          <p:cNvPicPr>
            <a:picLocks noChangeAspect="1"/>
          </p:cNvPicPr>
          <p:nvPr/>
        </p:nvPicPr>
        <p:blipFill>
          <a:blip r:embed="rId4">
            <a:clrChange>
              <a:clrFrom>
                <a:srgbClr val="E6ECFA"/>
              </a:clrFrom>
              <a:clrTo>
                <a:srgbClr val="E6ECFA">
                  <a:alpha val="0"/>
                </a:srgbClr>
              </a:clrTo>
            </a:clrChange>
            <a:extLst>
              <a:ext uri="{28A0092B-C50C-407E-A947-70E740481C1C}">
                <a14:useLocalDpi xmlns:a14="http://schemas.microsoft.com/office/drawing/2010/main" val="0"/>
              </a:ext>
            </a:extLst>
          </a:blip>
          <a:stretch>
            <a:fillRect/>
          </a:stretch>
        </p:blipFill>
        <p:spPr>
          <a:xfrm>
            <a:off x="8446173" y="3138790"/>
            <a:ext cx="1910245" cy="1473328"/>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2042" t="24655" r="11404" b="24930"/>
          <a:stretch/>
        </p:blipFill>
        <p:spPr>
          <a:xfrm>
            <a:off x="7476242" y="5053265"/>
            <a:ext cx="3850106" cy="1459831"/>
          </a:xfrm>
          <a:prstGeom prst="rect">
            <a:avLst/>
          </a:prstGeom>
        </p:spPr>
      </p:pic>
    </p:spTree>
    <p:custDataLst>
      <p:tags r:id="rId1"/>
    </p:custDataLst>
    <p:extLst>
      <p:ext uri="{BB962C8B-B14F-4D97-AF65-F5344CB8AC3E}">
        <p14:creationId xmlns:p14="http://schemas.microsoft.com/office/powerpoint/2010/main" val="2913861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45552" y="3081411"/>
            <a:ext cx="2212464" cy="707886"/>
          </a:xfrm>
          <a:prstGeom prst="rect">
            <a:avLst/>
          </a:prstGeom>
        </p:spPr>
        <p:txBody>
          <a:bodyPr wrap="none">
            <a:spAutoFit/>
          </a:bodyPr>
          <a:lstStyle/>
          <a:p>
            <a:pPr algn="ctr"/>
            <a:r>
              <a:rPr lang="en-NZ" sz="4000" dirty="0">
                <a:solidFill>
                  <a:srgbClr val="006400"/>
                </a:solidFill>
                <a:latin typeface="Berlin Sans FB" panose="020E0602020502020306" pitchFamily="34" charset="0"/>
              </a:rPr>
              <a:t>Questions</a:t>
            </a:r>
          </a:p>
        </p:txBody>
      </p:sp>
      <p:pic>
        <p:nvPicPr>
          <p:cNvPr id="4" name="Picture 3"/>
          <p:cNvPicPr>
            <a:picLocks noChangeAspect="1"/>
          </p:cNvPicPr>
          <p:nvPr/>
        </p:nvPicPr>
        <p:blipFill>
          <a:blip r:embed="rId3">
            <a:clrChange>
              <a:clrFrom>
                <a:srgbClr val="E6ECFA"/>
              </a:clrFrom>
              <a:clrTo>
                <a:srgbClr val="E6ECFA">
                  <a:alpha val="0"/>
                </a:srgbClr>
              </a:clrTo>
            </a:clrChange>
            <a:extLst>
              <a:ext uri="{28A0092B-C50C-407E-A947-70E740481C1C}">
                <a14:useLocalDpi xmlns:a14="http://schemas.microsoft.com/office/drawing/2010/main" val="0"/>
              </a:ext>
            </a:extLst>
          </a:blip>
          <a:stretch>
            <a:fillRect/>
          </a:stretch>
        </p:blipFill>
        <p:spPr>
          <a:xfrm>
            <a:off x="159658" y="5240303"/>
            <a:ext cx="1910245" cy="1473328"/>
          </a:xfrm>
          <a:prstGeom prst="rect">
            <a:avLst/>
          </a:prstGeom>
        </p:spPr>
      </p:pic>
    </p:spTree>
    <p:custDataLst>
      <p:tags r:id="rId1"/>
    </p:custDataLst>
    <p:extLst>
      <p:ext uri="{BB962C8B-B14F-4D97-AF65-F5344CB8AC3E}">
        <p14:creationId xmlns:p14="http://schemas.microsoft.com/office/powerpoint/2010/main" val="2403672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257" y="294970"/>
            <a:ext cx="3092246" cy="2554545"/>
          </a:xfrm>
          <a:prstGeom prst="rect">
            <a:avLst/>
          </a:prstGeom>
          <a:noFill/>
        </p:spPr>
        <p:txBody>
          <a:bodyPr wrap="square" rtlCol="0">
            <a:spAutoFit/>
          </a:bodyPr>
          <a:lstStyle/>
          <a:p>
            <a:r>
              <a:rPr lang="en-NZ" sz="3200" b="1" dirty="0">
                <a:solidFill>
                  <a:srgbClr val="003300"/>
                </a:solidFill>
              </a:rPr>
              <a:t>What are Open Educational Resources (OERs)?</a:t>
            </a:r>
          </a:p>
          <a:p>
            <a:endParaRPr lang="fr-CA" sz="3200" b="1" dirty="0">
              <a:solidFill>
                <a:srgbClr val="003300"/>
              </a:solidFill>
            </a:endParaRPr>
          </a:p>
        </p:txBody>
      </p:sp>
      <p:sp>
        <p:nvSpPr>
          <p:cNvPr id="6" name="TextBox 5"/>
          <p:cNvSpPr txBox="1"/>
          <p:nvPr/>
        </p:nvSpPr>
        <p:spPr>
          <a:xfrm>
            <a:off x="4745182" y="851934"/>
            <a:ext cx="7266234" cy="6217087"/>
          </a:xfrm>
          <a:prstGeom prst="rect">
            <a:avLst/>
          </a:prstGeom>
          <a:noFill/>
        </p:spPr>
        <p:txBody>
          <a:bodyPr wrap="square" rtlCol="0">
            <a:spAutoFit/>
          </a:bodyPr>
          <a:lstStyle/>
          <a:p>
            <a:pPr lvl="1"/>
            <a:endParaRPr lang="fr-CA" sz="2400" dirty="0"/>
          </a:p>
          <a:p>
            <a:pPr lvl="1"/>
            <a:endParaRPr lang="fr-CA" sz="2400" dirty="0"/>
          </a:p>
          <a:p>
            <a:pPr lvl="1"/>
            <a:endParaRPr lang="fr-CA" sz="2400" dirty="0"/>
          </a:p>
          <a:p>
            <a:pPr lvl="1"/>
            <a:endParaRPr lang="fr-CA" sz="2400" dirty="0"/>
          </a:p>
          <a:p>
            <a:pPr lvl="1"/>
            <a:endParaRPr lang="fr-CA" sz="2400" dirty="0"/>
          </a:p>
          <a:p>
            <a:pPr lvl="1"/>
            <a:endParaRPr lang="fr-CA" sz="2400" dirty="0"/>
          </a:p>
          <a:p>
            <a:pPr lvl="1"/>
            <a:endParaRPr lang="fr-CA" sz="2400" dirty="0"/>
          </a:p>
          <a:p>
            <a:pPr lvl="1"/>
            <a:endParaRPr lang="fr-CA" sz="2400" dirty="0"/>
          </a:p>
          <a:p>
            <a:pPr lvl="1"/>
            <a:endParaRPr lang="fr-CA" sz="2400" dirty="0"/>
          </a:p>
          <a:p>
            <a:pPr lvl="1"/>
            <a:endParaRPr lang="fr-CA" sz="2400" dirty="0"/>
          </a:p>
          <a:p>
            <a:endParaRPr lang="fr-CA" sz="2400" b="1" dirty="0"/>
          </a:p>
          <a:p>
            <a:r>
              <a:rPr lang="fr-CA" sz="2400" b="1" dirty="0" err="1">
                <a:solidFill>
                  <a:srgbClr val="003300"/>
                </a:solidFill>
              </a:rPr>
              <a:t>Creative</a:t>
            </a:r>
            <a:r>
              <a:rPr lang="fr-CA" sz="2400" b="1" dirty="0">
                <a:solidFill>
                  <a:srgbClr val="003300"/>
                </a:solidFill>
              </a:rPr>
              <a:t> Commons </a:t>
            </a:r>
            <a:r>
              <a:rPr lang="fr-CA" sz="2400" b="1" dirty="0" err="1">
                <a:solidFill>
                  <a:srgbClr val="003300"/>
                </a:solidFill>
              </a:rPr>
              <a:t>licenses</a:t>
            </a:r>
            <a:r>
              <a:rPr lang="fr-CA" sz="2400" b="1" dirty="0">
                <a:solidFill>
                  <a:srgbClr val="003300"/>
                </a:solidFill>
              </a:rPr>
              <a:t> </a:t>
            </a:r>
          </a:p>
          <a:p>
            <a:r>
              <a:rPr lang="fr-CA" sz="2400" dirty="0">
                <a:solidFill>
                  <a:srgbClr val="003300"/>
                </a:solidFill>
              </a:rPr>
              <a:t>5 </a:t>
            </a:r>
            <a:r>
              <a:rPr lang="fr-CA" sz="2400" dirty="0" err="1">
                <a:solidFill>
                  <a:srgbClr val="003300"/>
                </a:solidFill>
              </a:rPr>
              <a:t>Rs</a:t>
            </a:r>
            <a:r>
              <a:rPr lang="fr-CA" sz="2400" dirty="0">
                <a:solidFill>
                  <a:srgbClr val="003300"/>
                </a:solidFill>
              </a:rPr>
              <a:t>: </a:t>
            </a:r>
            <a:r>
              <a:rPr lang="fr-CA" sz="2400" dirty="0" err="1">
                <a:solidFill>
                  <a:srgbClr val="003300"/>
                </a:solidFill>
              </a:rPr>
              <a:t>retention</a:t>
            </a:r>
            <a:r>
              <a:rPr lang="fr-CA" sz="2400" dirty="0">
                <a:solidFill>
                  <a:srgbClr val="003300"/>
                </a:solidFill>
              </a:rPr>
              <a:t>, </a:t>
            </a:r>
            <a:r>
              <a:rPr lang="fr-CA" sz="2400" dirty="0" err="1">
                <a:solidFill>
                  <a:srgbClr val="003300"/>
                </a:solidFill>
              </a:rPr>
              <a:t>reuse</a:t>
            </a:r>
            <a:r>
              <a:rPr lang="fr-CA" sz="2400" dirty="0">
                <a:solidFill>
                  <a:srgbClr val="003300"/>
                </a:solidFill>
              </a:rPr>
              <a:t>, </a:t>
            </a:r>
            <a:r>
              <a:rPr lang="fr-CA" sz="2400" dirty="0" err="1">
                <a:solidFill>
                  <a:srgbClr val="003300"/>
                </a:solidFill>
              </a:rPr>
              <a:t>revision</a:t>
            </a:r>
            <a:r>
              <a:rPr lang="fr-CA" sz="2400" dirty="0">
                <a:solidFill>
                  <a:srgbClr val="003300"/>
                </a:solidFill>
              </a:rPr>
              <a:t>, </a:t>
            </a:r>
            <a:r>
              <a:rPr lang="fr-CA" sz="2400" dirty="0" err="1">
                <a:solidFill>
                  <a:srgbClr val="003300"/>
                </a:solidFill>
              </a:rPr>
              <a:t>remixing</a:t>
            </a:r>
            <a:r>
              <a:rPr lang="fr-CA" sz="2400" dirty="0">
                <a:solidFill>
                  <a:srgbClr val="003300"/>
                </a:solidFill>
              </a:rPr>
              <a:t>, redistribution</a:t>
            </a:r>
          </a:p>
          <a:p>
            <a:pPr lvl="1"/>
            <a:endParaRPr lang="fr-CA" sz="2400" dirty="0">
              <a:solidFill>
                <a:srgbClr val="003300"/>
              </a:solidFill>
            </a:endParaRPr>
          </a:p>
          <a:p>
            <a:r>
              <a:rPr lang="en-CA" sz="1400" dirty="0">
                <a:solidFill>
                  <a:srgbClr val="003300"/>
                </a:solidFill>
              </a:rPr>
              <a:t>(Butcher, 2011; Hilton III, Wiley, Stein, &amp; Johnson, 2010; OECD, 2007; </a:t>
            </a:r>
            <a:r>
              <a:rPr lang="en-CA" sz="1400" dirty="0" err="1">
                <a:solidFill>
                  <a:srgbClr val="003300"/>
                </a:solidFill>
              </a:rPr>
              <a:t>Tuomi</a:t>
            </a:r>
            <a:r>
              <a:rPr lang="en-CA" sz="1400" dirty="0">
                <a:solidFill>
                  <a:srgbClr val="003300"/>
                </a:solidFill>
              </a:rPr>
              <a:t>, 2006).</a:t>
            </a:r>
            <a:endParaRPr lang="fr-CA" sz="1400" dirty="0">
              <a:solidFill>
                <a:srgbClr val="003300"/>
              </a:solidFill>
            </a:endParaRPr>
          </a:p>
          <a:p>
            <a:endParaRPr lang="fr-CA" sz="2400" dirty="0">
              <a:solidFill>
                <a:srgbClr val="003300"/>
              </a:solidFill>
            </a:endParaRPr>
          </a:p>
          <a:p>
            <a:pPr lvl="1"/>
            <a:endParaRPr lang="en-NZ" sz="2400" dirty="0"/>
          </a:p>
        </p:txBody>
      </p:sp>
      <p:grpSp>
        <p:nvGrpSpPr>
          <p:cNvPr id="7" name="Group 6"/>
          <p:cNvGrpSpPr/>
          <p:nvPr/>
        </p:nvGrpSpPr>
        <p:grpSpPr>
          <a:xfrm>
            <a:off x="6067267" y="538206"/>
            <a:ext cx="3721908" cy="1828800"/>
            <a:chOff x="6093785" y="538206"/>
            <a:chExt cx="3721908" cy="1828800"/>
          </a:xfrm>
        </p:grpSpPr>
        <p:pic>
          <p:nvPicPr>
            <p:cNvPr id="8" name="Picture 13" descr="books - coloured by frank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3785" y="538206"/>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Online Presentation by ous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6893" y="538206"/>
              <a:ext cx="1828800" cy="1828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576946" y="3117514"/>
            <a:ext cx="4766973" cy="1685925"/>
            <a:chOff x="5544735" y="3274947"/>
            <a:chExt cx="4766973" cy="1685925"/>
          </a:xfrm>
        </p:grpSpPr>
        <p:pic>
          <p:nvPicPr>
            <p:cNvPr id="11" name="Picture 10"/>
            <p:cNvPicPr>
              <a:picLocks noChangeAspect="1"/>
            </p:cNvPicPr>
            <p:nvPr/>
          </p:nvPicPr>
          <p:blipFill>
            <a:blip r:embed="rId5"/>
            <a:stretch>
              <a:fillRect/>
            </a:stretch>
          </p:blipFill>
          <p:spPr>
            <a:xfrm>
              <a:off x="5544735" y="3274947"/>
              <a:ext cx="2971800" cy="1685925"/>
            </a:xfrm>
            <a:prstGeom prst="rect">
              <a:avLst/>
            </a:prstGeom>
          </p:spPr>
        </p:pic>
        <p:pic>
          <p:nvPicPr>
            <p:cNvPr id="12" name="Picture 11"/>
            <p:cNvPicPr>
              <a:picLocks noChangeAspect="1"/>
            </p:cNvPicPr>
            <p:nvPr/>
          </p:nvPicPr>
          <p:blipFill>
            <a:blip r:embed="rId6"/>
            <a:stretch>
              <a:fillRect/>
            </a:stretch>
          </p:blipFill>
          <p:spPr>
            <a:xfrm>
              <a:off x="8790191" y="3821614"/>
              <a:ext cx="1521517" cy="592591"/>
            </a:xfrm>
            <a:prstGeom prst="rect">
              <a:avLst/>
            </a:prstGeom>
          </p:spPr>
        </p:pic>
      </p:grpSp>
    </p:spTree>
    <p:custDataLst>
      <p:tags r:id="rId1"/>
    </p:custDataLst>
    <p:extLst>
      <p:ext uri="{BB962C8B-B14F-4D97-AF65-F5344CB8AC3E}">
        <p14:creationId xmlns:p14="http://schemas.microsoft.com/office/powerpoint/2010/main" val="301117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1494" y="99544"/>
            <a:ext cx="9309013" cy="5760527"/>
          </a:xfrm>
          <a:prstGeom prst="rect">
            <a:avLst/>
          </a:prstGeom>
        </p:spPr>
      </p:pic>
      <p:sp>
        <p:nvSpPr>
          <p:cNvPr id="3" name="Rectangle 2"/>
          <p:cNvSpPr/>
          <p:nvPr/>
        </p:nvSpPr>
        <p:spPr>
          <a:xfrm>
            <a:off x="1409700" y="5726721"/>
            <a:ext cx="6248400" cy="738664"/>
          </a:xfrm>
          <a:prstGeom prst="rect">
            <a:avLst/>
          </a:prstGeom>
        </p:spPr>
        <p:txBody>
          <a:bodyPr wrap="square">
            <a:spAutoFit/>
          </a:bodyPr>
          <a:lstStyle/>
          <a:p>
            <a:r>
              <a:rPr lang="en-NZ" sz="1400" dirty="0"/>
              <a:t>Content is available under the </a:t>
            </a:r>
            <a:r>
              <a:rPr lang="en-NZ" sz="1400" dirty="0">
                <a:hlinkClick r:id="rId4" tooltip="WikiEducator:Copyrights"/>
              </a:rPr>
              <a:t>Creative Commons Attribution Share Alike License</a:t>
            </a:r>
            <a:r>
              <a:rPr lang="en-NZ" sz="1400" dirty="0"/>
              <a:t>. http://wikieducator.org/course/Curriculum_design_for_open_education/Introduction:_Key_concepts_and_big_ideas/Creating_open_educational_resources_(OER)/</a:t>
            </a:r>
          </a:p>
        </p:txBody>
      </p:sp>
      <p:pic>
        <p:nvPicPr>
          <p:cNvPr id="1026" name="Picture 2" descr="Creative Commons Attribution Share-Alike Licen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08" y="5860071"/>
            <a:ext cx="1109742" cy="3813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77150" y="5726721"/>
            <a:ext cx="4362309" cy="954107"/>
          </a:xfrm>
          <a:prstGeom prst="rect">
            <a:avLst/>
          </a:prstGeom>
        </p:spPr>
        <p:txBody>
          <a:bodyPr wrap="square">
            <a:spAutoFit/>
          </a:bodyPr>
          <a:lstStyle/>
          <a:p>
            <a:r>
              <a:rPr lang="fr-CA" sz="1400" b="1" dirty="0" err="1"/>
              <a:t>Creators</a:t>
            </a:r>
            <a:r>
              <a:rPr lang="fr-CA" sz="1400" b="1" dirty="0"/>
              <a:t>: </a:t>
            </a:r>
            <a:endParaRPr lang="en-NZ" sz="1400" b="1" dirty="0"/>
          </a:p>
          <a:p>
            <a:r>
              <a:rPr lang="en-NZ" sz="1400" b="1" dirty="0"/>
              <a:t>Dr Carina </a:t>
            </a:r>
            <a:r>
              <a:rPr lang="en-NZ" sz="1400" b="1" dirty="0" err="1"/>
              <a:t>Bossu</a:t>
            </a:r>
            <a:r>
              <a:rPr lang="en-NZ" sz="1400" b="1" dirty="0"/>
              <a:t> and Wendy Fountain</a:t>
            </a:r>
          </a:p>
          <a:p>
            <a:r>
              <a:rPr lang="en-NZ" sz="1400" dirty="0"/>
              <a:t>http://wikieducator.org/course/Curriculum_design_for_open_education/Facilitators/</a:t>
            </a:r>
          </a:p>
        </p:txBody>
      </p:sp>
    </p:spTree>
    <p:custDataLst>
      <p:tags r:id="rId1"/>
    </p:custDataLst>
    <p:extLst>
      <p:ext uri="{BB962C8B-B14F-4D97-AF65-F5344CB8AC3E}">
        <p14:creationId xmlns:p14="http://schemas.microsoft.com/office/powerpoint/2010/main" val="2289604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0773" y="247650"/>
            <a:ext cx="11078740" cy="5424487"/>
          </a:xfrm>
          <a:prstGeom prst="rect">
            <a:avLst/>
          </a:prstGeom>
        </p:spPr>
      </p:pic>
      <p:sp>
        <p:nvSpPr>
          <p:cNvPr id="4" name="Rectangle 3"/>
          <p:cNvSpPr/>
          <p:nvPr/>
        </p:nvSpPr>
        <p:spPr>
          <a:xfrm>
            <a:off x="1409700" y="5726721"/>
            <a:ext cx="6248400" cy="738664"/>
          </a:xfrm>
          <a:prstGeom prst="rect">
            <a:avLst/>
          </a:prstGeom>
        </p:spPr>
        <p:txBody>
          <a:bodyPr wrap="square">
            <a:spAutoFit/>
          </a:bodyPr>
          <a:lstStyle/>
          <a:p>
            <a:r>
              <a:rPr lang="en-NZ" sz="1400" dirty="0"/>
              <a:t>Content is available under the </a:t>
            </a:r>
            <a:r>
              <a:rPr lang="en-NZ" sz="1400" dirty="0">
                <a:hlinkClick r:id="rId4" tooltip="WikiEducator:Copyrights"/>
              </a:rPr>
              <a:t>Creative Commons Attribution Share Alike License</a:t>
            </a:r>
            <a:r>
              <a:rPr lang="en-NZ" sz="1400" dirty="0"/>
              <a:t>. http://wikieducator.org/course/Curriculum_design_for_open_education/Resources_and_technologies/The_CC_licenses/</a:t>
            </a:r>
          </a:p>
        </p:txBody>
      </p:sp>
      <p:pic>
        <p:nvPicPr>
          <p:cNvPr id="5" name="Picture 2" descr="Creative Commons Attribution Share-Alike Licen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08" y="5860071"/>
            <a:ext cx="1109742" cy="3813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77150" y="5726721"/>
            <a:ext cx="4362309" cy="954107"/>
          </a:xfrm>
          <a:prstGeom prst="rect">
            <a:avLst/>
          </a:prstGeom>
        </p:spPr>
        <p:txBody>
          <a:bodyPr wrap="square">
            <a:spAutoFit/>
          </a:bodyPr>
          <a:lstStyle/>
          <a:p>
            <a:r>
              <a:rPr lang="fr-CA" sz="1400" b="1" dirty="0" err="1"/>
              <a:t>Creators</a:t>
            </a:r>
            <a:r>
              <a:rPr lang="fr-CA" sz="1400" b="1" dirty="0"/>
              <a:t>: </a:t>
            </a:r>
            <a:endParaRPr lang="en-NZ" sz="1400" b="1" dirty="0"/>
          </a:p>
          <a:p>
            <a:r>
              <a:rPr lang="en-NZ" sz="1400" b="1" dirty="0"/>
              <a:t>Dr Carina </a:t>
            </a:r>
            <a:r>
              <a:rPr lang="en-NZ" sz="1400" b="1" dirty="0" err="1"/>
              <a:t>Bossu</a:t>
            </a:r>
            <a:r>
              <a:rPr lang="en-NZ" sz="1400" b="1" dirty="0"/>
              <a:t> and Wendy Fountain</a:t>
            </a:r>
          </a:p>
          <a:p>
            <a:r>
              <a:rPr lang="en-NZ" sz="1400" dirty="0"/>
              <a:t>http://wikieducator.org/course/Curriculum_design_for_open_education/Facilitators/</a:t>
            </a:r>
          </a:p>
        </p:txBody>
      </p:sp>
    </p:spTree>
    <p:custDataLst>
      <p:tags r:id="rId1"/>
    </p:custDataLst>
    <p:extLst>
      <p:ext uri="{BB962C8B-B14F-4D97-AF65-F5344CB8AC3E}">
        <p14:creationId xmlns:p14="http://schemas.microsoft.com/office/powerpoint/2010/main" val="2694827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06057" y="1217436"/>
            <a:ext cx="8894893" cy="360098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NZ" sz="2400" dirty="0">
                <a:solidFill>
                  <a:schemeClr val="accent5">
                    <a:lumMod val="50000"/>
                  </a:schemeClr>
                </a:solidFill>
              </a:rPr>
              <a:t>Inductive analysis using the constant comparative method </a:t>
            </a:r>
          </a:p>
          <a:p>
            <a:pPr marL="800100" lvl="1" indent="-342900">
              <a:spcAft>
                <a:spcPts val="1200"/>
              </a:spcAft>
              <a:buFont typeface="Arial" panose="020B0604020202020204" pitchFamily="34" charset="0"/>
              <a:buChar char="•"/>
            </a:pPr>
            <a:r>
              <a:rPr lang="en-NZ" sz="2400" dirty="0">
                <a:solidFill>
                  <a:schemeClr val="accent5">
                    <a:lumMod val="50000"/>
                  </a:schemeClr>
                </a:solidFill>
              </a:rPr>
              <a:t>Categorical aggregation  (Open coding)</a:t>
            </a:r>
          </a:p>
          <a:p>
            <a:pPr marL="800100" lvl="1" indent="-342900">
              <a:spcAft>
                <a:spcPts val="1200"/>
              </a:spcAft>
              <a:buFont typeface="Arial" panose="020B0604020202020204" pitchFamily="34" charset="0"/>
              <a:buChar char="•"/>
            </a:pPr>
            <a:r>
              <a:rPr lang="en-NZ" sz="2400" dirty="0">
                <a:solidFill>
                  <a:schemeClr val="accent5">
                    <a:lumMod val="50000"/>
                  </a:schemeClr>
                </a:solidFill>
              </a:rPr>
              <a:t>Axial coding</a:t>
            </a:r>
          </a:p>
          <a:p>
            <a:pPr marL="800100" lvl="1" indent="-342900">
              <a:spcAft>
                <a:spcPts val="1200"/>
              </a:spcAft>
              <a:buFont typeface="Arial" panose="020B0604020202020204" pitchFamily="34" charset="0"/>
              <a:buChar char="•"/>
            </a:pPr>
            <a:r>
              <a:rPr lang="fr-CA" sz="2400" dirty="0" err="1">
                <a:solidFill>
                  <a:schemeClr val="accent5">
                    <a:lumMod val="50000"/>
                  </a:schemeClr>
                </a:solidFill>
              </a:rPr>
              <a:t>Analytical</a:t>
            </a:r>
            <a:r>
              <a:rPr lang="fr-CA" sz="2400" dirty="0">
                <a:solidFill>
                  <a:schemeClr val="accent5">
                    <a:lumMod val="50000"/>
                  </a:schemeClr>
                </a:solidFill>
              </a:rPr>
              <a:t> memos</a:t>
            </a:r>
          </a:p>
          <a:p>
            <a:pPr marL="342900" indent="-342900">
              <a:spcAft>
                <a:spcPts val="1200"/>
              </a:spcAft>
              <a:buFont typeface="Arial" panose="020B0604020202020204" pitchFamily="34" charset="0"/>
              <a:buChar char="•"/>
            </a:pPr>
            <a:r>
              <a:rPr lang="en-NZ" sz="2400" dirty="0">
                <a:solidFill>
                  <a:schemeClr val="accent5">
                    <a:lumMod val="50000"/>
                  </a:schemeClr>
                </a:solidFill>
              </a:rPr>
              <a:t>Deductive analysis </a:t>
            </a:r>
          </a:p>
          <a:p>
            <a:pPr marL="800100" lvl="1" indent="-342900">
              <a:spcAft>
                <a:spcPts val="1200"/>
              </a:spcAft>
              <a:buFont typeface="Arial" panose="020B0604020202020204" pitchFamily="34" charset="0"/>
              <a:buChar char="•"/>
            </a:pPr>
            <a:r>
              <a:rPr lang="en-NZ" sz="2400" dirty="0">
                <a:solidFill>
                  <a:schemeClr val="accent5">
                    <a:lumMod val="50000"/>
                  </a:schemeClr>
                </a:solidFill>
              </a:rPr>
              <a:t>Davis</a:t>
            </a:r>
            <a:r>
              <a:rPr lang="fr-CA" sz="2400" dirty="0">
                <a:solidFill>
                  <a:schemeClr val="accent5">
                    <a:lumMod val="50000"/>
                  </a:schemeClr>
                </a:solidFill>
              </a:rPr>
              <a:t>’ (2018) </a:t>
            </a:r>
            <a:r>
              <a:rPr lang="fr-CA" sz="2400" dirty="0" err="1">
                <a:solidFill>
                  <a:schemeClr val="accent5">
                    <a:lumMod val="50000"/>
                  </a:schemeClr>
                </a:solidFill>
              </a:rPr>
              <a:t>Arena</a:t>
            </a:r>
            <a:endParaRPr lang="fr-CA" sz="2400" dirty="0">
              <a:solidFill>
                <a:schemeClr val="accent5">
                  <a:lumMod val="50000"/>
                </a:schemeClr>
              </a:solidFill>
            </a:endParaRPr>
          </a:p>
          <a:p>
            <a:pPr marL="800100" lvl="1" indent="-342900">
              <a:spcAft>
                <a:spcPts val="1200"/>
              </a:spcAft>
              <a:buFont typeface="Arial" panose="020B0604020202020204" pitchFamily="34" charset="0"/>
              <a:buChar char="•"/>
            </a:pPr>
            <a:r>
              <a:rPr lang="fr-CA" sz="2400" dirty="0">
                <a:solidFill>
                  <a:schemeClr val="accent5">
                    <a:lumMod val="50000"/>
                  </a:schemeClr>
                </a:solidFill>
              </a:rPr>
              <a:t>Cameron and </a:t>
            </a:r>
            <a:r>
              <a:rPr lang="fr-CA" sz="2400" dirty="0" err="1">
                <a:solidFill>
                  <a:schemeClr val="accent5">
                    <a:lumMod val="50000"/>
                  </a:schemeClr>
                </a:solidFill>
              </a:rPr>
              <a:t>Quinn’s</a:t>
            </a:r>
            <a:r>
              <a:rPr lang="fr-CA" sz="2400" dirty="0">
                <a:solidFill>
                  <a:schemeClr val="accent5">
                    <a:lumMod val="50000"/>
                  </a:schemeClr>
                </a:solidFill>
              </a:rPr>
              <a:t> (1999) </a:t>
            </a:r>
            <a:r>
              <a:rPr lang="fr-CA" sz="2400" dirty="0" err="1">
                <a:solidFill>
                  <a:schemeClr val="accent5">
                    <a:lumMod val="50000"/>
                  </a:schemeClr>
                </a:solidFill>
              </a:rPr>
              <a:t>competing</a:t>
            </a:r>
            <a:r>
              <a:rPr lang="fr-CA" sz="2400" dirty="0">
                <a:solidFill>
                  <a:schemeClr val="accent5">
                    <a:lumMod val="50000"/>
                  </a:schemeClr>
                </a:solidFill>
              </a:rPr>
              <a:t> values </a:t>
            </a:r>
            <a:r>
              <a:rPr lang="fr-CA" sz="2400" dirty="0" err="1">
                <a:solidFill>
                  <a:schemeClr val="accent5">
                    <a:lumMod val="50000"/>
                  </a:schemeClr>
                </a:solidFill>
              </a:rPr>
              <a:t>framework</a:t>
            </a:r>
            <a:endParaRPr lang="fr-CA" sz="2400" dirty="0">
              <a:solidFill>
                <a:schemeClr val="accent5">
                  <a:lumMod val="50000"/>
                </a:schemeClr>
              </a:solidFill>
            </a:endParaRPr>
          </a:p>
        </p:txBody>
      </p:sp>
      <p:sp>
        <p:nvSpPr>
          <p:cNvPr id="2" name="TextBox 1"/>
          <p:cNvSpPr txBox="1"/>
          <p:nvPr/>
        </p:nvSpPr>
        <p:spPr>
          <a:xfrm>
            <a:off x="240257" y="294970"/>
            <a:ext cx="3092246" cy="1077218"/>
          </a:xfrm>
          <a:prstGeom prst="rect">
            <a:avLst/>
          </a:prstGeom>
          <a:noFill/>
        </p:spPr>
        <p:txBody>
          <a:bodyPr wrap="square" rtlCol="0">
            <a:spAutoFit/>
          </a:bodyPr>
          <a:lstStyle/>
          <a:p>
            <a:r>
              <a:rPr lang="fr-CA" sz="3200" b="1" dirty="0">
                <a:solidFill>
                  <a:schemeClr val="accent5">
                    <a:lumMod val="50000"/>
                  </a:schemeClr>
                </a:solidFill>
              </a:rPr>
              <a:t>Method of </a:t>
            </a:r>
            <a:r>
              <a:rPr lang="fr-CA" sz="3200" b="1" dirty="0" err="1">
                <a:solidFill>
                  <a:schemeClr val="accent5">
                    <a:lumMod val="50000"/>
                  </a:schemeClr>
                </a:solidFill>
              </a:rPr>
              <a:t>analysis</a:t>
            </a:r>
            <a:endParaRPr lang="fr-CA" sz="3200" b="1" dirty="0">
              <a:solidFill>
                <a:schemeClr val="accent5">
                  <a:lumMod val="50000"/>
                </a:schemeClr>
              </a:solidFill>
            </a:endParaRPr>
          </a:p>
        </p:txBody>
      </p:sp>
      <p:sp>
        <p:nvSpPr>
          <p:cNvPr id="5" name="Rectangle 4"/>
          <p:cNvSpPr/>
          <p:nvPr/>
        </p:nvSpPr>
        <p:spPr>
          <a:xfrm>
            <a:off x="3332503" y="5055088"/>
            <a:ext cx="4837286" cy="307777"/>
          </a:xfrm>
          <a:prstGeom prst="rect">
            <a:avLst/>
          </a:prstGeom>
        </p:spPr>
        <p:txBody>
          <a:bodyPr wrap="none">
            <a:spAutoFit/>
          </a:bodyPr>
          <a:lstStyle/>
          <a:p>
            <a:r>
              <a:rPr lang="en-NZ" sz="1400" dirty="0">
                <a:solidFill>
                  <a:srgbClr val="203864"/>
                </a:solidFill>
              </a:rPr>
              <a:t>(Corbin &amp; Strauss, 2008; Creswell &amp; </a:t>
            </a:r>
            <a:r>
              <a:rPr lang="en-NZ" sz="1400" dirty="0" err="1">
                <a:solidFill>
                  <a:srgbClr val="203864"/>
                </a:solidFill>
              </a:rPr>
              <a:t>Poth</a:t>
            </a:r>
            <a:r>
              <a:rPr lang="en-NZ" sz="1400" dirty="0">
                <a:solidFill>
                  <a:srgbClr val="203864"/>
                </a:solidFill>
              </a:rPr>
              <a:t>, 2018; Merriam, 2002)</a:t>
            </a:r>
            <a:endParaRPr lang="en-CA" sz="1400" dirty="0">
              <a:solidFill>
                <a:srgbClr val="203864"/>
              </a:solidFill>
            </a:endParaRPr>
          </a:p>
        </p:txBody>
      </p:sp>
    </p:spTree>
    <p:custDataLst>
      <p:tags r:id="rId1"/>
    </p:custDataLst>
    <p:extLst>
      <p:ext uri="{BB962C8B-B14F-4D97-AF65-F5344CB8AC3E}">
        <p14:creationId xmlns:p14="http://schemas.microsoft.com/office/powerpoint/2010/main" val="1845225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257" y="294970"/>
            <a:ext cx="3092246" cy="2062103"/>
          </a:xfrm>
          <a:prstGeom prst="rect">
            <a:avLst/>
          </a:prstGeom>
          <a:noFill/>
        </p:spPr>
        <p:txBody>
          <a:bodyPr wrap="square" rtlCol="0">
            <a:spAutoFit/>
          </a:bodyPr>
          <a:lstStyle/>
          <a:p>
            <a:r>
              <a:rPr lang="en-NZ" sz="3200" b="1" dirty="0">
                <a:solidFill>
                  <a:srgbClr val="003300"/>
                </a:solidFill>
              </a:rPr>
              <a:t>What are Open Educational Practices?</a:t>
            </a:r>
          </a:p>
          <a:p>
            <a:endParaRPr lang="fr-CA" sz="3200" b="1" dirty="0">
              <a:solidFill>
                <a:srgbClr val="003300"/>
              </a:solidFill>
            </a:endParaRPr>
          </a:p>
        </p:txBody>
      </p:sp>
      <p:sp>
        <p:nvSpPr>
          <p:cNvPr id="24" name="TextBox 23"/>
          <p:cNvSpPr txBox="1"/>
          <p:nvPr/>
        </p:nvSpPr>
        <p:spPr>
          <a:xfrm>
            <a:off x="4535792" y="1217436"/>
            <a:ext cx="7465158" cy="3046988"/>
          </a:xfrm>
          <a:prstGeom prst="rect">
            <a:avLst/>
          </a:prstGeom>
          <a:noFill/>
        </p:spPr>
        <p:txBody>
          <a:bodyPr wrap="square" rtlCol="0">
            <a:spAutoFit/>
          </a:bodyPr>
          <a:lstStyle/>
          <a:p>
            <a:r>
              <a:rPr lang="en-NZ" sz="2400" dirty="0"/>
              <a:t>“practices which </a:t>
            </a:r>
            <a:r>
              <a:rPr lang="en-NZ" sz="2400" b="1" dirty="0"/>
              <a:t>support</a:t>
            </a:r>
            <a:r>
              <a:rPr lang="en-NZ" sz="2400" dirty="0"/>
              <a:t> the production, use and reuse of high quality open educational resources (OER) through institutional policies, which promote innovative pedagogical models, and respect and empower learners as co-producers on their lifelong learning path. OEP address the whole OER governance community: policy makers, managers and administrators of organisations, educational professionals and learners.”</a:t>
            </a:r>
          </a:p>
        </p:txBody>
      </p:sp>
      <p:sp>
        <p:nvSpPr>
          <p:cNvPr id="25" name="Rectangle 24"/>
          <p:cNvSpPr/>
          <p:nvPr/>
        </p:nvSpPr>
        <p:spPr>
          <a:xfrm>
            <a:off x="4535792" y="4294734"/>
            <a:ext cx="1615763" cy="307777"/>
          </a:xfrm>
          <a:prstGeom prst="rect">
            <a:avLst/>
          </a:prstGeom>
        </p:spPr>
        <p:txBody>
          <a:bodyPr wrap="none">
            <a:spAutoFit/>
          </a:bodyPr>
          <a:lstStyle/>
          <a:p>
            <a:r>
              <a:rPr lang="en-NZ" sz="1400" dirty="0">
                <a:latin typeface="Segoe UI" panose="020B0502040204020203" pitchFamily="34" charset="0"/>
              </a:rPr>
              <a:t>(Ehlers, 2011, p. 2)</a:t>
            </a:r>
            <a:endParaRPr lang="en-NZ" sz="1400" dirty="0"/>
          </a:p>
        </p:txBody>
      </p:sp>
    </p:spTree>
    <p:custDataLst>
      <p:tags r:id="rId1"/>
    </p:custDataLst>
    <p:extLst>
      <p:ext uri="{BB962C8B-B14F-4D97-AF65-F5344CB8AC3E}">
        <p14:creationId xmlns:p14="http://schemas.microsoft.com/office/powerpoint/2010/main" val="415837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257" y="294970"/>
            <a:ext cx="3092246" cy="1077218"/>
          </a:xfrm>
          <a:prstGeom prst="rect">
            <a:avLst/>
          </a:prstGeom>
          <a:noFill/>
        </p:spPr>
        <p:txBody>
          <a:bodyPr wrap="square" rtlCol="0">
            <a:spAutoFit/>
          </a:bodyPr>
          <a:lstStyle/>
          <a:p>
            <a:r>
              <a:rPr lang="en-NZ" sz="3200" b="1" dirty="0">
                <a:solidFill>
                  <a:srgbClr val="003300"/>
                </a:solidFill>
              </a:rPr>
              <a:t>Problem</a:t>
            </a:r>
          </a:p>
          <a:p>
            <a:endParaRPr lang="fr-CA" sz="3200" b="1" dirty="0">
              <a:solidFill>
                <a:srgbClr val="003300"/>
              </a:solidFill>
            </a:endParaRPr>
          </a:p>
        </p:txBody>
      </p:sp>
      <p:sp>
        <p:nvSpPr>
          <p:cNvPr id="24" name="TextBox 23"/>
          <p:cNvSpPr txBox="1"/>
          <p:nvPr/>
        </p:nvSpPr>
        <p:spPr>
          <a:xfrm>
            <a:off x="4821382" y="851934"/>
            <a:ext cx="6819075" cy="6463308"/>
          </a:xfrm>
          <a:prstGeom prst="rect">
            <a:avLst/>
          </a:prstGeom>
          <a:noFill/>
        </p:spPr>
        <p:txBody>
          <a:bodyPr wrap="square" rtlCol="0">
            <a:spAutoFit/>
          </a:bodyPr>
          <a:lstStyle/>
          <a:p>
            <a:r>
              <a:rPr lang="en-CA" sz="2400" dirty="0">
                <a:solidFill>
                  <a:srgbClr val="003300"/>
                </a:solidFill>
              </a:rPr>
              <a:t>Open Educational Practices (OEPs )</a:t>
            </a:r>
          </a:p>
          <a:p>
            <a:pPr marL="800100" lvl="1" indent="-342900">
              <a:buFont typeface="Arial" panose="020B0604020202020204" pitchFamily="34" charset="0"/>
              <a:buChar char="•"/>
            </a:pPr>
            <a:r>
              <a:rPr lang="en-CA" sz="2400" dirty="0">
                <a:solidFill>
                  <a:srgbClr val="003300"/>
                </a:solidFill>
              </a:rPr>
              <a:t>	Not common</a:t>
            </a:r>
          </a:p>
          <a:p>
            <a:pPr marL="800100" lvl="1" indent="-342900">
              <a:buFont typeface="Arial" panose="020B0604020202020204" pitchFamily="34" charset="0"/>
              <a:buChar char="•"/>
            </a:pPr>
            <a:r>
              <a:rPr lang="en-CA" sz="2400" dirty="0">
                <a:solidFill>
                  <a:srgbClr val="003300"/>
                </a:solidFill>
              </a:rPr>
              <a:t>	Poorly implemented</a:t>
            </a:r>
          </a:p>
          <a:p>
            <a:pPr lvl="2"/>
            <a:r>
              <a:rPr lang="en-CA" sz="1400" dirty="0">
                <a:solidFill>
                  <a:srgbClr val="003300"/>
                </a:solidFill>
              </a:rPr>
              <a:t>(</a:t>
            </a:r>
            <a:r>
              <a:rPr lang="en-CA" sz="1400" dirty="0" err="1">
                <a:solidFill>
                  <a:srgbClr val="003300"/>
                </a:solidFill>
              </a:rPr>
              <a:t>Conole</a:t>
            </a:r>
            <a:r>
              <a:rPr lang="en-CA" sz="1400" dirty="0">
                <a:solidFill>
                  <a:srgbClr val="003300"/>
                </a:solidFill>
              </a:rPr>
              <a:t>, 2012; </a:t>
            </a:r>
            <a:r>
              <a:rPr lang="en-CA" sz="1400" dirty="0" err="1">
                <a:solidFill>
                  <a:srgbClr val="003300"/>
                </a:solidFill>
              </a:rPr>
              <a:t>Minnaar</a:t>
            </a:r>
            <a:r>
              <a:rPr lang="en-CA" sz="1400" dirty="0">
                <a:solidFill>
                  <a:srgbClr val="003300"/>
                </a:solidFill>
              </a:rPr>
              <a:t>, 2013; Murphy, 2013).</a:t>
            </a:r>
          </a:p>
          <a:p>
            <a:pPr lvl="2"/>
            <a:endParaRPr lang="en-CA" sz="1400" dirty="0">
              <a:solidFill>
                <a:srgbClr val="003300"/>
              </a:solidFill>
            </a:endParaRPr>
          </a:p>
          <a:p>
            <a:pPr lvl="2"/>
            <a:endParaRPr lang="en-CA" sz="3200" b="1" spc="50" dirty="0">
              <a:ln w="9525">
                <a:solidFill>
                  <a:schemeClr val="bg1"/>
                </a:solidFill>
              </a:ln>
              <a:solidFill>
                <a:srgbClr val="003300"/>
              </a:solidFill>
              <a:effectLst>
                <a:outerShdw blurRad="76200" dist="50800" dir="5400000" algn="tl" rotWithShape="0">
                  <a:srgbClr val="000000">
                    <a:alpha val="65000"/>
                  </a:srgbClr>
                </a:outerShdw>
              </a:effectLst>
            </a:endParaRPr>
          </a:p>
          <a:p>
            <a:pPr lvl="2"/>
            <a:endParaRPr lang="en-CA" sz="1400" dirty="0">
              <a:solidFill>
                <a:srgbClr val="003300"/>
              </a:solidFill>
            </a:endParaRPr>
          </a:p>
          <a:p>
            <a:pPr lvl="2"/>
            <a:endParaRPr lang="en-CA" sz="1400" dirty="0">
              <a:solidFill>
                <a:srgbClr val="003300"/>
              </a:solidFill>
            </a:endParaRPr>
          </a:p>
          <a:p>
            <a:pPr lvl="2"/>
            <a:endParaRPr lang="en-CA" sz="1400" dirty="0">
              <a:solidFill>
                <a:srgbClr val="003300"/>
              </a:solidFill>
            </a:endParaRPr>
          </a:p>
          <a:p>
            <a:pPr lvl="2"/>
            <a:endParaRPr lang="en-CA" sz="2400" dirty="0">
              <a:solidFill>
                <a:srgbClr val="003300"/>
              </a:solidFill>
            </a:endParaRPr>
          </a:p>
          <a:p>
            <a:pPr lvl="2"/>
            <a:r>
              <a:rPr lang="en-CA" sz="2400" dirty="0">
                <a:solidFill>
                  <a:srgbClr val="003300"/>
                </a:solidFill>
              </a:rPr>
              <a:t> </a:t>
            </a:r>
          </a:p>
          <a:p>
            <a:r>
              <a:rPr lang="en-CA" sz="2400" dirty="0">
                <a:solidFill>
                  <a:srgbClr val="003300"/>
                </a:solidFill>
              </a:rPr>
              <a:t>Effective implementation of Open Educational Practices requires </a:t>
            </a:r>
            <a:r>
              <a:rPr lang="en-CA" sz="2400" b="1" dirty="0">
                <a:solidFill>
                  <a:srgbClr val="003300"/>
                </a:solidFill>
              </a:rPr>
              <a:t>organisational change </a:t>
            </a:r>
          </a:p>
          <a:p>
            <a:endParaRPr lang="en-CA" sz="2400" b="1" dirty="0">
              <a:solidFill>
                <a:srgbClr val="003300"/>
              </a:solidFill>
            </a:endParaRPr>
          </a:p>
          <a:p>
            <a:r>
              <a:rPr lang="en-CA" sz="2400" b="1" dirty="0">
                <a:solidFill>
                  <a:srgbClr val="003300"/>
                </a:solidFill>
              </a:rPr>
              <a:t>RESEARCH FOCUS: Processes</a:t>
            </a:r>
          </a:p>
          <a:p>
            <a:pPr marL="800100" lvl="1" indent="-342900">
              <a:buFont typeface="Arial" panose="020B0604020202020204" pitchFamily="34" charset="0"/>
              <a:buChar char="•"/>
            </a:pPr>
            <a:r>
              <a:rPr lang="en-CA" sz="2400" dirty="0">
                <a:solidFill>
                  <a:srgbClr val="003300"/>
                </a:solidFill>
              </a:rPr>
              <a:t>OEP implementation  </a:t>
            </a:r>
          </a:p>
          <a:p>
            <a:pPr marL="800100" lvl="1" indent="-342900">
              <a:buFont typeface="Arial" panose="020B0604020202020204" pitchFamily="34" charset="0"/>
              <a:buChar char="•"/>
            </a:pPr>
            <a:r>
              <a:rPr lang="en-CA" sz="2400" dirty="0">
                <a:solidFill>
                  <a:srgbClr val="003300"/>
                </a:solidFill>
              </a:rPr>
              <a:t>Course design and development</a:t>
            </a:r>
          </a:p>
          <a:p>
            <a:pPr marL="800100" lvl="1" indent="-342900">
              <a:buFont typeface="Arial" panose="020B0604020202020204" pitchFamily="34" charset="0"/>
              <a:buChar char="•"/>
            </a:pPr>
            <a:endParaRPr lang="en-CA" sz="2400" dirty="0">
              <a:solidFill>
                <a:srgbClr val="003300"/>
              </a:solidFill>
            </a:endParaRPr>
          </a:p>
          <a:p>
            <a:endParaRPr lang="en-CA" sz="2400" dirty="0">
              <a:solidFill>
                <a:srgbClr val="003300"/>
              </a:solidFill>
            </a:endParaRPr>
          </a:p>
        </p:txBody>
      </p:sp>
      <p:grpSp>
        <p:nvGrpSpPr>
          <p:cNvPr id="25" name="Group 24"/>
          <p:cNvGrpSpPr/>
          <p:nvPr/>
        </p:nvGrpSpPr>
        <p:grpSpPr>
          <a:xfrm>
            <a:off x="5167086" y="2479352"/>
            <a:ext cx="6010500" cy="1415355"/>
            <a:chOff x="5167086" y="2624492"/>
            <a:chExt cx="6010500" cy="1415355"/>
          </a:xfrm>
        </p:grpSpPr>
        <p:grpSp>
          <p:nvGrpSpPr>
            <p:cNvPr id="26" name="Group 25"/>
            <p:cNvGrpSpPr>
              <a:grpSpLocks noChangeAspect="1"/>
            </p:cNvGrpSpPr>
            <p:nvPr/>
          </p:nvGrpSpPr>
          <p:grpSpPr>
            <a:xfrm>
              <a:off x="9820704" y="2624492"/>
              <a:ext cx="1356882" cy="1356882"/>
              <a:chOff x="-2143207" y="1969180"/>
              <a:chExt cx="2600325" cy="2600325"/>
            </a:xfrm>
          </p:grpSpPr>
          <p:sp>
            <p:nvSpPr>
              <p:cNvPr id="31" name="Rounded Rectangle 30"/>
              <p:cNvSpPr/>
              <p:nvPr/>
            </p:nvSpPr>
            <p:spPr>
              <a:xfrm>
                <a:off x="-1494971" y="2336800"/>
                <a:ext cx="928914" cy="1669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3207" y="1969180"/>
                <a:ext cx="2600325"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67086" y="2624492"/>
              <a:ext cx="1416940" cy="1356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ight Arrow 28"/>
            <p:cNvSpPr/>
            <p:nvPr/>
          </p:nvSpPr>
          <p:spPr>
            <a:xfrm>
              <a:off x="7817737" y="3459275"/>
              <a:ext cx="769257" cy="5805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 name="Rectangle 1"/>
          <p:cNvSpPr/>
          <p:nvPr/>
        </p:nvSpPr>
        <p:spPr>
          <a:xfrm>
            <a:off x="7410898" y="2401657"/>
            <a:ext cx="1502335" cy="1015663"/>
          </a:xfrm>
          <a:prstGeom prst="rect">
            <a:avLst/>
          </a:prstGeom>
          <a:noFill/>
        </p:spPr>
        <p:txBody>
          <a:bodyPr wrap="none" lIns="91440" tIns="45720" rIns="91440" bIns="45720">
            <a:spAutoFit/>
          </a:bodyPr>
          <a:lstStyle/>
          <a:p>
            <a:pPr algn="ctr"/>
            <a:r>
              <a:rPr lang="en-US" sz="6000" b="1" spc="50" dirty="0">
                <a:ln w="9525">
                  <a:solidFill>
                    <a:schemeClr val="bg1"/>
                  </a:solidFill>
                </a:ln>
                <a:solidFill>
                  <a:srgbClr val="003300"/>
                </a:solidFill>
                <a:effectLst>
                  <a:outerShdw blurRad="76200" dist="50800" dir="5400000" algn="tl" rotWithShape="0">
                    <a:srgbClr val="000000">
                      <a:alpha val="65000"/>
                    </a:srgbClr>
                  </a:outerShdw>
                </a:effectLst>
              </a:rPr>
              <a:t>OEP</a:t>
            </a:r>
          </a:p>
        </p:txBody>
      </p:sp>
    </p:spTree>
    <p:custDataLst>
      <p:tags r:id="rId1"/>
    </p:custDataLst>
    <p:extLst>
      <p:ext uri="{BB962C8B-B14F-4D97-AF65-F5344CB8AC3E}">
        <p14:creationId xmlns:p14="http://schemas.microsoft.com/office/powerpoint/2010/main" val="118867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257" y="294970"/>
            <a:ext cx="3092246" cy="1077218"/>
          </a:xfrm>
          <a:prstGeom prst="rect">
            <a:avLst/>
          </a:prstGeom>
          <a:noFill/>
        </p:spPr>
        <p:txBody>
          <a:bodyPr wrap="square" rtlCol="0">
            <a:spAutoFit/>
          </a:bodyPr>
          <a:lstStyle/>
          <a:p>
            <a:r>
              <a:rPr lang="en-NZ" sz="3200" b="1" dirty="0">
                <a:solidFill>
                  <a:srgbClr val="003300"/>
                </a:solidFill>
              </a:rPr>
              <a:t>Why</a:t>
            </a:r>
            <a:r>
              <a:rPr lang="fr-CA" sz="3200" b="1" dirty="0">
                <a:solidFill>
                  <a:srgbClr val="003300"/>
                </a:solidFill>
              </a:rPr>
              <a:t>?</a:t>
            </a:r>
            <a:endParaRPr lang="en-NZ" sz="3200" b="1" dirty="0">
              <a:solidFill>
                <a:srgbClr val="003300"/>
              </a:solidFill>
            </a:endParaRPr>
          </a:p>
          <a:p>
            <a:endParaRPr lang="fr-CA" sz="3200" b="1" dirty="0">
              <a:solidFill>
                <a:srgbClr val="003300"/>
              </a:solidFill>
            </a:endParaRPr>
          </a:p>
        </p:txBody>
      </p:sp>
      <p:sp>
        <p:nvSpPr>
          <p:cNvPr id="11" name="TextBox 10"/>
          <p:cNvSpPr txBox="1"/>
          <p:nvPr/>
        </p:nvSpPr>
        <p:spPr>
          <a:xfrm>
            <a:off x="4535793" y="341136"/>
            <a:ext cx="6532258" cy="3416320"/>
          </a:xfrm>
          <a:prstGeom prst="rect">
            <a:avLst/>
          </a:prstGeom>
          <a:noFill/>
        </p:spPr>
        <p:txBody>
          <a:bodyPr wrap="square" rtlCol="0">
            <a:spAutoFit/>
          </a:bodyPr>
          <a:lstStyle/>
          <a:p>
            <a:r>
              <a:rPr lang="en-CA" sz="3600" dirty="0">
                <a:solidFill>
                  <a:srgbClr val="003300"/>
                </a:solidFill>
              </a:rPr>
              <a:t>To provide </a:t>
            </a:r>
            <a:r>
              <a:rPr lang="en-CA" sz="3600" b="1" dirty="0">
                <a:solidFill>
                  <a:srgbClr val="003300"/>
                </a:solidFill>
              </a:rPr>
              <a:t>models</a:t>
            </a:r>
            <a:r>
              <a:rPr lang="en-CA" sz="3600" dirty="0">
                <a:solidFill>
                  <a:srgbClr val="003300"/>
                </a:solidFill>
              </a:rPr>
              <a:t> for tertiary institutions interested in  implementing OEPs, designing courses using OERs, and using open pedagogies</a:t>
            </a:r>
          </a:p>
          <a:p>
            <a:endParaRPr lang="en-CA" sz="3600" dirty="0">
              <a:solidFill>
                <a:srgbClr val="003300"/>
              </a:solidFill>
            </a:endParaRPr>
          </a:p>
        </p:txBody>
      </p:sp>
    </p:spTree>
    <p:custDataLst>
      <p:tags r:id="rId1"/>
    </p:custDataLst>
    <p:extLst>
      <p:ext uri="{BB962C8B-B14F-4D97-AF65-F5344CB8AC3E}">
        <p14:creationId xmlns:p14="http://schemas.microsoft.com/office/powerpoint/2010/main" val="2926358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257" y="294970"/>
            <a:ext cx="3092246" cy="1569660"/>
          </a:xfrm>
          <a:prstGeom prst="rect">
            <a:avLst/>
          </a:prstGeom>
          <a:noFill/>
        </p:spPr>
        <p:txBody>
          <a:bodyPr wrap="square" rtlCol="0">
            <a:spAutoFit/>
          </a:bodyPr>
          <a:lstStyle/>
          <a:p>
            <a:r>
              <a:rPr lang="en-NZ" sz="3200" b="1" dirty="0">
                <a:solidFill>
                  <a:srgbClr val="003300"/>
                </a:solidFill>
              </a:rPr>
              <a:t>Main </a:t>
            </a:r>
          </a:p>
          <a:p>
            <a:r>
              <a:rPr lang="en-NZ" sz="3200" b="1" dirty="0">
                <a:solidFill>
                  <a:srgbClr val="003300"/>
                </a:solidFill>
              </a:rPr>
              <a:t>Research Question</a:t>
            </a:r>
          </a:p>
        </p:txBody>
      </p:sp>
      <p:sp>
        <p:nvSpPr>
          <p:cNvPr id="5" name="TextBox 4"/>
          <p:cNvSpPr txBox="1"/>
          <p:nvPr/>
        </p:nvSpPr>
        <p:spPr>
          <a:xfrm>
            <a:off x="4535792" y="341136"/>
            <a:ext cx="6532258" cy="3847207"/>
          </a:xfrm>
          <a:prstGeom prst="rect">
            <a:avLst/>
          </a:prstGeom>
          <a:noFill/>
        </p:spPr>
        <p:txBody>
          <a:bodyPr wrap="square" rtlCol="0">
            <a:spAutoFit/>
          </a:bodyPr>
          <a:lstStyle/>
          <a:p>
            <a:r>
              <a:rPr lang="en-NZ" sz="3600" dirty="0">
                <a:solidFill>
                  <a:srgbClr val="003300"/>
                </a:solidFill>
              </a:rPr>
              <a:t>In what ways are the design and development of courses using OERs for use in higher education institutions influenced by implementing Open Educational Practices? </a:t>
            </a:r>
            <a:endParaRPr lang="fr-CA" sz="3600" dirty="0">
              <a:solidFill>
                <a:srgbClr val="003300"/>
              </a:solidFill>
            </a:endParaRPr>
          </a:p>
          <a:p>
            <a:pPr marL="457200" indent="-457200">
              <a:buFontTx/>
              <a:buChar char="-"/>
            </a:pPr>
            <a:endParaRPr lang="fr-CA" sz="2800" dirty="0">
              <a:solidFill>
                <a:srgbClr val="003300"/>
              </a:solidFill>
            </a:endParaRPr>
          </a:p>
        </p:txBody>
      </p:sp>
    </p:spTree>
    <p:custDataLst>
      <p:tags r:id="rId1"/>
    </p:custDataLst>
    <p:extLst>
      <p:ext uri="{BB962C8B-B14F-4D97-AF65-F5344CB8AC3E}">
        <p14:creationId xmlns:p14="http://schemas.microsoft.com/office/powerpoint/2010/main" val="15151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257" y="294970"/>
            <a:ext cx="3092246" cy="1077218"/>
          </a:xfrm>
          <a:prstGeom prst="rect">
            <a:avLst/>
          </a:prstGeom>
          <a:noFill/>
        </p:spPr>
        <p:txBody>
          <a:bodyPr wrap="square" rtlCol="0">
            <a:spAutoFit/>
          </a:bodyPr>
          <a:lstStyle/>
          <a:p>
            <a:r>
              <a:rPr lang="en-NZ" sz="3200" b="1" dirty="0">
                <a:solidFill>
                  <a:srgbClr val="003300"/>
                </a:solidFill>
              </a:rPr>
              <a:t>Guiding </a:t>
            </a:r>
          </a:p>
          <a:p>
            <a:r>
              <a:rPr lang="en-NZ" sz="3200" b="1" dirty="0">
                <a:solidFill>
                  <a:srgbClr val="003300"/>
                </a:solidFill>
              </a:rPr>
              <a:t>sub-question</a:t>
            </a:r>
          </a:p>
        </p:txBody>
      </p:sp>
      <p:sp>
        <p:nvSpPr>
          <p:cNvPr id="5" name="TextBox 4"/>
          <p:cNvSpPr txBox="1"/>
          <p:nvPr/>
        </p:nvSpPr>
        <p:spPr>
          <a:xfrm>
            <a:off x="4535792" y="341136"/>
            <a:ext cx="6532258" cy="3970318"/>
          </a:xfrm>
          <a:prstGeom prst="rect">
            <a:avLst/>
          </a:prstGeom>
          <a:noFill/>
        </p:spPr>
        <p:txBody>
          <a:bodyPr wrap="square" rtlCol="0">
            <a:spAutoFit/>
          </a:bodyPr>
          <a:lstStyle/>
          <a:p>
            <a:pPr lvl="0" fontAlgn="base"/>
            <a:r>
              <a:rPr lang="en-CA" sz="3600" dirty="0"/>
              <a:t>How do </a:t>
            </a:r>
            <a:r>
              <a:rPr lang="en-CA" sz="3600" b="1" dirty="0"/>
              <a:t>resources and processes </a:t>
            </a:r>
            <a:r>
              <a:rPr lang="en-CA" sz="3600" dirty="0"/>
              <a:t>influence the implementation of OEPs, particularly for instructional design for open education?</a:t>
            </a:r>
          </a:p>
          <a:p>
            <a:pPr lvl="0" fontAlgn="base"/>
            <a:endParaRPr lang="en-CA" sz="3600" dirty="0"/>
          </a:p>
          <a:p>
            <a:pPr lvl="0" fontAlgn="base"/>
            <a:r>
              <a:rPr lang="en-NZ" sz="3600" dirty="0"/>
              <a:t>Case study of </a:t>
            </a:r>
            <a:r>
              <a:rPr lang="en-NZ" sz="3600" b="1" dirty="0"/>
              <a:t>processes and OEPs </a:t>
            </a:r>
            <a:r>
              <a:rPr lang="en-NZ" sz="3600" dirty="0"/>
              <a:t>related to designing a course</a:t>
            </a:r>
            <a:endParaRPr lang="en-CA" sz="3600" dirty="0"/>
          </a:p>
        </p:txBody>
      </p:sp>
    </p:spTree>
    <p:custDataLst>
      <p:tags r:id="rId1"/>
    </p:custDataLst>
    <p:extLst>
      <p:ext uri="{BB962C8B-B14F-4D97-AF65-F5344CB8AC3E}">
        <p14:creationId xmlns:p14="http://schemas.microsoft.com/office/powerpoint/2010/main" val="401333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64841" y="3081411"/>
            <a:ext cx="2973891" cy="707886"/>
          </a:xfrm>
          <a:prstGeom prst="rect">
            <a:avLst/>
          </a:prstGeom>
        </p:spPr>
        <p:txBody>
          <a:bodyPr wrap="none">
            <a:spAutoFit/>
          </a:bodyPr>
          <a:lstStyle/>
          <a:p>
            <a:pPr algn="ctr"/>
            <a:r>
              <a:rPr lang="en-NZ" sz="4000" dirty="0">
                <a:solidFill>
                  <a:srgbClr val="006400"/>
                </a:solidFill>
                <a:latin typeface="Berlin Sans FB" panose="020E0602020502020306" pitchFamily="34" charset="0"/>
              </a:rPr>
              <a:t>Methodology</a:t>
            </a:r>
          </a:p>
        </p:txBody>
      </p:sp>
      <p:pic>
        <p:nvPicPr>
          <p:cNvPr id="4" name="Picture 3"/>
          <p:cNvPicPr>
            <a:picLocks noChangeAspect="1"/>
          </p:cNvPicPr>
          <p:nvPr/>
        </p:nvPicPr>
        <p:blipFill>
          <a:blip r:embed="rId3">
            <a:clrChange>
              <a:clrFrom>
                <a:srgbClr val="E6ECFA"/>
              </a:clrFrom>
              <a:clrTo>
                <a:srgbClr val="E6ECFA">
                  <a:alpha val="0"/>
                </a:srgbClr>
              </a:clrTo>
            </a:clrChange>
            <a:extLst>
              <a:ext uri="{28A0092B-C50C-407E-A947-70E740481C1C}">
                <a14:useLocalDpi xmlns:a14="http://schemas.microsoft.com/office/drawing/2010/main" val="0"/>
              </a:ext>
            </a:extLst>
          </a:blip>
          <a:stretch>
            <a:fillRect/>
          </a:stretch>
        </p:blipFill>
        <p:spPr>
          <a:xfrm>
            <a:off x="159658" y="5240303"/>
            <a:ext cx="1910245" cy="1473328"/>
          </a:xfrm>
          <a:prstGeom prst="rect">
            <a:avLst/>
          </a:prstGeom>
        </p:spPr>
      </p:pic>
    </p:spTree>
    <p:custDataLst>
      <p:tags r:id="rId1"/>
    </p:custDataLst>
    <p:extLst>
      <p:ext uri="{BB962C8B-B14F-4D97-AF65-F5344CB8AC3E}">
        <p14:creationId xmlns:p14="http://schemas.microsoft.com/office/powerpoint/2010/main" val="5112151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42884</TotalTime>
  <Words>3115</Words>
  <Application>Microsoft Macintosh PowerPoint</Application>
  <PresentationFormat>Widescreen</PresentationFormat>
  <Paragraphs>300</Paragraphs>
  <Slides>32</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Berlin Sans FB</vt:lpstr>
      <vt:lpstr>Calibri</vt:lpstr>
      <vt:lpstr>Calibri Light</vt:lpstr>
      <vt:lpstr>Segoe UI</vt:lpstr>
      <vt:lpstr>Verdana</vt:lpstr>
      <vt:lpstr>Office Theme</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Canterbury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Dubien</dc:creator>
  <cp:lastModifiedBy>Dubien, Danielle</cp:lastModifiedBy>
  <cp:revision>251</cp:revision>
  <dcterms:created xsi:type="dcterms:W3CDTF">2017-10-09T08:27:53Z</dcterms:created>
  <dcterms:modified xsi:type="dcterms:W3CDTF">2020-11-22T20:34:15Z</dcterms:modified>
</cp:coreProperties>
</file>