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56" r:id="rId2"/>
    <p:sldId id="257" r:id="rId3"/>
    <p:sldId id="266" r:id="rId4"/>
    <p:sldId id="258" r:id="rId5"/>
    <p:sldId id="259" r:id="rId6"/>
    <p:sldId id="261" r:id="rId7"/>
    <p:sldId id="265" r:id="rId8"/>
    <p:sldId id="267" r:id="rId9"/>
    <p:sldId id="260" r:id="rId10"/>
    <p:sldId id="263" r:id="rId11"/>
    <p:sldId id="262" r:id="rId12"/>
    <p:sldId id="269"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012" autoAdjust="0"/>
  </p:normalViewPr>
  <p:slideViewPr>
    <p:cSldViewPr snapToGrid="0">
      <p:cViewPr varScale="1">
        <p:scale>
          <a:sx n="66" d="100"/>
          <a:sy n="66" d="100"/>
        </p:scale>
        <p:origin x="63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80AB4-6AA8-4AB3-AA7A-C13A5BA23E53}" type="datetimeFigureOut">
              <a:rPr lang="en-US" smtClean="0"/>
              <a:t>3/19/2019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A57523-8D9E-47AF-99B7-E6F445F7F8F3}" type="slidenum">
              <a:rPr lang="en-US" smtClean="0"/>
              <a:t>‹#›</a:t>
            </a:fld>
            <a:endParaRPr lang="en-US"/>
          </a:p>
        </p:txBody>
      </p:sp>
    </p:spTree>
    <p:extLst>
      <p:ext uri="{BB962C8B-B14F-4D97-AF65-F5344CB8AC3E}">
        <p14:creationId xmlns:p14="http://schemas.microsoft.com/office/powerpoint/2010/main" val="1054168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 conducted on winter sports and climate change effect on temperature and precipitation. Different view further the scope for the impacts of climate change. RQ: What changes will happen to the ski season length in the future, pattern identified to adapt or mitigate.</a:t>
            </a:r>
          </a:p>
        </p:txBody>
      </p:sp>
      <p:sp>
        <p:nvSpPr>
          <p:cNvPr id="4" name="Slide Number Placeholder 3"/>
          <p:cNvSpPr>
            <a:spLocks noGrp="1"/>
          </p:cNvSpPr>
          <p:nvPr>
            <p:ph type="sldNum" sz="quarter" idx="5"/>
          </p:nvPr>
        </p:nvSpPr>
        <p:spPr/>
        <p:txBody>
          <a:bodyPr/>
          <a:lstStyle/>
          <a:p>
            <a:fld id="{8CA57523-8D9E-47AF-99B7-E6F445F7F8F3}" type="slidenum">
              <a:rPr lang="en-US" smtClean="0"/>
              <a:t>3</a:t>
            </a:fld>
            <a:endParaRPr lang="en-US"/>
          </a:p>
        </p:txBody>
      </p:sp>
    </p:spTree>
    <p:extLst>
      <p:ext uri="{BB962C8B-B14F-4D97-AF65-F5344CB8AC3E}">
        <p14:creationId xmlns:p14="http://schemas.microsoft.com/office/powerpoint/2010/main" val="26712719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Downscaled PRISM [Parameter-elevation Regressions on Independent Slopes Model] (800x800m) climate data, bilinear interpolation to adjust elevation (also use DEM, weather station data, expert climate pattern knowledge) – 15 GCM represented based on the IPCC AR5 report (taking average of all)</a:t>
            </a:r>
          </a:p>
        </p:txBody>
      </p:sp>
      <p:sp>
        <p:nvSpPr>
          <p:cNvPr id="4" name="Slide Number Placeholder 3"/>
          <p:cNvSpPr>
            <a:spLocks noGrp="1"/>
          </p:cNvSpPr>
          <p:nvPr>
            <p:ph type="sldNum" sz="quarter" idx="5"/>
          </p:nvPr>
        </p:nvSpPr>
        <p:spPr/>
        <p:txBody>
          <a:bodyPr/>
          <a:lstStyle/>
          <a:p>
            <a:fld id="{8CA57523-8D9E-47AF-99B7-E6F445F7F8F3}" type="slidenum">
              <a:rPr lang="en-US" smtClean="0"/>
              <a:t>4</a:t>
            </a:fld>
            <a:endParaRPr lang="en-US"/>
          </a:p>
        </p:txBody>
      </p:sp>
    </p:spTree>
    <p:extLst>
      <p:ext uri="{BB962C8B-B14F-4D97-AF65-F5344CB8AC3E}">
        <p14:creationId xmlns:p14="http://schemas.microsoft.com/office/powerpoint/2010/main" val="544514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Used to provide range of possible outcomes not absolute. Rational of RCP4.5 and RCP8.5, extreme worst case and basically best case. Any response or in between values seem to be average of 4.5 and 8.5 (6.0)</a:t>
            </a:r>
          </a:p>
        </p:txBody>
      </p:sp>
      <p:sp>
        <p:nvSpPr>
          <p:cNvPr id="4" name="Slide Number Placeholder 3"/>
          <p:cNvSpPr>
            <a:spLocks noGrp="1"/>
          </p:cNvSpPr>
          <p:nvPr>
            <p:ph type="sldNum" sz="quarter" idx="5"/>
          </p:nvPr>
        </p:nvSpPr>
        <p:spPr/>
        <p:txBody>
          <a:bodyPr/>
          <a:lstStyle/>
          <a:p>
            <a:fld id="{8CA57523-8D9E-47AF-99B7-E6F445F7F8F3}" type="slidenum">
              <a:rPr lang="en-US" smtClean="0"/>
              <a:t>5</a:t>
            </a:fld>
            <a:endParaRPr lang="en-US"/>
          </a:p>
        </p:txBody>
      </p:sp>
    </p:spTree>
    <p:extLst>
      <p:ext uri="{BB962C8B-B14F-4D97-AF65-F5344CB8AC3E}">
        <p14:creationId xmlns:p14="http://schemas.microsoft.com/office/powerpoint/2010/main" val="1811625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Minus two degree threshold is the value determined to make snow, obvious limitations with the effect of snowpack and precipitation type/proportion but the idea is the relative percent change models likely outcome </a:t>
            </a:r>
            <a:r>
              <a:rPr lang="en-US" dirty="0">
                <a:sym typeface="Wingdings" panose="05000000000000000000" pitchFamily="2" charset="2"/>
              </a:rPr>
              <a:t> 185 days to 128 days  31% reduction</a:t>
            </a:r>
            <a:endParaRPr lang="en-US" dirty="0"/>
          </a:p>
        </p:txBody>
      </p:sp>
      <p:sp>
        <p:nvSpPr>
          <p:cNvPr id="4" name="Slide Number Placeholder 3"/>
          <p:cNvSpPr>
            <a:spLocks noGrp="1"/>
          </p:cNvSpPr>
          <p:nvPr>
            <p:ph type="sldNum" sz="quarter" idx="5"/>
          </p:nvPr>
        </p:nvSpPr>
        <p:spPr/>
        <p:txBody>
          <a:bodyPr/>
          <a:lstStyle/>
          <a:p>
            <a:fld id="{8CA57523-8D9E-47AF-99B7-E6F445F7F8F3}" type="slidenum">
              <a:rPr lang="en-US" smtClean="0"/>
              <a:t>6</a:t>
            </a:fld>
            <a:endParaRPr lang="en-US"/>
          </a:p>
        </p:txBody>
      </p:sp>
    </p:spTree>
    <p:extLst>
      <p:ext uri="{BB962C8B-B14F-4D97-AF65-F5344CB8AC3E}">
        <p14:creationId xmlns:p14="http://schemas.microsoft.com/office/powerpoint/2010/main" val="2090367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Minus two degree threshold is the value determined to make snow, obvious limitations with the effect of snowpack and precipitation type/proportion but the idea is the relative percent change models likely outcome </a:t>
            </a:r>
            <a:r>
              <a:rPr lang="en-US" dirty="0">
                <a:sym typeface="Wingdings" panose="05000000000000000000" pitchFamily="2" charset="2"/>
              </a:rPr>
              <a:t> 121 Day season to zero days under RCP8.5</a:t>
            </a:r>
            <a:endParaRPr lang="en-US" dirty="0"/>
          </a:p>
        </p:txBody>
      </p:sp>
      <p:sp>
        <p:nvSpPr>
          <p:cNvPr id="4" name="Slide Number Placeholder 3"/>
          <p:cNvSpPr>
            <a:spLocks noGrp="1"/>
          </p:cNvSpPr>
          <p:nvPr>
            <p:ph type="sldNum" sz="quarter" idx="5"/>
          </p:nvPr>
        </p:nvSpPr>
        <p:spPr/>
        <p:txBody>
          <a:bodyPr/>
          <a:lstStyle/>
          <a:p>
            <a:fld id="{8CA57523-8D9E-47AF-99B7-E6F445F7F8F3}" type="slidenum">
              <a:rPr lang="en-US" smtClean="0"/>
              <a:t>7</a:t>
            </a:fld>
            <a:endParaRPr lang="en-US"/>
          </a:p>
        </p:txBody>
      </p:sp>
    </p:spTree>
    <p:extLst>
      <p:ext uri="{BB962C8B-B14F-4D97-AF65-F5344CB8AC3E}">
        <p14:creationId xmlns:p14="http://schemas.microsoft.com/office/powerpoint/2010/main" val="34302238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UNITS – different metrics for comparison</a:t>
            </a:r>
          </a:p>
        </p:txBody>
      </p:sp>
      <p:sp>
        <p:nvSpPr>
          <p:cNvPr id="4" name="Slide Number Placeholder 3"/>
          <p:cNvSpPr>
            <a:spLocks noGrp="1"/>
          </p:cNvSpPr>
          <p:nvPr>
            <p:ph type="sldNum" sz="quarter" idx="5"/>
          </p:nvPr>
        </p:nvSpPr>
        <p:spPr/>
        <p:txBody>
          <a:bodyPr/>
          <a:lstStyle/>
          <a:p>
            <a:fld id="{8CA57523-8D9E-47AF-99B7-E6F445F7F8F3}" type="slidenum">
              <a:rPr lang="en-US" smtClean="0"/>
              <a:t>8</a:t>
            </a:fld>
            <a:endParaRPr lang="en-US"/>
          </a:p>
        </p:txBody>
      </p:sp>
    </p:spTree>
    <p:extLst>
      <p:ext uri="{BB962C8B-B14F-4D97-AF65-F5344CB8AC3E}">
        <p14:creationId xmlns:p14="http://schemas.microsoft.com/office/powerpoint/2010/main" val="2157856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Goal to determine the changes in ski season length and use our findings to present alternative views to support mitigation and adaptation efforts so our ski seasons don’t look </a:t>
            </a:r>
            <a:r>
              <a:rPr lang="en-US"/>
              <a:t>like this.</a:t>
            </a:r>
            <a:endParaRPr lang="en-US" dirty="0"/>
          </a:p>
        </p:txBody>
      </p:sp>
      <p:sp>
        <p:nvSpPr>
          <p:cNvPr id="4" name="Slide Number Placeholder 3"/>
          <p:cNvSpPr>
            <a:spLocks noGrp="1"/>
          </p:cNvSpPr>
          <p:nvPr>
            <p:ph type="sldNum" sz="quarter" idx="5"/>
          </p:nvPr>
        </p:nvSpPr>
        <p:spPr/>
        <p:txBody>
          <a:bodyPr/>
          <a:lstStyle/>
          <a:p>
            <a:fld id="{8CA57523-8D9E-47AF-99B7-E6F445F7F8F3}" type="slidenum">
              <a:rPr lang="en-US" smtClean="0"/>
              <a:t>13</a:t>
            </a:fld>
            <a:endParaRPr lang="en-US"/>
          </a:p>
        </p:txBody>
      </p:sp>
    </p:spTree>
    <p:extLst>
      <p:ext uri="{BB962C8B-B14F-4D97-AF65-F5344CB8AC3E}">
        <p14:creationId xmlns:p14="http://schemas.microsoft.com/office/powerpoint/2010/main" val="35567400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AA7282-45A1-4B81-9D0D-2E1FF0C10059}"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D4A1A-B56F-41E5-A0F5-4CF9BB0D1FE0}" type="slidenum">
              <a:rPr lang="en-US" smtClean="0"/>
              <a:t>‹#›</a:t>
            </a:fld>
            <a:endParaRPr lang="en-US"/>
          </a:p>
        </p:txBody>
      </p:sp>
    </p:spTree>
    <p:extLst>
      <p:ext uri="{BB962C8B-B14F-4D97-AF65-F5344CB8AC3E}">
        <p14:creationId xmlns:p14="http://schemas.microsoft.com/office/powerpoint/2010/main" val="1235245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AA7282-45A1-4B81-9D0D-2E1FF0C10059}"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D4A1A-B56F-41E5-A0F5-4CF9BB0D1FE0}" type="slidenum">
              <a:rPr lang="en-US" smtClean="0"/>
              <a:t>‹#›</a:t>
            </a:fld>
            <a:endParaRPr lang="en-US"/>
          </a:p>
        </p:txBody>
      </p:sp>
    </p:spTree>
    <p:extLst>
      <p:ext uri="{BB962C8B-B14F-4D97-AF65-F5344CB8AC3E}">
        <p14:creationId xmlns:p14="http://schemas.microsoft.com/office/powerpoint/2010/main" val="17086915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AA7282-45A1-4B81-9D0D-2E1FF0C10059}"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D4A1A-B56F-41E5-A0F5-4CF9BB0D1FE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863366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AA7282-45A1-4B81-9D0D-2E1FF0C10059}"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D4A1A-B56F-41E5-A0F5-4CF9BB0D1FE0}" type="slidenum">
              <a:rPr lang="en-US" smtClean="0"/>
              <a:t>‹#›</a:t>
            </a:fld>
            <a:endParaRPr lang="en-US"/>
          </a:p>
        </p:txBody>
      </p:sp>
    </p:spTree>
    <p:extLst>
      <p:ext uri="{BB962C8B-B14F-4D97-AF65-F5344CB8AC3E}">
        <p14:creationId xmlns:p14="http://schemas.microsoft.com/office/powerpoint/2010/main" val="40824113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AA7282-45A1-4B81-9D0D-2E1FF0C10059}"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D4A1A-B56F-41E5-A0F5-4CF9BB0D1FE0}"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2458632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AA7282-45A1-4B81-9D0D-2E1FF0C10059}"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D4A1A-B56F-41E5-A0F5-4CF9BB0D1FE0}" type="slidenum">
              <a:rPr lang="en-US" smtClean="0"/>
              <a:t>‹#›</a:t>
            </a:fld>
            <a:endParaRPr lang="en-US"/>
          </a:p>
        </p:txBody>
      </p:sp>
    </p:spTree>
    <p:extLst>
      <p:ext uri="{BB962C8B-B14F-4D97-AF65-F5344CB8AC3E}">
        <p14:creationId xmlns:p14="http://schemas.microsoft.com/office/powerpoint/2010/main" val="9545836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A7282-45A1-4B81-9D0D-2E1FF0C10059}"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D4A1A-B56F-41E5-A0F5-4CF9BB0D1FE0}" type="slidenum">
              <a:rPr lang="en-US" smtClean="0"/>
              <a:t>‹#›</a:t>
            </a:fld>
            <a:endParaRPr lang="en-US"/>
          </a:p>
        </p:txBody>
      </p:sp>
    </p:spTree>
    <p:extLst>
      <p:ext uri="{BB962C8B-B14F-4D97-AF65-F5344CB8AC3E}">
        <p14:creationId xmlns:p14="http://schemas.microsoft.com/office/powerpoint/2010/main" val="26010906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A7282-45A1-4B81-9D0D-2E1FF0C10059}"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D4A1A-B56F-41E5-A0F5-4CF9BB0D1FE0}" type="slidenum">
              <a:rPr lang="en-US" smtClean="0"/>
              <a:t>‹#›</a:t>
            </a:fld>
            <a:endParaRPr lang="en-US"/>
          </a:p>
        </p:txBody>
      </p:sp>
    </p:spTree>
    <p:extLst>
      <p:ext uri="{BB962C8B-B14F-4D97-AF65-F5344CB8AC3E}">
        <p14:creationId xmlns:p14="http://schemas.microsoft.com/office/powerpoint/2010/main" val="17086949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AA7282-45A1-4B81-9D0D-2E1FF0C10059}"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D4A1A-B56F-41E5-A0F5-4CF9BB0D1FE0}" type="slidenum">
              <a:rPr lang="en-US" smtClean="0"/>
              <a:t>‹#›</a:t>
            </a:fld>
            <a:endParaRPr lang="en-US"/>
          </a:p>
        </p:txBody>
      </p:sp>
    </p:spTree>
    <p:extLst>
      <p:ext uri="{BB962C8B-B14F-4D97-AF65-F5344CB8AC3E}">
        <p14:creationId xmlns:p14="http://schemas.microsoft.com/office/powerpoint/2010/main" val="4092512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AAA7282-45A1-4B81-9D0D-2E1FF0C10059}" type="datetimeFigureOut">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C6D4A1A-B56F-41E5-A0F5-4CF9BB0D1FE0}" type="slidenum">
              <a:rPr lang="en-US" smtClean="0"/>
              <a:t>‹#›</a:t>
            </a:fld>
            <a:endParaRPr lang="en-US"/>
          </a:p>
        </p:txBody>
      </p:sp>
    </p:spTree>
    <p:extLst>
      <p:ext uri="{BB962C8B-B14F-4D97-AF65-F5344CB8AC3E}">
        <p14:creationId xmlns:p14="http://schemas.microsoft.com/office/powerpoint/2010/main" val="2064245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AA7282-45A1-4B81-9D0D-2E1FF0C10059}"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D4A1A-B56F-41E5-A0F5-4CF9BB0D1FE0}" type="slidenum">
              <a:rPr lang="en-US" smtClean="0"/>
              <a:t>‹#›</a:t>
            </a:fld>
            <a:endParaRPr lang="en-US"/>
          </a:p>
        </p:txBody>
      </p:sp>
    </p:spTree>
    <p:extLst>
      <p:ext uri="{BB962C8B-B14F-4D97-AF65-F5344CB8AC3E}">
        <p14:creationId xmlns:p14="http://schemas.microsoft.com/office/powerpoint/2010/main" val="3000934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AAA7282-45A1-4B81-9D0D-2E1FF0C10059}" type="datetimeFigureOut">
              <a:rPr lang="en-US" smtClean="0"/>
              <a:t>3/19/2019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C6D4A1A-B56F-41E5-A0F5-4CF9BB0D1FE0}" type="slidenum">
              <a:rPr lang="en-US" smtClean="0"/>
              <a:t>‹#›</a:t>
            </a:fld>
            <a:endParaRPr lang="en-US"/>
          </a:p>
        </p:txBody>
      </p:sp>
    </p:spTree>
    <p:extLst>
      <p:ext uri="{BB962C8B-B14F-4D97-AF65-F5344CB8AC3E}">
        <p14:creationId xmlns:p14="http://schemas.microsoft.com/office/powerpoint/2010/main" val="6646613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AAA7282-45A1-4B81-9D0D-2E1FF0C10059}" type="datetimeFigureOut">
              <a:rPr lang="en-US" smtClean="0"/>
              <a:t>3/19/2019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C6D4A1A-B56F-41E5-A0F5-4CF9BB0D1FE0}" type="slidenum">
              <a:rPr lang="en-US" smtClean="0"/>
              <a:t>‹#›</a:t>
            </a:fld>
            <a:endParaRPr lang="en-US"/>
          </a:p>
        </p:txBody>
      </p:sp>
    </p:spTree>
    <p:extLst>
      <p:ext uri="{BB962C8B-B14F-4D97-AF65-F5344CB8AC3E}">
        <p14:creationId xmlns:p14="http://schemas.microsoft.com/office/powerpoint/2010/main" val="32588599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AA7282-45A1-4B81-9D0D-2E1FF0C10059}" type="datetimeFigureOut">
              <a:rPr lang="en-US" smtClean="0"/>
              <a:t>3/19/2019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C6D4A1A-B56F-41E5-A0F5-4CF9BB0D1FE0}" type="slidenum">
              <a:rPr lang="en-US" smtClean="0"/>
              <a:t>‹#›</a:t>
            </a:fld>
            <a:endParaRPr lang="en-US"/>
          </a:p>
        </p:txBody>
      </p:sp>
    </p:spTree>
    <p:extLst>
      <p:ext uri="{BB962C8B-B14F-4D97-AF65-F5344CB8AC3E}">
        <p14:creationId xmlns:p14="http://schemas.microsoft.com/office/powerpoint/2010/main" val="42139580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AAA7282-45A1-4B81-9D0D-2E1FF0C10059}" type="datetimeFigureOut">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D4A1A-B56F-41E5-A0F5-4CF9BB0D1FE0}" type="slidenum">
              <a:rPr lang="en-US" smtClean="0"/>
              <a:t>‹#›</a:t>
            </a:fld>
            <a:endParaRPr lang="en-US"/>
          </a:p>
        </p:txBody>
      </p:sp>
    </p:spTree>
    <p:extLst>
      <p:ext uri="{BB962C8B-B14F-4D97-AF65-F5344CB8AC3E}">
        <p14:creationId xmlns:p14="http://schemas.microsoft.com/office/powerpoint/2010/main" val="1529971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C6D4A1A-B56F-41E5-A0F5-4CF9BB0D1FE0}" type="slidenum">
              <a:rPr lang="en-US" smtClean="0"/>
              <a:t>‹#›</a:t>
            </a:fld>
            <a:endParaRPr lang="en-US"/>
          </a:p>
        </p:txBody>
      </p:sp>
      <p:sp>
        <p:nvSpPr>
          <p:cNvPr id="5" name="Date Placeholder 4"/>
          <p:cNvSpPr>
            <a:spLocks noGrp="1"/>
          </p:cNvSpPr>
          <p:nvPr>
            <p:ph type="dt" sz="half" idx="10"/>
          </p:nvPr>
        </p:nvSpPr>
        <p:spPr/>
        <p:txBody>
          <a:bodyPr/>
          <a:lstStyle/>
          <a:p>
            <a:fld id="{5AAA7282-45A1-4B81-9D0D-2E1FF0C10059}" type="datetimeFigureOut">
              <a:rPr lang="en-US" smtClean="0"/>
              <a:t>3/19/2019</a:t>
            </a:fld>
            <a:endParaRPr lang="en-US"/>
          </a:p>
        </p:txBody>
      </p:sp>
    </p:spTree>
    <p:extLst>
      <p:ext uri="{BB962C8B-B14F-4D97-AF65-F5344CB8AC3E}">
        <p14:creationId xmlns:p14="http://schemas.microsoft.com/office/powerpoint/2010/main" val="31500271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AAA7282-45A1-4B81-9D0D-2E1FF0C10059}" type="datetimeFigureOut">
              <a:rPr lang="en-US" smtClean="0"/>
              <a:t>3/19/2019</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C6D4A1A-B56F-41E5-A0F5-4CF9BB0D1FE0}" type="slidenum">
              <a:rPr lang="en-US" smtClean="0"/>
              <a:t>‹#›</a:t>
            </a:fld>
            <a:endParaRPr lang="en-US"/>
          </a:p>
        </p:txBody>
      </p:sp>
    </p:spTree>
    <p:extLst>
      <p:ext uri="{BB962C8B-B14F-4D97-AF65-F5344CB8AC3E}">
        <p14:creationId xmlns:p14="http://schemas.microsoft.com/office/powerpoint/2010/main" val="389651093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29C5C8-E2F9-4765-A411-0463DA2F0319}"/>
              </a:ext>
            </a:extLst>
          </p:cNvPr>
          <p:cNvSpPr>
            <a:spLocks noGrp="1"/>
          </p:cNvSpPr>
          <p:nvPr>
            <p:ph type="ctrTitle"/>
          </p:nvPr>
        </p:nvSpPr>
        <p:spPr>
          <a:xfrm>
            <a:off x="360218" y="1634837"/>
            <a:ext cx="8913785" cy="2416000"/>
          </a:xfrm>
        </p:spPr>
        <p:txBody>
          <a:bodyPr/>
          <a:lstStyle/>
          <a:p>
            <a:r>
              <a:rPr lang="en-US" sz="4400" dirty="0">
                <a:solidFill>
                  <a:schemeClr val="accent2"/>
                </a:solidFill>
              </a:rPr>
              <a:t>Climate 2085 – Climate Change Impact Assessment of 157 Western North American Ski Resorts </a:t>
            </a:r>
          </a:p>
        </p:txBody>
      </p:sp>
      <p:sp>
        <p:nvSpPr>
          <p:cNvPr id="3" name="Subtitle 2">
            <a:extLst>
              <a:ext uri="{FF2B5EF4-FFF2-40B4-BE49-F238E27FC236}">
                <a16:creationId xmlns:a16="http://schemas.microsoft.com/office/drawing/2014/main" id="{CEE9A409-6682-4427-A436-D29B8053F544}"/>
              </a:ext>
            </a:extLst>
          </p:cNvPr>
          <p:cNvSpPr>
            <a:spLocks noGrp="1"/>
          </p:cNvSpPr>
          <p:nvPr>
            <p:ph type="subTitle" idx="1"/>
          </p:nvPr>
        </p:nvSpPr>
        <p:spPr/>
        <p:txBody>
          <a:bodyPr/>
          <a:lstStyle/>
          <a:p>
            <a:r>
              <a:rPr lang="en-US" dirty="0"/>
              <a:t>Ethan Clark</a:t>
            </a:r>
          </a:p>
        </p:txBody>
      </p:sp>
    </p:spTree>
    <p:extLst>
      <p:ext uri="{BB962C8B-B14F-4D97-AF65-F5344CB8AC3E}">
        <p14:creationId xmlns:p14="http://schemas.microsoft.com/office/powerpoint/2010/main" val="9817984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8836-71AA-4926-AE19-3E67BC75E8DC}"/>
              </a:ext>
            </a:extLst>
          </p:cNvPr>
          <p:cNvSpPr>
            <a:spLocks noGrp="1"/>
          </p:cNvSpPr>
          <p:nvPr>
            <p:ph type="title"/>
          </p:nvPr>
        </p:nvSpPr>
        <p:spPr/>
        <p:txBody>
          <a:bodyPr/>
          <a:lstStyle/>
          <a:p>
            <a:r>
              <a:rPr lang="en-US" dirty="0">
                <a:solidFill>
                  <a:schemeClr val="accent2"/>
                </a:solidFill>
              </a:rPr>
              <a:t>Limitations</a:t>
            </a:r>
          </a:p>
        </p:txBody>
      </p:sp>
      <p:sp>
        <p:nvSpPr>
          <p:cNvPr id="3" name="Content Placeholder 2">
            <a:extLst>
              <a:ext uri="{FF2B5EF4-FFF2-40B4-BE49-F238E27FC236}">
                <a16:creationId xmlns:a16="http://schemas.microsoft.com/office/drawing/2014/main" id="{0884F845-50BB-419F-A982-C8EA3948F511}"/>
              </a:ext>
            </a:extLst>
          </p:cNvPr>
          <p:cNvSpPr>
            <a:spLocks noGrp="1"/>
          </p:cNvSpPr>
          <p:nvPr>
            <p:ph idx="1"/>
          </p:nvPr>
        </p:nvSpPr>
        <p:spPr>
          <a:xfrm>
            <a:off x="677334" y="1530418"/>
            <a:ext cx="8596668" cy="4510946"/>
          </a:xfrm>
        </p:spPr>
        <p:txBody>
          <a:bodyPr>
            <a:normAutofit/>
          </a:bodyPr>
          <a:lstStyle/>
          <a:p>
            <a:r>
              <a:rPr lang="en-US" sz="2400" dirty="0"/>
              <a:t>Snowpack</a:t>
            </a:r>
          </a:p>
          <a:p>
            <a:pPr lvl="1"/>
            <a:r>
              <a:rPr lang="en-US" sz="2000" dirty="0"/>
              <a:t>Changes observed in the spring end of the season end</a:t>
            </a:r>
          </a:p>
          <a:p>
            <a:r>
              <a:rPr lang="en-US" sz="2400" dirty="0"/>
              <a:t>Changes in future precipitation frequency and snow/rain proportion</a:t>
            </a:r>
          </a:p>
          <a:p>
            <a:r>
              <a:rPr lang="en-US" sz="2400" dirty="0"/>
              <a:t>Data – </a:t>
            </a:r>
            <a:r>
              <a:rPr lang="en-US" sz="2400" dirty="0" err="1"/>
              <a:t>ClimateBC</a:t>
            </a:r>
            <a:r>
              <a:rPr lang="en-US" sz="2400" dirty="0"/>
              <a:t> &amp; </a:t>
            </a:r>
            <a:r>
              <a:rPr lang="en-US" sz="2400" dirty="0" err="1"/>
              <a:t>ClimateNA</a:t>
            </a:r>
            <a:r>
              <a:rPr lang="en-US" sz="2400" dirty="0"/>
              <a:t> v5.60</a:t>
            </a:r>
          </a:p>
          <a:p>
            <a:pPr lvl="1"/>
            <a:r>
              <a:rPr lang="en-US" sz="2000" dirty="0"/>
              <a:t>Temperature confidence increased</a:t>
            </a:r>
          </a:p>
          <a:p>
            <a:pPr lvl="1"/>
            <a:r>
              <a:rPr lang="en-US" sz="2000" dirty="0"/>
              <a:t>Past data updated from digitized records and increased access to climate data</a:t>
            </a:r>
          </a:p>
          <a:p>
            <a:r>
              <a:rPr lang="en-US" sz="2400" dirty="0"/>
              <a:t>Relative percent change assumption</a:t>
            </a:r>
          </a:p>
          <a:p>
            <a:endParaRPr lang="en-US" dirty="0"/>
          </a:p>
          <a:p>
            <a:endParaRPr lang="en-US" dirty="0"/>
          </a:p>
        </p:txBody>
      </p:sp>
    </p:spTree>
    <p:extLst>
      <p:ext uri="{BB962C8B-B14F-4D97-AF65-F5344CB8AC3E}">
        <p14:creationId xmlns:p14="http://schemas.microsoft.com/office/powerpoint/2010/main" val="56758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438836-71AA-4926-AE19-3E67BC75E8DC}"/>
              </a:ext>
            </a:extLst>
          </p:cNvPr>
          <p:cNvSpPr>
            <a:spLocks noGrp="1"/>
          </p:cNvSpPr>
          <p:nvPr>
            <p:ph type="title"/>
          </p:nvPr>
        </p:nvSpPr>
        <p:spPr/>
        <p:txBody>
          <a:bodyPr/>
          <a:lstStyle/>
          <a:p>
            <a:r>
              <a:rPr lang="en-US" dirty="0">
                <a:solidFill>
                  <a:schemeClr val="accent2"/>
                </a:solidFill>
              </a:rPr>
              <a:t>Next Steps / Analysis</a:t>
            </a:r>
          </a:p>
        </p:txBody>
      </p:sp>
      <p:sp>
        <p:nvSpPr>
          <p:cNvPr id="3" name="Content Placeholder 2">
            <a:extLst>
              <a:ext uri="{FF2B5EF4-FFF2-40B4-BE49-F238E27FC236}">
                <a16:creationId xmlns:a16="http://schemas.microsoft.com/office/drawing/2014/main" id="{0884F845-50BB-419F-A982-C8EA3948F511}"/>
              </a:ext>
            </a:extLst>
          </p:cNvPr>
          <p:cNvSpPr>
            <a:spLocks noGrp="1"/>
          </p:cNvSpPr>
          <p:nvPr>
            <p:ph idx="1"/>
          </p:nvPr>
        </p:nvSpPr>
        <p:spPr/>
        <p:txBody>
          <a:bodyPr/>
          <a:lstStyle/>
          <a:p>
            <a:r>
              <a:rPr lang="en-US" sz="2400" dirty="0"/>
              <a:t>Data Processing</a:t>
            </a:r>
          </a:p>
          <a:p>
            <a:pPr lvl="1"/>
            <a:r>
              <a:rPr lang="en-US" sz="2000" dirty="0"/>
              <a:t>Western USA Resort Regressions</a:t>
            </a:r>
          </a:p>
          <a:p>
            <a:pPr lvl="1"/>
            <a:r>
              <a:rPr lang="en-US" sz="2000" dirty="0"/>
              <a:t>Determine Season Lengths</a:t>
            </a:r>
          </a:p>
          <a:p>
            <a:r>
              <a:rPr lang="en-US" sz="2400" dirty="0"/>
              <a:t>ArcMap Visualization</a:t>
            </a:r>
          </a:p>
          <a:p>
            <a:pPr lvl="1"/>
            <a:r>
              <a:rPr lang="en-US" sz="2000" dirty="0"/>
              <a:t>Western North America</a:t>
            </a:r>
          </a:p>
          <a:p>
            <a:pPr lvl="1"/>
            <a:r>
              <a:rPr lang="en-US" sz="2000" dirty="0"/>
              <a:t>Spatial analysis</a:t>
            </a:r>
          </a:p>
          <a:p>
            <a:r>
              <a:rPr lang="en-US" sz="2400" dirty="0"/>
              <a:t>Tableau Visualization </a:t>
            </a:r>
          </a:p>
          <a:p>
            <a:r>
              <a:rPr lang="en-US" sz="2400" dirty="0"/>
              <a:t>The effect of Latitude, Longitude and/or Elevation </a:t>
            </a:r>
          </a:p>
          <a:p>
            <a:endParaRPr lang="en-US" dirty="0"/>
          </a:p>
        </p:txBody>
      </p:sp>
    </p:spTree>
    <p:extLst>
      <p:ext uri="{BB962C8B-B14F-4D97-AF65-F5344CB8AC3E}">
        <p14:creationId xmlns:p14="http://schemas.microsoft.com/office/powerpoint/2010/main" val="34877855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DD873-DA70-4D48-8B41-DB0D2369C250}"/>
              </a:ext>
            </a:extLst>
          </p:cNvPr>
          <p:cNvSpPr>
            <a:spLocks noGrp="1"/>
          </p:cNvSpPr>
          <p:nvPr>
            <p:ph type="title"/>
          </p:nvPr>
        </p:nvSpPr>
        <p:spPr/>
        <p:txBody>
          <a:bodyPr/>
          <a:lstStyle/>
          <a:p>
            <a:r>
              <a:rPr lang="en-US" dirty="0">
                <a:solidFill>
                  <a:schemeClr val="accent2"/>
                </a:solidFill>
              </a:rPr>
              <a:t>Acknowledgements</a:t>
            </a:r>
          </a:p>
        </p:txBody>
      </p:sp>
      <p:sp>
        <p:nvSpPr>
          <p:cNvPr id="3" name="TextBox 2">
            <a:extLst>
              <a:ext uri="{FF2B5EF4-FFF2-40B4-BE49-F238E27FC236}">
                <a16:creationId xmlns:a16="http://schemas.microsoft.com/office/drawing/2014/main" id="{73409A13-3B63-422D-A26B-9E921882AF28}"/>
              </a:ext>
            </a:extLst>
          </p:cNvPr>
          <p:cNvSpPr txBox="1"/>
          <p:nvPr/>
        </p:nvSpPr>
        <p:spPr>
          <a:xfrm>
            <a:off x="580725" y="1722922"/>
            <a:ext cx="8693278" cy="1569660"/>
          </a:xfrm>
          <a:prstGeom prst="rect">
            <a:avLst/>
          </a:prstGeom>
          <a:noFill/>
        </p:spPr>
        <p:txBody>
          <a:bodyPr wrap="square" rtlCol="0">
            <a:spAutoFit/>
          </a:bodyPr>
          <a:lstStyle/>
          <a:p>
            <a:r>
              <a:rPr lang="en-US" sz="2400" dirty="0"/>
              <a:t>Dr. Michael </a:t>
            </a:r>
            <a:r>
              <a:rPr lang="en-US" sz="2400" dirty="0" err="1"/>
              <a:t>Pidwirny</a:t>
            </a:r>
            <a:r>
              <a:rPr lang="en-US" sz="2400" dirty="0"/>
              <a:t> – Supervisor</a:t>
            </a:r>
          </a:p>
          <a:p>
            <a:endParaRPr lang="en-US" sz="2400" dirty="0"/>
          </a:p>
          <a:p>
            <a:r>
              <a:rPr lang="en-US" sz="2400" dirty="0"/>
              <a:t>Dr. Ian Walker – Supervisory Committee</a:t>
            </a:r>
          </a:p>
          <a:p>
            <a:r>
              <a:rPr lang="en-US" sz="2400" dirty="0"/>
              <a:t>Dr. Mathieu Bourbonnais – Supervisory Committee </a:t>
            </a:r>
          </a:p>
        </p:txBody>
      </p:sp>
      <p:pic>
        <p:nvPicPr>
          <p:cNvPr id="1026" name="Picture 2" descr="Image result for lake louise ski resort logo">
            <a:extLst>
              <a:ext uri="{FF2B5EF4-FFF2-40B4-BE49-F238E27FC236}">
                <a16:creationId xmlns:a16="http://schemas.microsoft.com/office/drawing/2014/main" id="{C022342A-9827-4074-9655-90E6FCD89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6823" y="3911599"/>
            <a:ext cx="3425425" cy="18205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Image result for canada west ski association">
            <a:extLst>
              <a:ext uri="{FF2B5EF4-FFF2-40B4-BE49-F238E27FC236}">
                <a16:creationId xmlns:a16="http://schemas.microsoft.com/office/drawing/2014/main" id="{05666790-44ED-49B5-AEDB-1DA11A6B159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4322" y="3906044"/>
            <a:ext cx="4078021" cy="182054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36443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DD873-DA70-4D48-8B41-DB0D2369C250}"/>
              </a:ext>
            </a:extLst>
          </p:cNvPr>
          <p:cNvSpPr>
            <a:spLocks noGrp="1"/>
          </p:cNvSpPr>
          <p:nvPr>
            <p:ph type="title"/>
          </p:nvPr>
        </p:nvSpPr>
        <p:spPr/>
        <p:txBody>
          <a:bodyPr/>
          <a:lstStyle/>
          <a:p>
            <a:r>
              <a:rPr lang="en-US" dirty="0">
                <a:solidFill>
                  <a:schemeClr val="accent2"/>
                </a:solidFill>
              </a:rPr>
              <a:t>Questions?</a:t>
            </a:r>
          </a:p>
        </p:txBody>
      </p:sp>
      <p:pic>
        <p:nvPicPr>
          <p:cNvPr id="1028" name="Picture 4" descr="https://d3i6fh83elv35t.cloudfront.net/newshour/app/uploads/2015/04/467199146-1024x683.jpg">
            <a:extLst>
              <a:ext uri="{FF2B5EF4-FFF2-40B4-BE49-F238E27FC236}">
                <a16:creationId xmlns:a16="http://schemas.microsoft.com/office/drawing/2014/main" id="{7EBDDB38-7B99-4180-9F7D-4444F2A24D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812" y="1446245"/>
            <a:ext cx="6702376" cy="447043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E43216D5-74FA-4B82-9AE0-45BDDDA35746}"/>
              </a:ext>
            </a:extLst>
          </p:cNvPr>
          <p:cNvSpPr txBox="1"/>
          <p:nvPr/>
        </p:nvSpPr>
        <p:spPr>
          <a:xfrm>
            <a:off x="7651102" y="5916678"/>
            <a:ext cx="1622900" cy="369332"/>
          </a:xfrm>
          <a:prstGeom prst="rect">
            <a:avLst/>
          </a:prstGeom>
          <a:noFill/>
        </p:spPr>
        <p:txBody>
          <a:bodyPr wrap="square" rtlCol="0">
            <a:spAutoFit/>
          </a:bodyPr>
          <a:lstStyle/>
          <a:p>
            <a:r>
              <a:rPr lang="en-US" dirty="0"/>
              <a:t>(PBS, 2015)</a:t>
            </a:r>
          </a:p>
        </p:txBody>
      </p:sp>
    </p:spTree>
    <p:extLst>
      <p:ext uri="{BB962C8B-B14F-4D97-AF65-F5344CB8AC3E}">
        <p14:creationId xmlns:p14="http://schemas.microsoft.com/office/powerpoint/2010/main" val="26161214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8C8A9-1727-4282-97F2-90A14837394B}"/>
              </a:ext>
            </a:extLst>
          </p:cNvPr>
          <p:cNvSpPr>
            <a:spLocks noGrp="1"/>
          </p:cNvSpPr>
          <p:nvPr>
            <p:ph type="title"/>
          </p:nvPr>
        </p:nvSpPr>
        <p:spPr/>
        <p:txBody>
          <a:bodyPr/>
          <a:lstStyle/>
          <a:p>
            <a:r>
              <a:rPr lang="en-US" dirty="0">
                <a:solidFill>
                  <a:schemeClr val="accent2"/>
                </a:solidFill>
              </a:rPr>
              <a:t>General Overview</a:t>
            </a:r>
            <a:r>
              <a:rPr lang="en-US" dirty="0"/>
              <a:t>	</a:t>
            </a:r>
          </a:p>
        </p:txBody>
      </p:sp>
      <p:sp>
        <p:nvSpPr>
          <p:cNvPr id="3" name="Content Placeholder 2">
            <a:extLst>
              <a:ext uri="{FF2B5EF4-FFF2-40B4-BE49-F238E27FC236}">
                <a16:creationId xmlns:a16="http://schemas.microsoft.com/office/drawing/2014/main" id="{07C5DE8B-D232-4043-8913-20315EC3E7C7}"/>
              </a:ext>
            </a:extLst>
          </p:cNvPr>
          <p:cNvSpPr>
            <a:spLocks noGrp="1"/>
          </p:cNvSpPr>
          <p:nvPr>
            <p:ph idx="1"/>
          </p:nvPr>
        </p:nvSpPr>
        <p:spPr>
          <a:xfrm>
            <a:off x="677334" y="1419821"/>
            <a:ext cx="8957555" cy="5255299"/>
          </a:xfrm>
        </p:spPr>
        <p:txBody>
          <a:bodyPr>
            <a:normAutofit lnSpcReduction="10000"/>
          </a:bodyPr>
          <a:lstStyle/>
          <a:p>
            <a:r>
              <a:rPr lang="en-US" sz="2400" dirty="0"/>
              <a:t>Goal: Modelling of future climate scenarios and the impact on length of ski season for 157 Western North American Ski Resorts</a:t>
            </a:r>
          </a:p>
          <a:p>
            <a:r>
              <a:rPr lang="en-US" sz="2400" dirty="0"/>
              <a:t>Modelled under two different Representative Concentration Pathways (RCP) to the years 2025, 2055 and 2085</a:t>
            </a:r>
          </a:p>
          <a:p>
            <a:pPr lvl="1"/>
            <a:r>
              <a:rPr lang="en-US" sz="2000" dirty="0"/>
              <a:t>Under RCP4.5 and RCP8.5 greenhouse gas emission scenarios</a:t>
            </a:r>
          </a:p>
          <a:p>
            <a:r>
              <a:rPr lang="en-US" sz="2400" dirty="0"/>
              <a:t>Data generated using </a:t>
            </a:r>
            <a:r>
              <a:rPr lang="en-US" sz="2400" dirty="0" err="1"/>
              <a:t>ClimateNA</a:t>
            </a:r>
            <a:r>
              <a:rPr lang="en-US" sz="2400" dirty="0"/>
              <a:t> and </a:t>
            </a:r>
            <a:r>
              <a:rPr lang="en-US" sz="2400" dirty="0" err="1"/>
              <a:t>ClimateBC</a:t>
            </a:r>
            <a:endParaRPr lang="en-US" sz="2400" dirty="0"/>
          </a:p>
          <a:p>
            <a:pPr lvl="1"/>
            <a:r>
              <a:rPr lang="en-US" sz="2000" dirty="0"/>
              <a:t>Resort Lat/Long and Peak, Middle and Base Elevation </a:t>
            </a:r>
          </a:p>
          <a:p>
            <a:r>
              <a:rPr lang="en-US" sz="2400" dirty="0"/>
              <a:t>Polynomial regression used to generate daily mean temperature curves</a:t>
            </a:r>
          </a:p>
          <a:p>
            <a:r>
              <a:rPr lang="en-US" sz="2400" dirty="0"/>
              <a:t>-2°C threshold to determine season length</a:t>
            </a:r>
          </a:p>
          <a:p>
            <a:r>
              <a:rPr lang="en-US" sz="2400" dirty="0"/>
              <a:t>Geographic Information Systems visualizations and spatial analysis</a:t>
            </a:r>
          </a:p>
        </p:txBody>
      </p:sp>
    </p:spTree>
    <p:extLst>
      <p:ext uri="{BB962C8B-B14F-4D97-AF65-F5344CB8AC3E}">
        <p14:creationId xmlns:p14="http://schemas.microsoft.com/office/powerpoint/2010/main" val="1185560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AD64A0-82EC-4C34-8B34-81FFBC908850}"/>
              </a:ext>
            </a:extLst>
          </p:cNvPr>
          <p:cNvSpPr>
            <a:spLocks noGrp="1"/>
          </p:cNvSpPr>
          <p:nvPr>
            <p:ph type="title"/>
          </p:nvPr>
        </p:nvSpPr>
        <p:spPr/>
        <p:txBody>
          <a:bodyPr/>
          <a:lstStyle/>
          <a:p>
            <a:r>
              <a:rPr lang="en-US" dirty="0">
                <a:solidFill>
                  <a:schemeClr val="accent2"/>
                </a:solidFill>
              </a:rPr>
              <a:t>Goal</a:t>
            </a:r>
          </a:p>
        </p:txBody>
      </p:sp>
      <p:sp>
        <p:nvSpPr>
          <p:cNvPr id="3" name="Content Placeholder 2">
            <a:extLst>
              <a:ext uri="{FF2B5EF4-FFF2-40B4-BE49-F238E27FC236}">
                <a16:creationId xmlns:a16="http://schemas.microsoft.com/office/drawing/2014/main" id="{EA6D837E-8E5B-49FC-A376-7D25561BF813}"/>
              </a:ext>
            </a:extLst>
          </p:cNvPr>
          <p:cNvSpPr>
            <a:spLocks noGrp="1"/>
          </p:cNvSpPr>
          <p:nvPr>
            <p:ph idx="1"/>
          </p:nvPr>
        </p:nvSpPr>
        <p:spPr>
          <a:xfrm>
            <a:off x="542581" y="1525321"/>
            <a:ext cx="5418666" cy="4912376"/>
          </a:xfrm>
        </p:spPr>
        <p:txBody>
          <a:bodyPr>
            <a:normAutofit lnSpcReduction="10000"/>
          </a:bodyPr>
          <a:lstStyle/>
          <a:p>
            <a:r>
              <a:rPr lang="en-US" sz="2400" dirty="0"/>
              <a:t>Climate change is impacting socioeconomic systems</a:t>
            </a:r>
          </a:p>
          <a:p>
            <a:r>
              <a:rPr lang="en-US" sz="2400" dirty="0"/>
              <a:t>In the USA alone, 9.8 million on-slope participants in 2010</a:t>
            </a:r>
          </a:p>
          <a:p>
            <a:pPr marL="457200" lvl="1" indent="0">
              <a:buNone/>
            </a:pPr>
            <a:r>
              <a:rPr lang="en-US" sz="2000" dirty="0"/>
              <a:t>(National Ski Areas Association, 2011)</a:t>
            </a:r>
          </a:p>
          <a:p>
            <a:r>
              <a:rPr lang="en-US" sz="2400" dirty="0"/>
              <a:t>In Canada, ski industry accounts for over $1 Billion a year</a:t>
            </a:r>
          </a:p>
          <a:p>
            <a:pPr marL="457200" lvl="1" indent="0">
              <a:buNone/>
            </a:pPr>
            <a:r>
              <a:rPr lang="en-US" sz="2000" dirty="0"/>
              <a:t>(Canada Ski Council, 2017)</a:t>
            </a:r>
          </a:p>
          <a:p>
            <a:r>
              <a:rPr lang="en-US" sz="2400" dirty="0"/>
              <a:t>Present a perspective to lobbying climate change mitigation efforts</a:t>
            </a:r>
          </a:p>
          <a:p>
            <a:pPr lvl="1"/>
            <a:r>
              <a:rPr lang="en-US" sz="2000" dirty="0"/>
              <a:t>Push for the industry for the reduction of carbon emissions</a:t>
            </a:r>
          </a:p>
          <a:p>
            <a:pPr marL="0" indent="0">
              <a:buNone/>
            </a:pPr>
            <a:endParaRPr lang="en-US" dirty="0"/>
          </a:p>
        </p:txBody>
      </p:sp>
      <p:pic>
        <p:nvPicPr>
          <p:cNvPr id="4" name="Picture 3">
            <a:extLst>
              <a:ext uri="{FF2B5EF4-FFF2-40B4-BE49-F238E27FC236}">
                <a16:creationId xmlns:a16="http://schemas.microsoft.com/office/drawing/2014/main" id="{D2D02FE1-6F6B-4F41-B7A2-417FBD5C864F}"/>
              </a:ext>
            </a:extLst>
          </p:cNvPr>
          <p:cNvPicPr>
            <a:picLocks noChangeAspect="1"/>
          </p:cNvPicPr>
          <p:nvPr/>
        </p:nvPicPr>
        <p:blipFill>
          <a:blip r:embed="rId3"/>
          <a:stretch>
            <a:fillRect/>
          </a:stretch>
        </p:blipFill>
        <p:spPr>
          <a:xfrm>
            <a:off x="5961247" y="514951"/>
            <a:ext cx="5735465" cy="5828097"/>
          </a:xfrm>
          <a:prstGeom prst="rect">
            <a:avLst/>
          </a:prstGeom>
          <a:ln>
            <a:solidFill>
              <a:schemeClr val="tx1"/>
            </a:solidFill>
          </a:ln>
        </p:spPr>
      </p:pic>
      <p:sp>
        <p:nvSpPr>
          <p:cNvPr id="5" name="TextBox 4">
            <a:extLst>
              <a:ext uri="{FF2B5EF4-FFF2-40B4-BE49-F238E27FC236}">
                <a16:creationId xmlns:a16="http://schemas.microsoft.com/office/drawing/2014/main" id="{51197DA0-5515-4C1B-9902-8FE325752A55}"/>
              </a:ext>
            </a:extLst>
          </p:cNvPr>
          <p:cNvSpPr txBox="1"/>
          <p:nvPr/>
        </p:nvSpPr>
        <p:spPr>
          <a:xfrm>
            <a:off x="10307466" y="6343048"/>
            <a:ext cx="2002054" cy="369332"/>
          </a:xfrm>
          <a:prstGeom prst="rect">
            <a:avLst/>
          </a:prstGeom>
          <a:noFill/>
        </p:spPr>
        <p:txBody>
          <a:bodyPr wrap="square" rtlCol="0">
            <a:spAutoFit/>
          </a:bodyPr>
          <a:lstStyle/>
          <a:p>
            <a:r>
              <a:rPr lang="en-US" dirty="0"/>
              <a:t>(CBC, 2019)</a:t>
            </a:r>
          </a:p>
        </p:txBody>
      </p:sp>
    </p:spTree>
    <p:extLst>
      <p:ext uri="{BB962C8B-B14F-4D97-AF65-F5344CB8AC3E}">
        <p14:creationId xmlns:p14="http://schemas.microsoft.com/office/powerpoint/2010/main" val="1694102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5444725-D868-463B-9139-5B1370AFA5D1}"/>
              </a:ext>
            </a:extLst>
          </p:cNvPr>
          <p:cNvPicPr>
            <a:picLocks noChangeAspect="1"/>
          </p:cNvPicPr>
          <p:nvPr/>
        </p:nvPicPr>
        <p:blipFill>
          <a:blip r:embed="rId3"/>
          <a:stretch>
            <a:fillRect/>
          </a:stretch>
        </p:blipFill>
        <p:spPr>
          <a:xfrm>
            <a:off x="316903" y="1004596"/>
            <a:ext cx="11558194" cy="5505062"/>
          </a:xfrm>
          <a:prstGeom prst="rect">
            <a:avLst/>
          </a:prstGeom>
        </p:spPr>
      </p:pic>
      <p:sp>
        <p:nvSpPr>
          <p:cNvPr id="4" name="Title 1">
            <a:extLst>
              <a:ext uri="{FF2B5EF4-FFF2-40B4-BE49-F238E27FC236}">
                <a16:creationId xmlns:a16="http://schemas.microsoft.com/office/drawing/2014/main" id="{5789BC66-B70D-449F-B85B-8C9021233AA2}"/>
              </a:ext>
            </a:extLst>
          </p:cNvPr>
          <p:cNvSpPr txBox="1">
            <a:spLocks/>
          </p:cNvSpPr>
          <p:nvPr/>
        </p:nvSpPr>
        <p:spPr>
          <a:xfrm>
            <a:off x="640011" y="348342"/>
            <a:ext cx="8289384" cy="1032588"/>
          </a:xfrm>
          <a:prstGeom prst="rect">
            <a:avLst/>
          </a:prstGeom>
        </p:spPr>
        <p:txBody>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err="1">
                <a:solidFill>
                  <a:schemeClr val="accent2"/>
                </a:solidFill>
              </a:rPr>
              <a:t>ClimateNA</a:t>
            </a:r>
            <a:r>
              <a:rPr lang="en-US" dirty="0">
                <a:solidFill>
                  <a:schemeClr val="accent2"/>
                </a:solidFill>
              </a:rPr>
              <a:t> / </a:t>
            </a:r>
            <a:r>
              <a:rPr lang="en-US" dirty="0" err="1">
                <a:solidFill>
                  <a:schemeClr val="accent2"/>
                </a:solidFill>
              </a:rPr>
              <a:t>ClimateBC</a:t>
            </a:r>
            <a:r>
              <a:rPr lang="en-US" dirty="0">
                <a:solidFill>
                  <a:schemeClr val="accent2"/>
                </a:solidFill>
              </a:rPr>
              <a:t>	</a:t>
            </a:r>
          </a:p>
        </p:txBody>
      </p:sp>
      <p:sp>
        <p:nvSpPr>
          <p:cNvPr id="3" name="TextBox 2">
            <a:extLst>
              <a:ext uri="{FF2B5EF4-FFF2-40B4-BE49-F238E27FC236}">
                <a16:creationId xmlns:a16="http://schemas.microsoft.com/office/drawing/2014/main" id="{54DE8B4C-D10D-40FE-AEC3-224D7EA6869F}"/>
              </a:ext>
            </a:extLst>
          </p:cNvPr>
          <p:cNvSpPr txBox="1"/>
          <p:nvPr/>
        </p:nvSpPr>
        <p:spPr>
          <a:xfrm>
            <a:off x="9115124" y="6509658"/>
            <a:ext cx="2136809" cy="369332"/>
          </a:xfrm>
          <a:prstGeom prst="rect">
            <a:avLst/>
          </a:prstGeom>
          <a:noFill/>
        </p:spPr>
        <p:txBody>
          <a:bodyPr wrap="square" rtlCol="0">
            <a:spAutoFit/>
          </a:bodyPr>
          <a:lstStyle/>
          <a:p>
            <a:r>
              <a:rPr lang="en-US" dirty="0"/>
              <a:t>(</a:t>
            </a:r>
            <a:r>
              <a:rPr lang="en-US" dirty="0" err="1"/>
              <a:t>ClimateNA</a:t>
            </a:r>
            <a:r>
              <a:rPr lang="en-US" dirty="0"/>
              <a:t>, 2018)</a:t>
            </a:r>
          </a:p>
        </p:txBody>
      </p:sp>
    </p:spTree>
    <p:extLst>
      <p:ext uri="{BB962C8B-B14F-4D97-AF65-F5344CB8AC3E}">
        <p14:creationId xmlns:p14="http://schemas.microsoft.com/office/powerpoint/2010/main" val="390223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C280-43C5-4EAF-9AC6-66B0FF03BD47}"/>
              </a:ext>
            </a:extLst>
          </p:cNvPr>
          <p:cNvSpPr>
            <a:spLocks noGrp="1"/>
          </p:cNvSpPr>
          <p:nvPr>
            <p:ph type="title"/>
          </p:nvPr>
        </p:nvSpPr>
        <p:spPr>
          <a:xfrm>
            <a:off x="677334" y="609600"/>
            <a:ext cx="8596668" cy="711200"/>
          </a:xfrm>
        </p:spPr>
        <p:txBody>
          <a:bodyPr>
            <a:normAutofit/>
          </a:bodyPr>
          <a:lstStyle/>
          <a:p>
            <a:r>
              <a:rPr lang="en-US" dirty="0">
                <a:solidFill>
                  <a:schemeClr val="accent2"/>
                </a:solidFill>
              </a:rPr>
              <a:t>General Circulation Models</a:t>
            </a:r>
          </a:p>
        </p:txBody>
      </p:sp>
      <p:sp>
        <p:nvSpPr>
          <p:cNvPr id="3" name="Content Placeholder 2">
            <a:extLst>
              <a:ext uri="{FF2B5EF4-FFF2-40B4-BE49-F238E27FC236}">
                <a16:creationId xmlns:a16="http://schemas.microsoft.com/office/drawing/2014/main" id="{1B44C7E9-83C2-4F63-A439-0883A3D99D79}"/>
              </a:ext>
            </a:extLst>
          </p:cNvPr>
          <p:cNvSpPr>
            <a:spLocks noGrp="1"/>
          </p:cNvSpPr>
          <p:nvPr>
            <p:ph sz="half" idx="1"/>
          </p:nvPr>
        </p:nvSpPr>
        <p:spPr>
          <a:xfrm>
            <a:off x="677334" y="1337733"/>
            <a:ext cx="4184035" cy="5139267"/>
          </a:xfrm>
        </p:spPr>
        <p:txBody>
          <a:bodyPr>
            <a:normAutofit fontScale="92500" lnSpcReduction="20000"/>
          </a:bodyPr>
          <a:lstStyle/>
          <a:p>
            <a:r>
              <a:rPr lang="en-US" dirty="0"/>
              <a:t>ACCESS1-0				(Australia)</a:t>
            </a:r>
          </a:p>
          <a:p>
            <a:r>
              <a:rPr lang="en-US" dirty="0"/>
              <a:t>CanESM2				(Canada)</a:t>
            </a:r>
          </a:p>
          <a:p>
            <a:r>
              <a:rPr lang="en-US" dirty="0"/>
              <a:t>CCSM4				(USA)</a:t>
            </a:r>
          </a:p>
          <a:p>
            <a:r>
              <a:rPr lang="en-US" dirty="0"/>
              <a:t>CESM1-CAM5			(USA)</a:t>
            </a:r>
          </a:p>
          <a:p>
            <a:r>
              <a:rPr lang="en-US" dirty="0"/>
              <a:t>CNRM-CM5				(France)</a:t>
            </a:r>
          </a:p>
          <a:p>
            <a:r>
              <a:rPr lang="en-US" dirty="0"/>
              <a:t>CSIRO-Mk3-6-0			(Australia)</a:t>
            </a:r>
          </a:p>
          <a:p>
            <a:r>
              <a:rPr lang="en-US" dirty="0"/>
              <a:t>GFDL-CM3				(USA)</a:t>
            </a:r>
          </a:p>
          <a:p>
            <a:r>
              <a:rPr lang="en-US" dirty="0"/>
              <a:t>GISS-E2R				(USA)</a:t>
            </a:r>
          </a:p>
          <a:p>
            <a:r>
              <a:rPr lang="en-US" dirty="0"/>
              <a:t>HadGEM2-ES			(UK)</a:t>
            </a:r>
          </a:p>
          <a:p>
            <a:r>
              <a:rPr lang="en-US" dirty="0"/>
              <a:t>INM-CM4				(Russia)</a:t>
            </a:r>
          </a:p>
          <a:p>
            <a:r>
              <a:rPr lang="en-US" dirty="0"/>
              <a:t>IPSL-CM5A-MR			(France)</a:t>
            </a:r>
          </a:p>
          <a:p>
            <a:r>
              <a:rPr lang="en-US" dirty="0"/>
              <a:t>MIROC-ESM			(Japan)</a:t>
            </a:r>
          </a:p>
          <a:p>
            <a:r>
              <a:rPr lang="en-US" dirty="0"/>
              <a:t>MIROC5				(Japan)</a:t>
            </a:r>
          </a:p>
          <a:p>
            <a:r>
              <a:rPr lang="en-US" dirty="0"/>
              <a:t>MPI-ESM-LR			(Germany)</a:t>
            </a:r>
          </a:p>
          <a:p>
            <a:r>
              <a:rPr lang="en-US" dirty="0"/>
              <a:t>MRI-CGCM3			(Japan)</a:t>
            </a:r>
          </a:p>
          <a:p>
            <a:endParaRPr lang="en-US" dirty="0"/>
          </a:p>
        </p:txBody>
      </p:sp>
      <p:pic>
        <p:nvPicPr>
          <p:cNvPr id="5" name="Picture 4">
            <a:extLst>
              <a:ext uri="{FF2B5EF4-FFF2-40B4-BE49-F238E27FC236}">
                <a16:creationId xmlns:a16="http://schemas.microsoft.com/office/drawing/2014/main" id="{CF3EDE6F-EDF4-4711-88D5-D8450825AF9A}"/>
              </a:ext>
            </a:extLst>
          </p:cNvPr>
          <p:cNvPicPr>
            <a:picLocks noChangeAspect="1"/>
          </p:cNvPicPr>
          <p:nvPr/>
        </p:nvPicPr>
        <p:blipFill rotWithShape="1">
          <a:blip r:embed="rId3"/>
          <a:srcRect l="841" r="684"/>
          <a:stretch/>
        </p:blipFill>
        <p:spPr>
          <a:xfrm>
            <a:off x="4975668" y="1783724"/>
            <a:ext cx="6856557" cy="3914775"/>
          </a:xfrm>
          <a:prstGeom prst="rect">
            <a:avLst/>
          </a:prstGeom>
          <a:ln>
            <a:solidFill>
              <a:schemeClr val="tx1"/>
            </a:solidFill>
          </a:ln>
        </p:spPr>
      </p:pic>
      <p:sp>
        <p:nvSpPr>
          <p:cNvPr id="6" name="TextBox 5">
            <a:extLst>
              <a:ext uri="{FF2B5EF4-FFF2-40B4-BE49-F238E27FC236}">
                <a16:creationId xmlns:a16="http://schemas.microsoft.com/office/drawing/2014/main" id="{BA694A8E-6BC7-4D0A-82CD-72C0CA1E12C0}"/>
              </a:ext>
            </a:extLst>
          </p:cNvPr>
          <p:cNvSpPr txBox="1"/>
          <p:nvPr/>
        </p:nvSpPr>
        <p:spPr>
          <a:xfrm>
            <a:off x="9172876" y="5698499"/>
            <a:ext cx="2917524" cy="369332"/>
          </a:xfrm>
          <a:prstGeom prst="rect">
            <a:avLst/>
          </a:prstGeom>
          <a:noFill/>
        </p:spPr>
        <p:txBody>
          <a:bodyPr wrap="square" rtlCol="0">
            <a:spAutoFit/>
          </a:bodyPr>
          <a:lstStyle/>
          <a:p>
            <a:r>
              <a:rPr lang="en-US" dirty="0"/>
              <a:t>(IPCC AR5 Report, 2014)</a:t>
            </a:r>
          </a:p>
        </p:txBody>
      </p:sp>
    </p:spTree>
    <p:extLst>
      <p:ext uri="{BB962C8B-B14F-4D97-AF65-F5344CB8AC3E}">
        <p14:creationId xmlns:p14="http://schemas.microsoft.com/office/powerpoint/2010/main" val="3824259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3045-EDF4-4DAD-A766-B7F370936AA3}"/>
              </a:ext>
            </a:extLst>
          </p:cNvPr>
          <p:cNvSpPr>
            <a:spLocks noGrp="1"/>
          </p:cNvSpPr>
          <p:nvPr>
            <p:ph type="title"/>
          </p:nvPr>
        </p:nvSpPr>
        <p:spPr>
          <a:xfrm>
            <a:off x="903619" y="238646"/>
            <a:ext cx="5888027" cy="1326506"/>
          </a:xfrm>
        </p:spPr>
        <p:txBody>
          <a:bodyPr>
            <a:normAutofit/>
          </a:bodyPr>
          <a:lstStyle/>
          <a:p>
            <a:r>
              <a:rPr lang="en-US" sz="3200" dirty="0">
                <a:solidFill>
                  <a:schemeClr val="accent2"/>
                </a:solidFill>
              </a:rPr>
              <a:t>Length of Season - Polynomial Regression Example 1</a:t>
            </a:r>
          </a:p>
        </p:txBody>
      </p:sp>
      <p:pic>
        <p:nvPicPr>
          <p:cNvPr id="3" name="Picture 2">
            <a:extLst>
              <a:ext uri="{FF2B5EF4-FFF2-40B4-BE49-F238E27FC236}">
                <a16:creationId xmlns:a16="http://schemas.microsoft.com/office/drawing/2014/main" id="{7463D7AE-4CF3-481F-88C6-EB5ADF9641F6}"/>
              </a:ext>
            </a:extLst>
          </p:cNvPr>
          <p:cNvPicPr>
            <a:picLocks noChangeAspect="1"/>
          </p:cNvPicPr>
          <p:nvPr/>
        </p:nvPicPr>
        <p:blipFill>
          <a:blip r:embed="rId3"/>
          <a:stretch>
            <a:fillRect/>
          </a:stretch>
        </p:blipFill>
        <p:spPr>
          <a:xfrm>
            <a:off x="1052946" y="1708728"/>
            <a:ext cx="9924457" cy="4698870"/>
          </a:xfrm>
          <a:prstGeom prst="rect">
            <a:avLst/>
          </a:prstGeom>
          <a:ln>
            <a:solidFill>
              <a:schemeClr val="tx1"/>
            </a:solidFill>
          </a:ln>
        </p:spPr>
      </p:pic>
      <p:sp>
        <p:nvSpPr>
          <p:cNvPr id="4" name="Arrow: Right 3">
            <a:extLst>
              <a:ext uri="{FF2B5EF4-FFF2-40B4-BE49-F238E27FC236}">
                <a16:creationId xmlns:a16="http://schemas.microsoft.com/office/drawing/2014/main" id="{6A9CC176-1D80-4194-82EB-3E3D4C5E68E2}"/>
              </a:ext>
            </a:extLst>
          </p:cNvPr>
          <p:cNvSpPr/>
          <p:nvPr/>
        </p:nvSpPr>
        <p:spPr>
          <a:xfrm rot="16200000">
            <a:off x="3029530" y="4145908"/>
            <a:ext cx="387927" cy="21243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Arrow: Right 4">
            <a:extLst>
              <a:ext uri="{FF2B5EF4-FFF2-40B4-BE49-F238E27FC236}">
                <a16:creationId xmlns:a16="http://schemas.microsoft.com/office/drawing/2014/main" id="{C0CA16C0-CA85-4EB8-BBA9-04FB4695A09D}"/>
              </a:ext>
            </a:extLst>
          </p:cNvPr>
          <p:cNvSpPr/>
          <p:nvPr/>
        </p:nvSpPr>
        <p:spPr>
          <a:xfrm rot="16200000">
            <a:off x="9149308" y="4130834"/>
            <a:ext cx="387927" cy="21243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CB7D8E9D-923D-4B08-8A66-FB72F8C6AD9D}"/>
              </a:ext>
            </a:extLst>
          </p:cNvPr>
          <p:cNvSpPr/>
          <p:nvPr/>
        </p:nvSpPr>
        <p:spPr>
          <a:xfrm rot="5400000">
            <a:off x="7833124" y="3165762"/>
            <a:ext cx="387927" cy="212436"/>
          </a:xfrm>
          <a:prstGeom prst="right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62A98B75-305A-44F0-9C1D-0A867CEB7DB6}"/>
              </a:ext>
            </a:extLst>
          </p:cNvPr>
          <p:cNvSpPr/>
          <p:nvPr/>
        </p:nvSpPr>
        <p:spPr>
          <a:xfrm rot="5400000">
            <a:off x="3653670" y="3170385"/>
            <a:ext cx="387927" cy="212436"/>
          </a:xfrm>
          <a:prstGeom prst="right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3111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93045-EDF4-4DAD-A766-B7F370936AA3}"/>
              </a:ext>
            </a:extLst>
          </p:cNvPr>
          <p:cNvSpPr>
            <a:spLocks noGrp="1"/>
          </p:cNvSpPr>
          <p:nvPr>
            <p:ph type="title"/>
          </p:nvPr>
        </p:nvSpPr>
        <p:spPr>
          <a:xfrm>
            <a:off x="1000607" y="231006"/>
            <a:ext cx="5916037" cy="1525847"/>
          </a:xfrm>
        </p:spPr>
        <p:txBody>
          <a:bodyPr>
            <a:normAutofit/>
          </a:bodyPr>
          <a:lstStyle/>
          <a:p>
            <a:r>
              <a:rPr lang="en-US" sz="3200" dirty="0">
                <a:solidFill>
                  <a:schemeClr val="accent2"/>
                </a:solidFill>
              </a:rPr>
              <a:t>Length of Season - Polynomial Regression Example 2</a:t>
            </a:r>
          </a:p>
        </p:txBody>
      </p:sp>
      <p:pic>
        <p:nvPicPr>
          <p:cNvPr id="4" name="Picture 3">
            <a:extLst>
              <a:ext uri="{FF2B5EF4-FFF2-40B4-BE49-F238E27FC236}">
                <a16:creationId xmlns:a16="http://schemas.microsoft.com/office/drawing/2014/main" id="{B1570370-74E5-40AE-9694-43BE4E4E45F0}"/>
              </a:ext>
            </a:extLst>
          </p:cNvPr>
          <p:cNvPicPr>
            <a:picLocks noChangeAspect="1"/>
          </p:cNvPicPr>
          <p:nvPr/>
        </p:nvPicPr>
        <p:blipFill>
          <a:blip r:embed="rId3"/>
          <a:stretch>
            <a:fillRect/>
          </a:stretch>
        </p:blipFill>
        <p:spPr>
          <a:xfrm>
            <a:off x="1000607" y="1625554"/>
            <a:ext cx="9953721" cy="4705685"/>
          </a:xfrm>
          <a:prstGeom prst="rect">
            <a:avLst/>
          </a:prstGeom>
          <a:ln>
            <a:solidFill>
              <a:schemeClr val="tx1"/>
            </a:solidFill>
          </a:ln>
        </p:spPr>
      </p:pic>
      <p:sp>
        <p:nvSpPr>
          <p:cNvPr id="5" name="Arrow: Right 4">
            <a:extLst>
              <a:ext uri="{FF2B5EF4-FFF2-40B4-BE49-F238E27FC236}">
                <a16:creationId xmlns:a16="http://schemas.microsoft.com/office/drawing/2014/main" id="{2353061F-637A-4890-970C-90D75A31E467}"/>
              </a:ext>
            </a:extLst>
          </p:cNvPr>
          <p:cNvSpPr/>
          <p:nvPr/>
        </p:nvSpPr>
        <p:spPr>
          <a:xfrm rot="16200000">
            <a:off x="3943241" y="5015345"/>
            <a:ext cx="387927" cy="21243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Right 5">
            <a:extLst>
              <a:ext uri="{FF2B5EF4-FFF2-40B4-BE49-F238E27FC236}">
                <a16:creationId xmlns:a16="http://schemas.microsoft.com/office/drawing/2014/main" id="{D13C9A0A-2062-4F12-88CA-CF8D8EE82A7E}"/>
              </a:ext>
            </a:extLst>
          </p:cNvPr>
          <p:cNvSpPr/>
          <p:nvPr/>
        </p:nvSpPr>
        <p:spPr>
          <a:xfrm rot="16200000">
            <a:off x="7967052" y="5015346"/>
            <a:ext cx="387927" cy="212436"/>
          </a:xfrm>
          <a:prstGeom prst="righ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5A249F43-AD1D-47D8-A6F3-90971873D317}"/>
              </a:ext>
            </a:extLst>
          </p:cNvPr>
          <p:cNvSpPr/>
          <p:nvPr/>
        </p:nvSpPr>
        <p:spPr>
          <a:xfrm rot="10800000">
            <a:off x="6684576" y="4370979"/>
            <a:ext cx="387927" cy="212436"/>
          </a:xfrm>
          <a:prstGeom prst="right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9170D983-6CF4-4BB7-82B1-E4C7E6EE6A2C}"/>
              </a:ext>
            </a:extLst>
          </p:cNvPr>
          <p:cNvSpPr/>
          <p:nvPr/>
        </p:nvSpPr>
        <p:spPr>
          <a:xfrm>
            <a:off x="4300208" y="4370977"/>
            <a:ext cx="387927" cy="212436"/>
          </a:xfrm>
          <a:prstGeom prst="rightArrow">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6961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DBE26-2089-4ACF-A713-06F626E9A475}"/>
              </a:ext>
            </a:extLst>
          </p:cNvPr>
          <p:cNvSpPr>
            <a:spLocks noGrp="1"/>
          </p:cNvSpPr>
          <p:nvPr>
            <p:ph type="title"/>
          </p:nvPr>
        </p:nvSpPr>
        <p:spPr>
          <a:xfrm>
            <a:off x="677333" y="609600"/>
            <a:ext cx="9101933" cy="728312"/>
          </a:xfrm>
        </p:spPr>
        <p:txBody>
          <a:bodyPr/>
          <a:lstStyle/>
          <a:p>
            <a:r>
              <a:rPr lang="en-US" dirty="0">
                <a:solidFill>
                  <a:schemeClr val="accent2"/>
                </a:solidFill>
              </a:rPr>
              <a:t>Western Canada Preliminary Visualization</a:t>
            </a:r>
          </a:p>
        </p:txBody>
      </p:sp>
      <p:pic>
        <p:nvPicPr>
          <p:cNvPr id="4" name="Picture 3">
            <a:extLst>
              <a:ext uri="{FF2B5EF4-FFF2-40B4-BE49-F238E27FC236}">
                <a16:creationId xmlns:a16="http://schemas.microsoft.com/office/drawing/2014/main" id="{297AD72B-5081-4A0F-958C-F7C323D9E4A2}"/>
              </a:ext>
            </a:extLst>
          </p:cNvPr>
          <p:cNvPicPr>
            <a:picLocks noChangeAspect="1"/>
          </p:cNvPicPr>
          <p:nvPr/>
        </p:nvPicPr>
        <p:blipFill rotWithShape="1">
          <a:blip r:embed="rId3">
            <a:extLst>
              <a:ext uri="{28A0092B-C50C-407E-A947-70E740481C1C}">
                <a14:useLocalDpi xmlns:a14="http://schemas.microsoft.com/office/drawing/2010/main" val="0"/>
              </a:ext>
            </a:extLst>
          </a:blip>
          <a:srcRect b="26378"/>
          <a:stretch/>
        </p:blipFill>
        <p:spPr>
          <a:xfrm>
            <a:off x="1188898" y="1453415"/>
            <a:ext cx="9833454" cy="5030841"/>
          </a:xfrm>
          <a:prstGeom prst="rect">
            <a:avLst/>
          </a:prstGeom>
          <a:ln>
            <a:solidFill>
              <a:schemeClr val="tx1"/>
            </a:solidFill>
          </a:ln>
        </p:spPr>
      </p:pic>
      <p:sp>
        <p:nvSpPr>
          <p:cNvPr id="3" name="TextBox 2">
            <a:extLst>
              <a:ext uri="{FF2B5EF4-FFF2-40B4-BE49-F238E27FC236}">
                <a16:creationId xmlns:a16="http://schemas.microsoft.com/office/drawing/2014/main" id="{3A3A40E5-4471-4A67-BF3F-F265757ED3D2}"/>
              </a:ext>
            </a:extLst>
          </p:cNvPr>
          <p:cNvSpPr txBox="1"/>
          <p:nvPr/>
        </p:nvSpPr>
        <p:spPr>
          <a:xfrm rot="16200000">
            <a:off x="1281677" y="2588750"/>
            <a:ext cx="507110" cy="276999"/>
          </a:xfrm>
          <a:prstGeom prst="rect">
            <a:avLst/>
          </a:prstGeom>
          <a:noFill/>
        </p:spPr>
        <p:txBody>
          <a:bodyPr wrap="square" rtlCol="0">
            <a:spAutoFit/>
          </a:bodyPr>
          <a:lstStyle/>
          <a:p>
            <a:r>
              <a:rPr lang="en-US" sz="1200" dirty="0"/>
              <a:t>(%)</a:t>
            </a:r>
          </a:p>
        </p:txBody>
      </p:sp>
      <p:sp>
        <p:nvSpPr>
          <p:cNvPr id="6" name="TextBox 5">
            <a:extLst>
              <a:ext uri="{FF2B5EF4-FFF2-40B4-BE49-F238E27FC236}">
                <a16:creationId xmlns:a16="http://schemas.microsoft.com/office/drawing/2014/main" id="{67C3863F-78F8-4341-BEB2-D34A80861743}"/>
              </a:ext>
            </a:extLst>
          </p:cNvPr>
          <p:cNvSpPr txBox="1"/>
          <p:nvPr/>
        </p:nvSpPr>
        <p:spPr>
          <a:xfrm rot="16200000">
            <a:off x="1152494" y="5547755"/>
            <a:ext cx="707726" cy="276999"/>
          </a:xfrm>
          <a:prstGeom prst="rect">
            <a:avLst/>
          </a:prstGeom>
          <a:noFill/>
        </p:spPr>
        <p:txBody>
          <a:bodyPr wrap="square" rtlCol="0">
            <a:spAutoFit/>
          </a:bodyPr>
          <a:lstStyle/>
          <a:p>
            <a:r>
              <a:rPr lang="en-US" sz="1200" dirty="0"/>
              <a:t>(m </a:t>
            </a:r>
            <a:r>
              <a:rPr lang="en-US" sz="1200" dirty="0" err="1"/>
              <a:t>asl</a:t>
            </a:r>
            <a:r>
              <a:rPr lang="en-US" sz="1200" dirty="0"/>
              <a:t>)</a:t>
            </a:r>
          </a:p>
        </p:txBody>
      </p:sp>
      <p:sp>
        <p:nvSpPr>
          <p:cNvPr id="7" name="TextBox 6">
            <a:extLst>
              <a:ext uri="{FF2B5EF4-FFF2-40B4-BE49-F238E27FC236}">
                <a16:creationId xmlns:a16="http://schemas.microsoft.com/office/drawing/2014/main" id="{F7D1FBD9-8922-480D-ACE4-DD5FB1FF336A}"/>
              </a:ext>
            </a:extLst>
          </p:cNvPr>
          <p:cNvSpPr txBox="1"/>
          <p:nvPr/>
        </p:nvSpPr>
        <p:spPr>
          <a:xfrm rot="16200000">
            <a:off x="1196335" y="4089004"/>
            <a:ext cx="639296" cy="276999"/>
          </a:xfrm>
          <a:prstGeom prst="rect">
            <a:avLst/>
          </a:prstGeom>
          <a:noFill/>
        </p:spPr>
        <p:txBody>
          <a:bodyPr wrap="square" rtlCol="0">
            <a:spAutoFit/>
          </a:bodyPr>
          <a:lstStyle/>
          <a:p>
            <a:r>
              <a:rPr lang="en-US" sz="1200" dirty="0"/>
              <a:t>(days)</a:t>
            </a:r>
          </a:p>
        </p:txBody>
      </p:sp>
    </p:spTree>
    <p:extLst>
      <p:ext uri="{BB962C8B-B14F-4D97-AF65-F5344CB8AC3E}">
        <p14:creationId xmlns:p14="http://schemas.microsoft.com/office/powerpoint/2010/main" val="37348875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21433-DDF1-406F-B090-34B1A8F13CA2}"/>
              </a:ext>
            </a:extLst>
          </p:cNvPr>
          <p:cNvSpPr>
            <a:spLocks noGrp="1"/>
          </p:cNvSpPr>
          <p:nvPr>
            <p:ph type="title"/>
          </p:nvPr>
        </p:nvSpPr>
        <p:spPr>
          <a:xfrm>
            <a:off x="677334" y="323273"/>
            <a:ext cx="8771466" cy="728133"/>
          </a:xfrm>
        </p:spPr>
        <p:txBody>
          <a:bodyPr/>
          <a:lstStyle/>
          <a:p>
            <a:r>
              <a:rPr lang="en-US" dirty="0">
                <a:solidFill>
                  <a:schemeClr val="accent2"/>
                </a:solidFill>
              </a:rPr>
              <a:t>Western Canada Preliminary Visualization</a:t>
            </a:r>
          </a:p>
        </p:txBody>
      </p:sp>
      <p:pic>
        <p:nvPicPr>
          <p:cNvPr id="4" name="Picture 3">
            <a:extLst>
              <a:ext uri="{FF2B5EF4-FFF2-40B4-BE49-F238E27FC236}">
                <a16:creationId xmlns:a16="http://schemas.microsoft.com/office/drawing/2014/main" id="{097ADDD8-BCD3-4983-BACC-92C589F557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2334" y="1236133"/>
            <a:ext cx="7129702" cy="5509314"/>
          </a:xfrm>
          <a:prstGeom prst="rect">
            <a:avLst/>
          </a:prstGeom>
          <a:ln>
            <a:solidFill>
              <a:schemeClr val="tx1"/>
            </a:solidFill>
          </a:ln>
        </p:spPr>
      </p:pic>
    </p:spTree>
    <p:extLst>
      <p:ext uri="{BB962C8B-B14F-4D97-AF65-F5344CB8AC3E}">
        <p14:creationId xmlns:p14="http://schemas.microsoft.com/office/powerpoint/2010/main" val="344491450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471</TotalTime>
  <Words>610</Words>
  <Application>Microsoft Office PowerPoint</Application>
  <PresentationFormat>Widescreen</PresentationFormat>
  <Paragraphs>84</Paragraphs>
  <Slides>13</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Trebuchet MS</vt:lpstr>
      <vt:lpstr>Wingdings</vt:lpstr>
      <vt:lpstr>Wingdings 3</vt:lpstr>
      <vt:lpstr>Facet</vt:lpstr>
      <vt:lpstr>Climate 2085 – Climate Change Impact Assessment of 157 Western North American Ski Resorts </vt:lpstr>
      <vt:lpstr>General Overview </vt:lpstr>
      <vt:lpstr>Goal</vt:lpstr>
      <vt:lpstr>PowerPoint Presentation</vt:lpstr>
      <vt:lpstr>General Circulation Models</vt:lpstr>
      <vt:lpstr>Length of Season - Polynomial Regression Example 1</vt:lpstr>
      <vt:lpstr>Length of Season - Polynomial Regression Example 2</vt:lpstr>
      <vt:lpstr>Western Canada Preliminary Visualization</vt:lpstr>
      <vt:lpstr>Western Canada Preliminary Visualization</vt:lpstr>
      <vt:lpstr>Limitations</vt:lpstr>
      <vt:lpstr>Next Steps / Analysis</vt:lpstr>
      <vt:lpstr>Acknowledgements</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Ethan Clark</dc:creator>
  <cp:lastModifiedBy>Ethan Clark</cp:lastModifiedBy>
  <cp:revision>66</cp:revision>
  <dcterms:created xsi:type="dcterms:W3CDTF">2019-02-24T22:17:53Z</dcterms:created>
  <dcterms:modified xsi:type="dcterms:W3CDTF">2019-03-20T01:04:22Z</dcterms:modified>
</cp:coreProperties>
</file>