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7" r:id="rId7"/>
    <p:sldId id="268" r:id="rId8"/>
    <p:sldId id="263" r:id="rId9"/>
    <p:sldId id="264" r:id="rId10"/>
    <p:sldId id="265"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9" d="100"/>
          <a:sy n="99" d="100"/>
        </p:scale>
        <p:origin x="-11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335255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408561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258003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102820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339894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208565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355144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370811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286508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80342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DB7D8-EF9E-4D67-91BB-66CC74F90DE7}" type="datetimeFigureOut">
              <a:rPr lang="en-US" smtClean="0"/>
              <a:t>14-07-02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D6D98-FD3A-440A-BAA0-85EDF02B3827}" type="slidenum">
              <a:rPr lang="en-US" smtClean="0"/>
              <a:t>‹#›</a:t>
            </a:fld>
            <a:endParaRPr lang="en-US" dirty="0"/>
          </a:p>
        </p:txBody>
      </p:sp>
    </p:spTree>
    <p:extLst>
      <p:ext uri="{BB962C8B-B14F-4D97-AF65-F5344CB8AC3E}">
        <p14:creationId xmlns:p14="http://schemas.microsoft.com/office/powerpoint/2010/main" val="1423799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DB7D8-EF9E-4D67-91BB-66CC74F90DE7}" type="datetimeFigureOut">
              <a:rPr lang="en-US" smtClean="0"/>
              <a:t>14-07-02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D6D98-FD3A-440A-BAA0-85EDF02B3827}" type="slidenum">
              <a:rPr lang="en-US" smtClean="0"/>
              <a:t>‹#›</a:t>
            </a:fld>
            <a:endParaRPr lang="en-US" dirty="0"/>
          </a:p>
        </p:txBody>
      </p:sp>
    </p:spTree>
    <p:extLst>
      <p:ext uri="{BB962C8B-B14F-4D97-AF65-F5344CB8AC3E}">
        <p14:creationId xmlns:p14="http://schemas.microsoft.com/office/powerpoint/2010/main" val="1516291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1900" y="0"/>
            <a:ext cx="9436100" cy="2679700"/>
          </a:xfrm>
        </p:spPr>
        <p:txBody>
          <a:bodyPr>
            <a:normAutofit/>
          </a:bodyPr>
          <a:lstStyle/>
          <a:p>
            <a:r>
              <a:rPr lang="en-US" sz="8800" dirty="0" smtClean="0">
                <a:latin typeface="Lucida Calligraphy" panose="03010101010101010101" pitchFamily="66" charset="0"/>
              </a:rPr>
              <a:t>Fantasy Monsters </a:t>
            </a:r>
            <a:endParaRPr lang="en-US" sz="8800" dirty="0">
              <a:latin typeface="Lucida Calligraphy" panose="03010101010101010101" pitchFamily="66" charset="0"/>
            </a:endParaRPr>
          </a:p>
        </p:txBody>
      </p:sp>
      <p:sp>
        <p:nvSpPr>
          <p:cNvPr id="3" name="Subtitle 2"/>
          <p:cNvSpPr>
            <a:spLocks noGrp="1"/>
          </p:cNvSpPr>
          <p:nvPr>
            <p:ph type="subTitle" idx="1"/>
          </p:nvPr>
        </p:nvSpPr>
        <p:spPr/>
        <p:txBody>
          <a:bodyPr>
            <a:normAutofit/>
          </a:bodyPr>
          <a:lstStyle/>
          <a:p>
            <a:r>
              <a:rPr lang="en-US" sz="2800" dirty="0" smtClean="0"/>
              <a:t>By. Ann, Allie, Silvia and Kim</a:t>
            </a:r>
            <a:endParaRPr lang="en-US" sz="2800" dirty="0"/>
          </a:p>
        </p:txBody>
      </p:sp>
    </p:spTree>
    <p:extLst>
      <p:ext uri="{BB962C8B-B14F-4D97-AF65-F5344CB8AC3E}">
        <p14:creationId xmlns:p14="http://schemas.microsoft.com/office/powerpoint/2010/main" val="114308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smtClean="0">
                <a:latin typeface="Lucida Bright" panose="02040602050505020304" pitchFamily="18" charset="0"/>
              </a:rPr>
              <a:t>Vampires</a:t>
            </a:r>
            <a:endParaRPr lang="en-US" sz="5400" b="1" i="1" u="sng" dirty="0">
              <a:latin typeface="Lucida Bright" panose="02040602050505020304" pitchFamily="18" charset="0"/>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en-US" sz="2400" dirty="0" smtClean="0"/>
              <a:t>Vampires are mythological beings who drinks the blood of the living or the dead.</a:t>
            </a:r>
          </a:p>
          <a:p>
            <a:pPr marL="0" indent="0">
              <a:buNone/>
            </a:pPr>
            <a:endParaRPr lang="en-US" sz="2400" dirty="0"/>
          </a:p>
          <a:p>
            <a:pPr marL="0" indent="0">
              <a:buNone/>
            </a:pPr>
            <a:r>
              <a:rPr lang="en-US" sz="2400" u="sng" dirty="0" smtClean="0"/>
              <a:t>Why they were created?</a:t>
            </a:r>
          </a:p>
          <a:p>
            <a:pPr marL="0" indent="0">
              <a:buNone/>
            </a:pPr>
            <a:r>
              <a:rPr lang="en-US" sz="2400" dirty="0" smtClean="0"/>
              <a:t>Premature burial to the ignorance of  the body's decomposition cycle after the death has been cited the cause for the belief in vampires.</a:t>
            </a:r>
          </a:p>
          <a:p>
            <a:pPr marL="0" indent="0">
              <a:buNone/>
            </a:pPr>
            <a:endParaRPr lang="en-US" sz="2400" dirty="0"/>
          </a:p>
          <a:p>
            <a:pPr marL="0" indent="0">
              <a:buNone/>
            </a:pPr>
            <a:r>
              <a:rPr lang="en-US" sz="2400" u="sng" dirty="0" smtClean="0"/>
              <a:t>How it remained popular?</a:t>
            </a:r>
          </a:p>
          <a:p>
            <a:pPr marL="0" indent="0">
              <a:buNone/>
            </a:pPr>
            <a:r>
              <a:rPr lang="en-US" sz="2400" dirty="0" smtClean="0"/>
              <a:t>Vampires were used in Literature, games, film, and television.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9492" y="1825625"/>
            <a:ext cx="3307016" cy="4351338"/>
          </a:xfrm>
        </p:spPr>
      </p:pic>
    </p:spTree>
    <p:extLst>
      <p:ext uri="{BB962C8B-B14F-4D97-AF65-F5344CB8AC3E}">
        <p14:creationId xmlns:p14="http://schemas.microsoft.com/office/powerpoint/2010/main" val="105852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smtClean="0">
                <a:latin typeface="Lucida Bright" panose="02040602050505020304" pitchFamily="18" charset="0"/>
              </a:rPr>
              <a:t>Witches</a:t>
            </a:r>
            <a:endParaRPr lang="en-US" sz="5400" b="1" i="1" u="sng" dirty="0">
              <a:latin typeface="Lucida Bright" panose="02040602050505020304" pitchFamily="18" charset="0"/>
            </a:endParaRPr>
          </a:p>
        </p:txBody>
      </p:sp>
      <p:sp>
        <p:nvSpPr>
          <p:cNvPr id="3" name="Content Placeholder 2"/>
          <p:cNvSpPr>
            <a:spLocks noGrp="1"/>
          </p:cNvSpPr>
          <p:nvPr>
            <p:ph sz="half" idx="1"/>
          </p:nvPr>
        </p:nvSpPr>
        <p:spPr>
          <a:xfrm>
            <a:off x="642551" y="1614616"/>
            <a:ext cx="5377249" cy="4562347"/>
          </a:xfrm>
        </p:spPr>
        <p:txBody>
          <a:bodyPr>
            <a:normAutofit lnSpcReduction="10000"/>
          </a:bodyPr>
          <a:lstStyle/>
          <a:p>
            <a:pPr marL="0" indent="0">
              <a:buNone/>
            </a:pPr>
            <a:r>
              <a:rPr lang="en-US" sz="2400" dirty="0" smtClean="0"/>
              <a:t>A woman  known to use supernatural powers.</a:t>
            </a:r>
          </a:p>
          <a:p>
            <a:pPr marL="0" indent="0">
              <a:buNone/>
            </a:pPr>
            <a:endParaRPr lang="en-US" sz="2400" u="sng" dirty="0" smtClean="0"/>
          </a:p>
          <a:p>
            <a:pPr marL="0" indent="0">
              <a:buNone/>
            </a:pPr>
            <a:r>
              <a:rPr lang="en-US" sz="2400" u="sng" dirty="0" smtClean="0"/>
              <a:t>How they were created?</a:t>
            </a:r>
          </a:p>
          <a:p>
            <a:pPr marL="0" indent="0">
              <a:buNone/>
            </a:pPr>
            <a:r>
              <a:rPr lang="en-US" sz="2400" dirty="0" smtClean="0"/>
              <a:t>In medieval times, a woman who had too much confidence or assertiveness were assumed as “witches” with dark and destructive force.</a:t>
            </a:r>
          </a:p>
          <a:p>
            <a:pPr marL="0" indent="0">
              <a:buNone/>
            </a:pPr>
            <a:endParaRPr lang="en-US" sz="2400" dirty="0" smtClean="0"/>
          </a:p>
          <a:p>
            <a:pPr marL="0" indent="0">
              <a:buNone/>
            </a:pPr>
            <a:r>
              <a:rPr lang="en-US" sz="2400" u="sng" dirty="0" smtClean="0"/>
              <a:t>How it remained popular?</a:t>
            </a:r>
            <a:endParaRPr lang="en-US" sz="2400" dirty="0"/>
          </a:p>
          <a:p>
            <a:pPr marL="0" indent="0">
              <a:buNone/>
            </a:pPr>
            <a:r>
              <a:rPr lang="en-US" sz="2400" dirty="0" smtClean="0"/>
              <a:t>Some countries use witchcraft to heal or to harm.</a:t>
            </a:r>
          </a:p>
          <a:p>
            <a:pPr marL="0" indent="0">
              <a:buNone/>
            </a:pPr>
            <a:endParaRPr lang="en-US" sz="2400" dirty="0" smtClean="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81859" y="1802023"/>
            <a:ext cx="4854319" cy="3750280"/>
          </a:xfrm>
        </p:spPr>
      </p:pic>
    </p:spTree>
    <p:extLst>
      <p:ext uri="{BB962C8B-B14F-4D97-AF65-F5344CB8AC3E}">
        <p14:creationId xmlns:p14="http://schemas.microsoft.com/office/powerpoint/2010/main" val="69531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smtClean="0">
                <a:latin typeface="Lucida Bright" panose="02040602050505020304" pitchFamily="18" charset="0"/>
              </a:rPr>
              <a:t>Bibliography</a:t>
            </a:r>
            <a:endParaRPr lang="en-US" sz="5400" b="1" i="1" u="sng" dirty="0">
              <a:latin typeface="Lucida Bright" panose="02040602050505020304" pitchFamily="18" charset="0"/>
            </a:endParaRPr>
          </a:p>
        </p:txBody>
      </p:sp>
      <p:sp>
        <p:nvSpPr>
          <p:cNvPr id="3" name="Content Placeholder 2"/>
          <p:cNvSpPr>
            <a:spLocks noGrp="1"/>
          </p:cNvSpPr>
          <p:nvPr>
            <p:ph sz="half" idx="1"/>
          </p:nvPr>
        </p:nvSpPr>
        <p:spPr/>
        <p:txBody>
          <a:bodyPr/>
          <a:lstStyle/>
          <a:p>
            <a:pPr marL="0" indent="0">
              <a:buNone/>
            </a:pPr>
            <a:r>
              <a:rPr lang="en-US" dirty="0" smtClean="0"/>
              <a:t>en.wikipedia.org/wiki/griffin</a:t>
            </a:r>
          </a:p>
          <a:p>
            <a:pPr marL="0" indent="0">
              <a:buNone/>
            </a:pPr>
            <a:r>
              <a:rPr lang="en-US" dirty="0" smtClean="0"/>
              <a:t>Wiki.answers.com</a:t>
            </a:r>
          </a:p>
          <a:p>
            <a:pPr marL="0" indent="0">
              <a:buNone/>
            </a:pPr>
            <a:r>
              <a:rPr lang="en-US" dirty="0" smtClean="0"/>
              <a:t>En.wikipedia.org/wiki/fairy</a:t>
            </a:r>
          </a:p>
          <a:p>
            <a:pPr marL="0" indent="0">
              <a:buNone/>
            </a:pPr>
            <a:r>
              <a:rPr lang="en-US" dirty="0" smtClean="0"/>
              <a:t>En.wikipedia.org./wiki/Mermaid</a:t>
            </a:r>
          </a:p>
          <a:p>
            <a:pPr marL="0" indent="0">
              <a:buNone/>
            </a:pPr>
            <a:r>
              <a:rPr lang="en-US" dirty="0" smtClean="0"/>
              <a:t>En.wikipedia.org./wiki/vampires</a:t>
            </a: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09261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latin typeface="Lucida Calligraphy" panose="03010101010101010101" pitchFamily="66" charset="0"/>
              </a:rPr>
              <a:t>Basilisk</a:t>
            </a:r>
            <a:endParaRPr lang="en-US" sz="5400" b="1" u="sng" dirty="0">
              <a:latin typeface="Lucida Calligraphy" panose="03010101010101010101" pitchFamily="66" charset="0"/>
            </a:endParaRPr>
          </a:p>
        </p:txBody>
      </p:sp>
      <p:sp>
        <p:nvSpPr>
          <p:cNvPr id="3" name="Content Placeholder 2"/>
          <p:cNvSpPr>
            <a:spLocks noGrp="1"/>
          </p:cNvSpPr>
          <p:nvPr>
            <p:ph idx="1"/>
          </p:nvPr>
        </p:nvSpPr>
        <p:spPr>
          <a:xfrm>
            <a:off x="114300" y="1825625"/>
            <a:ext cx="7620000" cy="5032375"/>
          </a:xfrm>
        </p:spPr>
        <p:txBody>
          <a:bodyPr>
            <a:normAutofit lnSpcReduction="10000"/>
          </a:bodyPr>
          <a:lstStyle/>
          <a:p>
            <a:pPr marL="0" indent="0">
              <a:buNone/>
            </a:pPr>
            <a:r>
              <a:rPr lang="en-US" dirty="0" smtClean="0"/>
              <a:t>Is a venomous reptilian creature so lethal it had the power to turn people to stone.</a:t>
            </a:r>
          </a:p>
          <a:p>
            <a:pPr marL="0" indent="0">
              <a:buNone/>
            </a:pPr>
            <a:endParaRPr lang="en-US" u="sng" dirty="0" smtClean="0"/>
          </a:p>
          <a:p>
            <a:pPr marL="0" indent="0">
              <a:buNone/>
            </a:pPr>
            <a:r>
              <a:rPr lang="en-US" u="sng" dirty="0" smtClean="0"/>
              <a:t>Why were they created?</a:t>
            </a:r>
          </a:p>
          <a:p>
            <a:pPr marL="0" indent="0">
              <a:buNone/>
            </a:pPr>
            <a:r>
              <a:rPr lang="en-US" dirty="0"/>
              <a:t> </a:t>
            </a:r>
            <a:r>
              <a:rPr lang="en-US" dirty="0" smtClean="0"/>
              <a:t>Some have speculated that reports of cobras may have given birth to the stories of the Basilisk.</a:t>
            </a:r>
          </a:p>
          <a:p>
            <a:pPr marL="0" indent="0">
              <a:buNone/>
            </a:pPr>
            <a:endParaRPr lang="en-US" u="sng" dirty="0" smtClean="0"/>
          </a:p>
          <a:p>
            <a:pPr marL="0" indent="0">
              <a:buNone/>
            </a:pPr>
            <a:r>
              <a:rPr lang="en-US" u="sng" dirty="0" smtClean="0"/>
              <a:t>How Basilisk remained in popular cultures today?</a:t>
            </a:r>
          </a:p>
          <a:p>
            <a:pPr marL="0" indent="0">
              <a:buNone/>
            </a:pPr>
            <a:r>
              <a:rPr lang="en-US" dirty="0" smtClean="0"/>
              <a:t>Basilisk were often used in fantasy movies and books. One example is “Harry Potter and the Chamber of secrets”, where it is describe as a large serpent whose direct glare causes death.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0" y="639584"/>
            <a:ext cx="4089399" cy="5480638"/>
          </a:xfrm>
          <a:prstGeom prst="rect">
            <a:avLst/>
          </a:prstGeom>
        </p:spPr>
      </p:pic>
    </p:spTree>
    <p:extLst>
      <p:ext uri="{BB962C8B-B14F-4D97-AF65-F5344CB8AC3E}">
        <p14:creationId xmlns:p14="http://schemas.microsoft.com/office/powerpoint/2010/main" val="146911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861"/>
            <a:ext cx="10515600" cy="1325563"/>
          </a:xfrm>
        </p:spPr>
        <p:txBody>
          <a:bodyPr>
            <a:normAutofit/>
          </a:bodyPr>
          <a:lstStyle/>
          <a:p>
            <a:r>
              <a:rPr lang="en-US" sz="5400" b="1" u="sng" dirty="0" smtClean="0">
                <a:latin typeface="Lucida Calligraphy" panose="03010101010101010101" pitchFamily="66" charset="0"/>
              </a:rPr>
              <a:t>Griffin</a:t>
            </a:r>
            <a:endParaRPr lang="en-US" sz="5400" b="1" u="sng" dirty="0">
              <a:latin typeface="Lucida Calligraphy" panose="03010101010101010101" pitchFamily="66" charset="0"/>
            </a:endParaRPr>
          </a:p>
        </p:txBody>
      </p:sp>
      <p:sp>
        <p:nvSpPr>
          <p:cNvPr id="3" name="Content Placeholder 2"/>
          <p:cNvSpPr>
            <a:spLocks noGrp="1"/>
          </p:cNvSpPr>
          <p:nvPr>
            <p:ph idx="1"/>
          </p:nvPr>
        </p:nvSpPr>
        <p:spPr>
          <a:xfrm>
            <a:off x="152400" y="1368424"/>
            <a:ext cx="7924800" cy="5946776"/>
          </a:xfrm>
        </p:spPr>
        <p:txBody>
          <a:bodyPr>
            <a:normAutofit lnSpcReduction="10000"/>
          </a:bodyPr>
          <a:lstStyle/>
          <a:p>
            <a:pPr marL="0" indent="0">
              <a:buNone/>
            </a:pPr>
            <a:r>
              <a:rPr lang="en-US" dirty="0" smtClean="0"/>
              <a:t>A creature with the body of a lion and the wings and the head of  an eagle. They are fond of treasures. Often fought with Cyclops (one-eyed people) who likes to steal gold in order to adorn their hair.</a:t>
            </a:r>
          </a:p>
          <a:p>
            <a:pPr marL="0" indent="0">
              <a:buNone/>
            </a:pPr>
            <a:endParaRPr lang="en-US" u="sng" dirty="0" smtClean="0"/>
          </a:p>
          <a:p>
            <a:pPr marL="0" indent="0">
              <a:buNone/>
            </a:pPr>
            <a:r>
              <a:rPr lang="en-US" u="sng" dirty="0" smtClean="0"/>
              <a:t>Why they were created?</a:t>
            </a:r>
          </a:p>
          <a:p>
            <a:pPr marL="0" indent="0">
              <a:buNone/>
            </a:pPr>
            <a:r>
              <a:rPr lang="en-US" dirty="0" smtClean="0"/>
              <a:t>In the middle ages, the griffin was considered to be one of the symbols of Christ. Although legends of the griffin could be inspired by early encounters with dinosaurs fossils.</a:t>
            </a:r>
          </a:p>
          <a:p>
            <a:pPr marL="0" indent="0">
              <a:buNone/>
            </a:pPr>
            <a:endParaRPr lang="en-US" u="sng" dirty="0" smtClean="0"/>
          </a:p>
          <a:p>
            <a:pPr marL="0" indent="0">
              <a:buNone/>
            </a:pPr>
            <a:r>
              <a:rPr lang="en-US" u="sng" dirty="0" smtClean="0"/>
              <a:t>How griffins remained in popular cultures…</a:t>
            </a:r>
          </a:p>
          <a:p>
            <a:pPr marL="0" indent="0">
              <a:buNone/>
            </a:pPr>
            <a:r>
              <a:rPr lang="en-US" dirty="0" smtClean="0"/>
              <a:t>Griffins is the symbol of Philadelphia museum of art. Also they are used as school mascots.</a:t>
            </a:r>
          </a:p>
          <a:p>
            <a:pPr marL="0" indent="0">
              <a:buNone/>
            </a:pPr>
            <a:endParaRPr lang="en-US" dirty="0" smtClean="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780254"/>
            <a:ext cx="4008632" cy="5519738"/>
          </a:xfrm>
          <a:prstGeom prst="rect">
            <a:avLst/>
          </a:prstGeom>
        </p:spPr>
      </p:pic>
    </p:spTree>
    <p:extLst>
      <p:ext uri="{BB962C8B-B14F-4D97-AF65-F5344CB8AC3E}">
        <p14:creationId xmlns:p14="http://schemas.microsoft.com/office/powerpoint/2010/main" val="7889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9" y="406400"/>
            <a:ext cx="3516312" cy="939800"/>
          </a:xfrm>
        </p:spPr>
        <p:txBody>
          <a:bodyPr>
            <a:normAutofit/>
          </a:bodyPr>
          <a:lstStyle/>
          <a:p>
            <a:r>
              <a:rPr lang="en-US" sz="5400" b="1" u="sng" dirty="0" smtClean="0">
                <a:latin typeface="Lucida Calligraphy" panose="03010101010101010101" pitchFamily="66" charset="0"/>
              </a:rPr>
              <a:t>Dragons</a:t>
            </a:r>
            <a:endParaRPr lang="en-US" sz="5400" b="1" u="sng" dirty="0">
              <a:latin typeface="Lucida Calligraphy" panose="03010101010101010101" pitchFamily="66"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208" r="6208"/>
          <a:stretch>
            <a:fillRect/>
          </a:stretch>
        </p:blipFill>
        <p:spPr>
          <a:xfrm>
            <a:off x="6951375" y="1576586"/>
            <a:ext cx="4864100" cy="3695700"/>
          </a:xfrm>
        </p:spPr>
      </p:pic>
      <p:sp>
        <p:nvSpPr>
          <p:cNvPr id="4" name="Text Placeholder 3"/>
          <p:cNvSpPr>
            <a:spLocks noGrp="1"/>
          </p:cNvSpPr>
          <p:nvPr>
            <p:ph type="body" sz="half" idx="2"/>
          </p:nvPr>
        </p:nvSpPr>
        <p:spPr>
          <a:xfrm>
            <a:off x="266700" y="1460500"/>
            <a:ext cx="6819900" cy="5080000"/>
          </a:xfrm>
        </p:spPr>
        <p:txBody>
          <a:bodyPr>
            <a:normAutofit/>
          </a:bodyPr>
          <a:lstStyle/>
          <a:p>
            <a:r>
              <a:rPr lang="en-US" sz="2800" dirty="0" smtClean="0"/>
              <a:t>A mythical monster typically fire-breathing and tends to symbolize chaos or evil.</a:t>
            </a:r>
          </a:p>
          <a:p>
            <a:endParaRPr lang="en-US" sz="2800" u="sng" dirty="0" smtClean="0"/>
          </a:p>
          <a:p>
            <a:r>
              <a:rPr lang="en-US" sz="2800" u="sng" dirty="0" smtClean="0"/>
              <a:t>How were dragons created?</a:t>
            </a:r>
          </a:p>
          <a:p>
            <a:r>
              <a:rPr lang="en-US" sz="2800" dirty="0" smtClean="0"/>
              <a:t>They mistakes finding dinosaur fossils for bones of a large unknown creatures.</a:t>
            </a:r>
          </a:p>
          <a:p>
            <a:endParaRPr lang="en-US" sz="2800" u="sng" dirty="0" smtClean="0"/>
          </a:p>
          <a:p>
            <a:r>
              <a:rPr lang="en-US" sz="2800" u="sng" dirty="0" smtClean="0"/>
              <a:t>How dragons remained popular today?</a:t>
            </a:r>
          </a:p>
          <a:p>
            <a:r>
              <a:rPr lang="en-US" sz="2800" dirty="0" smtClean="0"/>
              <a:t>Mostly popular in Chinese culture. Brings prosperity, fortune and abundance to the society.</a:t>
            </a:r>
          </a:p>
          <a:p>
            <a:endParaRPr lang="en-US" sz="2800" dirty="0" smtClean="0"/>
          </a:p>
          <a:p>
            <a:endParaRPr lang="en-US" sz="2800" u="sng" dirty="0"/>
          </a:p>
        </p:txBody>
      </p:sp>
    </p:spTree>
    <p:extLst>
      <p:ext uri="{BB962C8B-B14F-4D97-AF65-F5344CB8AC3E}">
        <p14:creationId xmlns:p14="http://schemas.microsoft.com/office/powerpoint/2010/main" val="27857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smtClean="0">
                <a:latin typeface="Lucida Bright" panose="02040602050505020304" pitchFamily="18" charset="0"/>
              </a:rPr>
              <a:t>Mermaids</a:t>
            </a:r>
            <a:endParaRPr lang="en-US" sz="6000" b="1" i="1" u="sng" dirty="0">
              <a:latin typeface="Lucida Bright" panose="02040602050505020304" pitchFamily="18" charset="0"/>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An aquatic creature with the upper body of a human and a lover body of a fish.</a:t>
            </a:r>
            <a:endParaRPr lang="en-US" dirty="0"/>
          </a:p>
          <a:p>
            <a:pPr marL="0" indent="0">
              <a:buNone/>
            </a:pPr>
            <a:r>
              <a:rPr lang="en-US" u="sng" dirty="0" smtClean="0"/>
              <a:t>How it was created?</a:t>
            </a:r>
          </a:p>
          <a:p>
            <a:pPr marL="0" indent="0">
              <a:buNone/>
            </a:pPr>
            <a:r>
              <a:rPr lang="en-US" dirty="0" smtClean="0"/>
              <a:t>Sailors may have misunderstood an aquatic mammal to be a mermaid.</a:t>
            </a:r>
          </a:p>
          <a:p>
            <a:pPr marL="0" indent="0">
              <a:buNone/>
            </a:pPr>
            <a:r>
              <a:rPr lang="en-US" u="sng" dirty="0" smtClean="0"/>
              <a:t>How it remained popular?</a:t>
            </a:r>
          </a:p>
          <a:p>
            <a:pPr marL="0" indent="0">
              <a:buNone/>
            </a:pPr>
            <a:r>
              <a:rPr lang="en-US" dirty="0" smtClean="0"/>
              <a:t>Mermaids are usually depicted in literature, film, and music. For example the movie “Little Mermaid” that has been translated to over 100 languages. Mermaid sculptures can also be found in many countries. </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4005" y="2041718"/>
            <a:ext cx="5181600" cy="3886200"/>
          </a:xfrm>
        </p:spPr>
      </p:pic>
    </p:spTree>
    <p:extLst>
      <p:ext uri="{BB962C8B-B14F-4D97-AF65-F5344CB8AC3E}">
        <p14:creationId xmlns:p14="http://schemas.microsoft.com/office/powerpoint/2010/main" val="266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smtClean="0">
                <a:latin typeface="Lucida Bright" panose="02040602050505020304" pitchFamily="18" charset="0"/>
              </a:rPr>
              <a:t>Elves</a:t>
            </a:r>
            <a:endParaRPr lang="en-US" sz="5400" b="1" i="1" u="sng" dirty="0">
              <a:latin typeface="Lucida Bright" panose="02040602050505020304" pitchFamily="18" charset="0"/>
            </a:endParaRPr>
          </a:p>
        </p:txBody>
      </p:sp>
      <p:sp>
        <p:nvSpPr>
          <p:cNvPr id="3" name="Content Placeholder 2"/>
          <p:cNvSpPr>
            <a:spLocks noGrp="1"/>
          </p:cNvSpPr>
          <p:nvPr>
            <p:ph sz="half" idx="1"/>
          </p:nvPr>
        </p:nvSpPr>
        <p:spPr/>
        <p:txBody>
          <a:bodyPr>
            <a:normAutofit fontScale="92500"/>
          </a:bodyPr>
          <a:lstStyle/>
          <a:p>
            <a:pPr marL="0" indent="0">
              <a:buNone/>
            </a:pPr>
            <a:r>
              <a:rPr lang="en-US" sz="2400" dirty="0" smtClean="0"/>
              <a:t>Elves were known to be magical, diminutive shape shifter. Male elves look like old mans while female elves look like young maidens</a:t>
            </a:r>
          </a:p>
          <a:p>
            <a:pPr marL="0" indent="0">
              <a:buNone/>
            </a:pPr>
            <a:r>
              <a:rPr lang="en-US" sz="2400" u="sng" dirty="0" smtClean="0"/>
              <a:t>How they were created? </a:t>
            </a:r>
            <a:endParaRPr lang="en-US" sz="2400" u="sng" dirty="0"/>
          </a:p>
          <a:p>
            <a:pPr marL="0" indent="0">
              <a:buNone/>
            </a:pPr>
            <a:r>
              <a:rPr lang="en-US" sz="2400" dirty="0" smtClean="0"/>
              <a:t>It started in William Shakespeare's play “Midsummer Night’s Dream”. After 300 years J.R.R Tolkien on these fantasy creatures.</a:t>
            </a:r>
            <a:endParaRPr lang="en-US" sz="2400" u="sng" dirty="0"/>
          </a:p>
          <a:p>
            <a:pPr marL="0" indent="0">
              <a:buNone/>
            </a:pPr>
            <a:r>
              <a:rPr lang="en-US" sz="2400" u="sng" dirty="0" smtClean="0"/>
              <a:t>How it remained popular today?</a:t>
            </a:r>
          </a:p>
          <a:p>
            <a:pPr marL="0" indent="0">
              <a:buNone/>
            </a:pPr>
            <a:r>
              <a:rPr lang="en-US" sz="2400" dirty="0" smtClean="0"/>
              <a:t>Elves are often use in fantasy movies. Also used to refrain kids from walking to random places without permission.</a:t>
            </a:r>
          </a:p>
          <a:p>
            <a:pPr marL="0" indent="0">
              <a:buNone/>
            </a:pPr>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79717"/>
            <a:ext cx="5181600" cy="4243154"/>
          </a:xfrm>
        </p:spPr>
      </p:pic>
    </p:spTree>
    <p:extLst>
      <p:ext uri="{BB962C8B-B14F-4D97-AF65-F5344CB8AC3E}">
        <p14:creationId xmlns:p14="http://schemas.microsoft.com/office/powerpoint/2010/main" val="236226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smtClean="0">
                <a:latin typeface="Lucida Bright" panose="02040602050505020304" pitchFamily="18" charset="0"/>
              </a:rPr>
              <a:t>Cyclops</a:t>
            </a:r>
            <a:endParaRPr lang="en-US" sz="5400" b="1" i="1" u="sng" dirty="0">
              <a:latin typeface="Lucida Bright" panose="02040602050505020304" pitchFamily="18" charset="0"/>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Cyclops a single eyed giant. Also called us circled eyed or round eyed.</a:t>
            </a:r>
            <a:endParaRPr lang="en-US" dirty="0"/>
          </a:p>
          <a:p>
            <a:pPr marL="0" indent="0">
              <a:buNone/>
            </a:pPr>
            <a:r>
              <a:rPr lang="en-US" u="sng" dirty="0"/>
              <a:t>H</a:t>
            </a:r>
            <a:r>
              <a:rPr lang="en-US" u="sng" dirty="0" smtClean="0"/>
              <a:t>ow it was created?</a:t>
            </a:r>
          </a:p>
          <a:p>
            <a:pPr marL="0" indent="0">
              <a:buNone/>
            </a:pPr>
            <a:r>
              <a:rPr lang="en-US" dirty="0" smtClean="0"/>
              <a:t>Possible origin was the prehistoric dwarf elephant skulls. It is said that they might have mistaken the nasal cavity the large singled eye socket.</a:t>
            </a:r>
          </a:p>
          <a:p>
            <a:pPr marL="0" indent="0">
              <a:buNone/>
            </a:pPr>
            <a:r>
              <a:rPr lang="en-US" u="sng" dirty="0" smtClean="0"/>
              <a:t>How it remained popular?</a:t>
            </a:r>
          </a:p>
          <a:p>
            <a:pPr marL="0" indent="0">
              <a:buNone/>
            </a:pPr>
            <a:r>
              <a:rPr lang="en-US" sz="2400" dirty="0" smtClean="0"/>
              <a:t>Cyclops was often use as the evil game character </a:t>
            </a:r>
            <a:r>
              <a:rPr lang="en-US" sz="2400" dirty="0" err="1" smtClean="0"/>
              <a:t>ie</a:t>
            </a:r>
            <a:r>
              <a:rPr lang="en-US" sz="2400" dirty="0" smtClean="0"/>
              <a:t>. God of War. Also </a:t>
            </a:r>
            <a:r>
              <a:rPr lang="en-US" sz="2400" dirty="0" err="1" smtClean="0"/>
              <a:t>usse</a:t>
            </a:r>
            <a:r>
              <a:rPr lang="en-US" sz="2400" dirty="0" smtClean="0"/>
              <a:t> as a comic character from Marvelous.</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10450" y="2348706"/>
            <a:ext cx="2705100" cy="3305175"/>
          </a:xfrm>
        </p:spPr>
      </p:pic>
    </p:spTree>
    <p:extLst>
      <p:ext uri="{BB962C8B-B14F-4D97-AF65-F5344CB8AC3E}">
        <p14:creationId xmlns:p14="http://schemas.microsoft.com/office/powerpoint/2010/main" val="19321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smtClean="0">
                <a:latin typeface="Lucida Bright" panose="02040602050505020304" pitchFamily="18" charset="0"/>
              </a:rPr>
              <a:t>Werewolves</a:t>
            </a:r>
            <a:endParaRPr lang="en-US" sz="5400" b="1" i="1" u="sng" dirty="0">
              <a:latin typeface="Lucida Bright" panose="02040602050505020304" pitchFamily="18" charset="0"/>
            </a:endParaRPr>
          </a:p>
        </p:txBody>
      </p:sp>
      <p:sp>
        <p:nvSpPr>
          <p:cNvPr id="3" name="Content Placeholder 2"/>
          <p:cNvSpPr>
            <a:spLocks noGrp="1"/>
          </p:cNvSpPr>
          <p:nvPr>
            <p:ph sz="half" idx="1"/>
          </p:nvPr>
        </p:nvSpPr>
        <p:spPr/>
        <p:txBody>
          <a:bodyPr>
            <a:normAutofit fontScale="85000" lnSpcReduction="20000"/>
          </a:bodyPr>
          <a:lstStyle/>
          <a:p>
            <a:endParaRPr lang="en-US" dirty="0"/>
          </a:p>
          <a:p>
            <a:pPr marL="0" indent="0">
              <a:buNone/>
            </a:pPr>
            <a:r>
              <a:rPr lang="en-US" dirty="0"/>
              <a:t>Werewolves:  A man which turns into a wolf at the night of a full moon.</a:t>
            </a:r>
          </a:p>
          <a:p>
            <a:pPr marL="0" indent="0">
              <a:buNone/>
            </a:pPr>
            <a:endParaRPr lang="en-US" dirty="0" smtClean="0"/>
          </a:p>
          <a:p>
            <a:pPr marL="0" indent="0">
              <a:buNone/>
            </a:pPr>
            <a:r>
              <a:rPr lang="en-US" dirty="0" smtClean="0"/>
              <a:t>The </a:t>
            </a:r>
            <a:r>
              <a:rPr lang="en-US" dirty="0"/>
              <a:t>story of werewolves started when a man named </a:t>
            </a:r>
            <a:r>
              <a:rPr lang="en-US" dirty="0" err="1"/>
              <a:t>Lycaon</a:t>
            </a:r>
            <a:r>
              <a:rPr lang="en-US" dirty="0"/>
              <a:t> and his sons gave the blood of a child to Zeus.  Which made him angry and turned </a:t>
            </a:r>
            <a:r>
              <a:rPr lang="en-US" dirty="0" err="1"/>
              <a:t>Lycaon</a:t>
            </a:r>
            <a:r>
              <a:rPr lang="en-US" dirty="0"/>
              <a:t> and his sons into wolves. </a:t>
            </a:r>
            <a:endParaRPr lang="en-US" dirty="0" smtClean="0"/>
          </a:p>
          <a:p>
            <a:pPr marL="0" indent="0">
              <a:buNone/>
            </a:pPr>
            <a:endParaRPr lang="en-US" dirty="0" smtClean="0"/>
          </a:p>
          <a:p>
            <a:pPr marL="0" indent="0">
              <a:buNone/>
            </a:pPr>
            <a:r>
              <a:rPr lang="en-US" dirty="0" smtClean="0"/>
              <a:t>They </a:t>
            </a:r>
            <a:r>
              <a:rPr lang="en-US" dirty="0"/>
              <a:t>still remain in popular culture because werewolves are often used in stories such as Twilight.</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48219" y="2015096"/>
            <a:ext cx="3791752" cy="3734916"/>
          </a:xfrm>
        </p:spPr>
      </p:pic>
    </p:spTree>
    <p:extLst>
      <p:ext uri="{BB962C8B-B14F-4D97-AF65-F5344CB8AC3E}">
        <p14:creationId xmlns:p14="http://schemas.microsoft.com/office/powerpoint/2010/main" val="381117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u="sng" dirty="0" smtClean="0">
                <a:latin typeface="Lucida Bright" panose="02040602050505020304" pitchFamily="18" charset="0"/>
              </a:rPr>
              <a:t>Fairies</a:t>
            </a:r>
            <a:endParaRPr lang="en-US" sz="5400" b="1" i="1" u="sng" dirty="0">
              <a:latin typeface="Lucida Bright" panose="02040602050505020304" pitchFamily="18" charset="0"/>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en-US" sz="2400" dirty="0" smtClean="0"/>
              <a:t>Mythical creature that is believed to be magical.</a:t>
            </a:r>
            <a:endParaRPr lang="en-US" sz="2400" dirty="0"/>
          </a:p>
          <a:p>
            <a:pPr marL="0" indent="0">
              <a:buNone/>
            </a:pPr>
            <a:endParaRPr lang="en-US" sz="2400" u="sng" dirty="0"/>
          </a:p>
          <a:p>
            <a:pPr marL="0" indent="0">
              <a:buNone/>
            </a:pPr>
            <a:r>
              <a:rPr lang="en-US" sz="2400" u="sng" dirty="0" smtClean="0"/>
              <a:t>How they were created? </a:t>
            </a:r>
            <a:endParaRPr lang="en-US" sz="2400" u="sng" dirty="0"/>
          </a:p>
          <a:p>
            <a:pPr marL="0" indent="0">
              <a:buNone/>
            </a:pPr>
            <a:r>
              <a:rPr lang="en-US" sz="2400" dirty="0" smtClean="0"/>
              <a:t>In Christian mythology, fairies are considered fallen angels, not good enough for heaven also not bad enough for hell.</a:t>
            </a:r>
          </a:p>
          <a:p>
            <a:pPr marL="0" indent="0">
              <a:buNone/>
            </a:pPr>
            <a:endParaRPr lang="en-US" sz="2400" u="sng" dirty="0"/>
          </a:p>
          <a:p>
            <a:pPr marL="0" indent="0">
              <a:buNone/>
            </a:pPr>
            <a:r>
              <a:rPr lang="en-US" sz="2400" u="sng" dirty="0" smtClean="0"/>
              <a:t>How it remained popular today?</a:t>
            </a:r>
            <a:endParaRPr lang="en-US" sz="2400" dirty="0" smtClean="0"/>
          </a:p>
          <a:p>
            <a:pPr marL="0" indent="0">
              <a:buNone/>
            </a:pPr>
            <a:r>
              <a:rPr lang="en-US" sz="2400" dirty="0" smtClean="0"/>
              <a:t>Tooth fairy, one of the most popular fairies of all, mostly for kids. Parents tell their child about the tooth fairy to encouraged them that it is okay to lose their tooth.</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12280" y="2440718"/>
            <a:ext cx="3901440" cy="3121152"/>
          </a:xfrm>
        </p:spPr>
      </p:pic>
    </p:spTree>
    <p:extLst>
      <p:ext uri="{BB962C8B-B14F-4D97-AF65-F5344CB8AC3E}">
        <p14:creationId xmlns:p14="http://schemas.microsoft.com/office/powerpoint/2010/main" val="1112354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789</Words>
  <Application>Microsoft Macintosh PowerPoint</Application>
  <PresentationFormat>Custom</PresentationFormat>
  <Paragraphs>81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Fantasy Monsters </vt:lpstr>
      <vt:lpstr>Basilisk</vt:lpstr>
      <vt:lpstr>Griffin</vt:lpstr>
      <vt:lpstr>Dragons</vt:lpstr>
      <vt:lpstr>Mermaids</vt:lpstr>
      <vt:lpstr>Elves</vt:lpstr>
      <vt:lpstr>Cyclops</vt:lpstr>
      <vt:lpstr>Werewolves</vt:lpstr>
      <vt:lpstr>Fairies</vt:lpstr>
      <vt:lpstr>Vampires</vt:lpstr>
      <vt:lpstr>Witches</vt:lpstr>
      <vt:lpstr>Bibliography</vt:lpstr>
    </vt:vector>
  </TitlesOfParts>
  <Company>Vancouver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Fantasy Monsters</dc:title>
  <dc:creator>Borromeo, Ann Laurice</dc:creator>
  <cp:lastModifiedBy>Thomas Howell</cp:lastModifiedBy>
  <cp:revision>22</cp:revision>
  <dcterms:created xsi:type="dcterms:W3CDTF">2014-04-07T19:54:12Z</dcterms:created>
  <dcterms:modified xsi:type="dcterms:W3CDTF">2014-07-03T04:23:01Z</dcterms:modified>
</cp:coreProperties>
</file>