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61" r:id="rId4"/>
    <p:sldId id="262" r:id="rId5"/>
    <p:sldId id="264" r:id="rId6"/>
    <p:sldId id="263" r:id="rId7"/>
    <p:sldId id="265" r:id="rId8"/>
    <p:sldId id="267" r:id="rId9"/>
    <p:sldId id="266" r:id="rId10"/>
    <p:sldId id="268" r:id="rId11"/>
    <p:sldId id="269" r:id="rId12"/>
    <p:sldId id="270" r:id="rId13"/>
    <p:sldId id="276" r:id="rId14"/>
    <p:sldId id="277" r:id="rId15"/>
    <p:sldId id="27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48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B73D1FFB-58A3-4279-80C4-75AFD45E2AEA}" type="datetimeFigureOut">
              <a:rPr lang="en-CA" smtClean="0"/>
              <a:pPr/>
              <a:t>14-07-02</a:t>
            </a:fld>
            <a:endParaRPr lang="en-CA"/>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CA"/>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F897ABB-ED5E-418A-AA78-A4A3BBDFB56C}"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3D1FFB-58A3-4279-80C4-75AFD45E2AEA}" type="datetimeFigureOut">
              <a:rPr lang="en-CA" smtClean="0"/>
              <a:pPr/>
              <a:t>14-07-02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897ABB-ED5E-418A-AA78-A4A3BBDFB56C}"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3D1FFB-58A3-4279-80C4-75AFD45E2AEA}" type="datetimeFigureOut">
              <a:rPr lang="en-CA" smtClean="0"/>
              <a:pPr/>
              <a:t>14-07-02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897ABB-ED5E-418A-AA78-A4A3BBDFB56C}"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B73D1FFB-58A3-4279-80C4-75AFD45E2AEA}" type="datetimeFigureOut">
              <a:rPr lang="en-CA" smtClean="0"/>
              <a:pPr/>
              <a:t>14-07-02</a:t>
            </a:fld>
            <a:endParaRPr lang="en-CA"/>
          </a:p>
        </p:txBody>
      </p:sp>
      <p:sp>
        <p:nvSpPr>
          <p:cNvPr id="5" name="Footer Placeholder 4"/>
          <p:cNvSpPr>
            <a:spLocks noGrp="1"/>
          </p:cNvSpPr>
          <p:nvPr>
            <p:ph type="ftr" sz="quarter" idx="11"/>
          </p:nvPr>
        </p:nvSpPr>
        <p:spPr>
          <a:xfrm>
            <a:off x="457200" y="6480969"/>
            <a:ext cx="4260056" cy="300831"/>
          </a:xfrm>
        </p:spPr>
        <p:txBody>
          <a:bodyPr/>
          <a:lstStyle/>
          <a:p>
            <a:endParaRPr lang="en-CA"/>
          </a:p>
        </p:txBody>
      </p:sp>
      <p:sp>
        <p:nvSpPr>
          <p:cNvPr id="6" name="Slide Number Placeholder 5"/>
          <p:cNvSpPr>
            <a:spLocks noGrp="1"/>
          </p:cNvSpPr>
          <p:nvPr>
            <p:ph type="sldNum" sz="quarter" idx="12"/>
          </p:nvPr>
        </p:nvSpPr>
        <p:spPr/>
        <p:txBody>
          <a:bodyPr/>
          <a:lstStyle/>
          <a:p>
            <a:fld id="{1F897ABB-ED5E-418A-AA78-A4A3BBDFB56C}"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B73D1FFB-58A3-4279-80C4-75AFD45E2AEA}" type="datetimeFigureOut">
              <a:rPr lang="en-CA" smtClean="0"/>
              <a:pPr/>
              <a:t>14-07-02</a:t>
            </a:fld>
            <a:endParaRPr lang="en-CA"/>
          </a:p>
        </p:txBody>
      </p:sp>
      <p:sp>
        <p:nvSpPr>
          <p:cNvPr id="5" name="Footer Placeholder 4"/>
          <p:cNvSpPr>
            <a:spLocks noGrp="1"/>
          </p:cNvSpPr>
          <p:nvPr>
            <p:ph type="ftr" sz="quarter" idx="11"/>
          </p:nvPr>
        </p:nvSpPr>
        <p:spPr>
          <a:xfrm>
            <a:off x="2619376" y="6480969"/>
            <a:ext cx="4260056" cy="300831"/>
          </a:xfrm>
        </p:spPr>
        <p:txBody>
          <a:bodyPr/>
          <a:lstStyle/>
          <a:p>
            <a:endParaRPr lang="en-CA"/>
          </a:p>
        </p:txBody>
      </p:sp>
      <p:sp>
        <p:nvSpPr>
          <p:cNvPr id="6" name="Slide Number Placeholder 5"/>
          <p:cNvSpPr>
            <a:spLocks noGrp="1"/>
          </p:cNvSpPr>
          <p:nvPr>
            <p:ph type="sldNum" sz="quarter" idx="12"/>
          </p:nvPr>
        </p:nvSpPr>
        <p:spPr>
          <a:xfrm>
            <a:off x="8451056" y="809624"/>
            <a:ext cx="502920" cy="300831"/>
          </a:xfrm>
        </p:spPr>
        <p:txBody>
          <a:bodyPr/>
          <a:lstStyle/>
          <a:p>
            <a:fld id="{1F897ABB-ED5E-418A-AA78-A4A3BBDFB56C}" type="slidenum">
              <a:rPr lang="en-CA" smtClean="0"/>
              <a:pPr/>
              <a:t>‹#›</a:t>
            </a:fld>
            <a:endParaRPr lang="en-CA"/>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B73D1FFB-58A3-4279-80C4-75AFD45E2AEA}" type="datetimeFigureOut">
              <a:rPr lang="en-CA" smtClean="0"/>
              <a:pPr/>
              <a:t>14-07-02</a:t>
            </a:fld>
            <a:endParaRPr lang="en-CA"/>
          </a:p>
        </p:txBody>
      </p:sp>
      <p:sp>
        <p:nvSpPr>
          <p:cNvPr id="6" name="Footer Placeholder 5"/>
          <p:cNvSpPr>
            <a:spLocks noGrp="1"/>
          </p:cNvSpPr>
          <p:nvPr>
            <p:ph type="ftr" sz="quarter" idx="11"/>
          </p:nvPr>
        </p:nvSpPr>
        <p:spPr>
          <a:xfrm>
            <a:off x="457200" y="6480969"/>
            <a:ext cx="4260056" cy="301752"/>
          </a:xfrm>
        </p:spPr>
        <p:txBody>
          <a:bodyPr/>
          <a:lstStyle/>
          <a:p>
            <a:endParaRPr lang="en-CA"/>
          </a:p>
        </p:txBody>
      </p:sp>
      <p:sp>
        <p:nvSpPr>
          <p:cNvPr id="7" name="Slide Number Placeholder 6"/>
          <p:cNvSpPr>
            <a:spLocks noGrp="1"/>
          </p:cNvSpPr>
          <p:nvPr>
            <p:ph type="sldNum" sz="quarter" idx="12"/>
          </p:nvPr>
        </p:nvSpPr>
        <p:spPr>
          <a:xfrm>
            <a:off x="7589520" y="6480969"/>
            <a:ext cx="502920" cy="301752"/>
          </a:xfrm>
        </p:spPr>
        <p:txBody>
          <a:bodyPr/>
          <a:lstStyle/>
          <a:p>
            <a:fld id="{1F897ABB-ED5E-418A-AA78-A4A3BBDFB56C}"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B73D1FFB-58A3-4279-80C4-75AFD45E2AEA}" type="datetimeFigureOut">
              <a:rPr lang="en-CA" smtClean="0"/>
              <a:pPr/>
              <a:t>14-07-02</a:t>
            </a:fld>
            <a:endParaRPr lang="en-CA"/>
          </a:p>
        </p:txBody>
      </p:sp>
      <p:sp>
        <p:nvSpPr>
          <p:cNvPr id="8" name="Footer Placeholder 7"/>
          <p:cNvSpPr>
            <a:spLocks noGrp="1"/>
          </p:cNvSpPr>
          <p:nvPr>
            <p:ph type="ftr" sz="quarter" idx="11"/>
          </p:nvPr>
        </p:nvSpPr>
        <p:spPr>
          <a:xfrm>
            <a:off x="457200" y="6480969"/>
            <a:ext cx="4261104" cy="301752"/>
          </a:xfrm>
        </p:spPr>
        <p:txBody>
          <a:bodyPr/>
          <a:lstStyle/>
          <a:p>
            <a:endParaRPr lang="en-CA"/>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1F897ABB-ED5E-418A-AA78-A4A3BBDFB56C}"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3D1FFB-58A3-4279-80C4-75AFD45E2AEA}" type="datetimeFigureOut">
              <a:rPr lang="en-CA" smtClean="0"/>
              <a:pPr/>
              <a:t>14-07-02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F897ABB-ED5E-418A-AA78-A4A3BBDFB56C}"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B73D1FFB-58A3-4279-80C4-75AFD45E2AEA}" type="datetimeFigureOut">
              <a:rPr lang="en-CA" smtClean="0"/>
              <a:pPr/>
              <a:t>14-07-02</a:t>
            </a:fld>
            <a:endParaRPr lang="en-CA"/>
          </a:p>
        </p:txBody>
      </p:sp>
      <p:sp>
        <p:nvSpPr>
          <p:cNvPr id="3" name="Footer Placeholder 2"/>
          <p:cNvSpPr>
            <a:spLocks noGrp="1"/>
          </p:cNvSpPr>
          <p:nvPr>
            <p:ph type="ftr" sz="quarter" idx="11"/>
          </p:nvPr>
        </p:nvSpPr>
        <p:spPr>
          <a:xfrm>
            <a:off x="457200" y="6481890"/>
            <a:ext cx="4260056" cy="300831"/>
          </a:xfrm>
        </p:spPr>
        <p:txBody>
          <a:bodyPr/>
          <a:lstStyle/>
          <a:p>
            <a:endParaRPr lang="en-CA"/>
          </a:p>
        </p:txBody>
      </p:sp>
      <p:sp>
        <p:nvSpPr>
          <p:cNvPr id="4" name="Slide Number Placeholder 3"/>
          <p:cNvSpPr>
            <a:spLocks noGrp="1"/>
          </p:cNvSpPr>
          <p:nvPr>
            <p:ph type="sldNum" sz="quarter" idx="12"/>
          </p:nvPr>
        </p:nvSpPr>
        <p:spPr>
          <a:xfrm>
            <a:off x="7589520" y="6480969"/>
            <a:ext cx="502920" cy="301752"/>
          </a:xfrm>
        </p:spPr>
        <p:txBody>
          <a:bodyPr/>
          <a:lstStyle/>
          <a:p>
            <a:fld id="{1F897ABB-ED5E-418A-AA78-A4A3BBDFB56C}"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B73D1FFB-58A3-4279-80C4-75AFD45E2AEA}" type="datetimeFigureOut">
              <a:rPr lang="en-CA" smtClean="0"/>
              <a:pPr/>
              <a:t>14-07-02</a:t>
            </a:fld>
            <a:endParaRPr lang="en-CA"/>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CA"/>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1F897ABB-ED5E-418A-AA78-A4A3BBDFB56C}"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B73D1FFB-58A3-4279-80C4-75AFD45E2AEA}" type="datetimeFigureOut">
              <a:rPr lang="en-CA" smtClean="0"/>
              <a:pPr/>
              <a:t>14-07-02</a:t>
            </a:fld>
            <a:endParaRPr lang="en-CA"/>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CA"/>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1F897ABB-ED5E-418A-AA78-A4A3BBDFB56C}"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73D1FFB-58A3-4279-80C4-75AFD45E2AEA}" type="datetimeFigureOut">
              <a:rPr lang="en-CA" smtClean="0"/>
              <a:pPr/>
              <a:t>14-07-02</a:t>
            </a:fld>
            <a:endParaRPr lang="en-CA"/>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CA"/>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F897ABB-ED5E-418A-AA78-A4A3BBDFB56C}"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3.jpeg"/><Relationship Id="rId5" Type="http://schemas.openxmlformats.org/officeDocument/2006/relationships/image" Target="../media/image11.png"/><Relationship Id="rId6" Type="http://schemas.openxmlformats.org/officeDocument/2006/relationships/image" Target="../media/image24.png"/><Relationship Id="rId7" Type="http://schemas.openxmlformats.org/officeDocument/2006/relationships/image" Target="../media/image25.png"/><Relationship Id="rId1" Type="http://schemas.microsoft.com/office/2007/relationships/media" Target="file:///C:\Users\ryguy_000\Downloads\Sieg_Heil_Boy.mp4" TargetMode="External"/><Relationship Id="rId2" Type="http://schemas.openxmlformats.org/officeDocument/2006/relationships/video" Target="file:///C:\Users\ryguy_000\Downloads\Sieg_Heil_Boy.mp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rating-system.wikia.com/wiki/TV-Y7" TargetMode="External"/><Relationship Id="rId4" Type="http://schemas.openxmlformats.org/officeDocument/2006/relationships/hyperlink" Target="http://rating-system.wikia.com/wiki/TV-G" TargetMode="External"/><Relationship Id="rId5" Type="http://schemas.openxmlformats.org/officeDocument/2006/relationships/hyperlink" Target="http://rating-system.wikia.com/wiki/TV-PG" TargetMode="External"/><Relationship Id="rId6" Type="http://schemas.openxmlformats.org/officeDocument/2006/relationships/hyperlink" Target="http://rating-system.wikia.com/wiki/TV-14" TargetMode="External"/><Relationship Id="rId7" Type="http://schemas.openxmlformats.org/officeDocument/2006/relationships/hyperlink" Target="http://rating-system.wikia.com/wiki/TV-MA" TargetMode="External"/><Relationship Id="rId8"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hyperlink" Target="http://rating-system.wikia.com/wiki/TV-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5"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0.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png"/><Relationship Id="rId1" Type="http://schemas.microsoft.com/office/2007/relationships/media" Target="file:///C:\Users\ryguy_000\Downloads\Bugs_Bunny_Commits_Suicide.mp4" TargetMode="External"/><Relationship Id="rId2" Type="http://schemas.openxmlformats.org/officeDocument/2006/relationships/video" Target="file:///C:\Users\ryguy_000\Downloads\Bugs_Bunny_Commits_Suicide.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628800"/>
            <a:ext cx="8062912" cy="1080120"/>
          </a:xfrm>
        </p:spPr>
        <p:txBody>
          <a:bodyPr>
            <a:normAutofit/>
          </a:bodyPr>
          <a:lstStyle/>
          <a:p>
            <a:pPr algn="l"/>
            <a:r>
              <a:rPr lang="en-US" sz="6000" dirty="0" smtClean="0">
                <a:effectLst/>
              </a:rPr>
              <a:t>Cartoons</a:t>
            </a:r>
            <a:endParaRPr lang="en-CA" sz="6000" dirty="0">
              <a:effectLst/>
            </a:endParaRPr>
          </a:p>
        </p:txBody>
      </p:sp>
      <p:sp>
        <p:nvSpPr>
          <p:cNvPr id="3" name="Subtitle 2"/>
          <p:cNvSpPr>
            <a:spLocks noGrp="1"/>
          </p:cNvSpPr>
          <p:nvPr>
            <p:ph type="subTitle" idx="1"/>
          </p:nvPr>
        </p:nvSpPr>
        <p:spPr>
          <a:xfrm>
            <a:off x="971600" y="2708920"/>
            <a:ext cx="7487840" cy="1654000"/>
          </a:xfrm>
        </p:spPr>
        <p:txBody>
          <a:bodyPr/>
          <a:lstStyle/>
          <a:p>
            <a:pPr algn="l"/>
            <a:r>
              <a:rPr lang="en-US" dirty="0" smtClean="0"/>
              <a:t>How Cartoons have Changed Since their Beginnings</a:t>
            </a:r>
            <a:endParaRPr lang="en-CA" dirty="0"/>
          </a:p>
        </p:txBody>
      </p:sp>
      <p:sp>
        <p:nvSpPr>
          <p:cNvPr id="4" name="TextBox 3"/>
          <p:cNvSpPr txBox="1"/>
          <p:nvPr/>
        </p:nvSpPr>
        <p:spPr>
          <a:xfrm>
            <a:off x="1043608" y="5589240"/>
            <a:ext cx="2088232" cy="369332"/>
          </a:xfrm>
          <a:prstGeom prst="rect">
            <a:avLst/>
          </a:prstGeom>
          <a:noFill/>
        </p:spPr>
        <p:txBody>
          <a:bodyPr wrap="square" rtlCol="0">
            <a:spAutoFit/>
          </a:bodyPr>
          <a:lstStyle/>
          <a:p>
            <a:r>
              <a:rPr lang="en-CA" dirty="0" smtClean="0"/>
              <a:t>By: Ryan </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399032"/>
          </a:xfrm>
        </p:spPr>
        <p:txBody>
          <a:bodyPr/>
          <a:lstStyle/>
          <a:p>
            <a:r>
              <a:rPr lang="en-US" dirty="0" smtClean="0">
                <a:effectLst/>
              </a:rPr>
              <a:t>1950s Television Regulations cont.</a:t>
            </a:r>
            <a:endParaRPr lang="en-CA" dirty="0"/>
          </a:p>
        </p:txBody>
      </p:sp>
      <p:sp>
        <p:nvSpPr>
          <p:cNvPr id="3" name="Content Placeholder 2"/>
          <p:cNvSpPr>
            <a:spLocks noGrp="1"/>
          </p:cNvSpPr>
          <p:nvPr>
            <p:ph idx="1"/>
          </p:nvPr>
        </p:nvSpPr>
        <p:spPr>
          <a:xfrm>
            <a:off x="457200" y="2420888"/>
            <a:ext cx="8229600" cy="4033920"/>
          </a:xfrm>
        </p:spPr>
        <p:txBody>
          <a:bodyPr>
            <a:normAutofit/>
          </a:bodyPr>
          <a:lstStyle/>
          <a:p>
            <a:r>
              <a:rPr lang="en-US" sz="2200" dirty="0" smtClean="0"/>
              <a:t>Basically, content shown on television should be suitable for children and not cause  undesirable reactions (ex. excessive violence)</a:t>
            </a:r>
          </a:p>
          <a:p>
            <a:endParaRPr lang="en-US" sz="500" dirty="0" smtClean="0"/>
          </a:p>
          <a:p>
            <a:r>
              <a:rPr lang="en-US" sz="2200" dirty="0" smtClean="0"/>
              <a:t>Promote </a:t>
            </a:r>
            <a:r>
              <a:rPr lang="en-CA" sz="2200" dirty="0" smtClean="0"/>
              <a:t>moral, social, and ethical ideals represented by the American community</a:t>
            </a:r>
          </a:p>
          <a:p>
            <a:endParaRPr lang="en-CA" sz="500" dirty="0" smtClean="0"/>
          </a:p>
          <a:p>
            <a:r>
              <a:rPr lang="en-US" sz="2200" dirty="0" smtClean="0"/>
              <a:t>In general, keep television programs in line, which includes cartoons</a:t>
            </a:r>
            <a:endParaRPr lang="en-CA" sz="22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399032"/>
          </a:xfrm>
        </p:spPr>
        <p:txBody>
          <a:bodyPr/>
          <a:lstStyle/>
          <a:p>
            <a:r>
              <a:rPr lang="en-US" dirty="0" smtClean="0">
                <a:effectLst/>
              </a:rPr>
              <a:t>Connections to Other Events</a:t>
            </a:r>
            <a:endParaRPr lang="en-CA" dirty="0">
              <a:effectLst/>
            </a:endParaRPr>
          </a:p>
        </p:txBody>
      </p:sp>
      <p:pic>
        <p:nvPicPr>
          <p:cNvPr id="7170" name="Picture 2" descr="http://media.tumblr.com/tumblr_lq5rb6Ts4O1qkzq2g.jpg"/>
          <p:cNvPicPr>
            <a:picLocks noChangeAspect="1" noChangeArrowheads="1"/>
          </p:cNvPicPr>
          <p:nvPr/>
        </p:nvPicPr>
        <p:blipFill>
          <a:blip r:embed="rId2" cstate="print"/>
          <a:srcRect/>
          <a:stretch>
            <a:fillRect/>
          </a:stretch>
        </p:blipFill>
        <p:spPr bwMode="auto">
          <a:xfrm>
            <a:off x="5364088" y="4293096"/>
            <a:ext cx="2470335" cy="1834224"/>
          </a:xfrm>
          <a:prstGeom prst="rect">
            <a:avLst/>
          </a:prstGeom>
          <a:noFill/>
          <a:effectLst>
            <a:outerShdw blurRad="50800" dist="38100" dir="8100000" algn="tr" rotWithShape="0">
              <a:prstClr val="black">
                <a:alpha val="40000"/>
              </a:prstClr>
            </a:outerShdw>
            <a:reflection blurRad="6350" stA="52000" endA="300" endPos="35000" dir="5400000" sy="-100000" algn="bl" rotWithShape="0"/>
          </a:effectLst>
        </p:spPr>
      </p:pic>
      <p:pic>
        <p:nvPicPr>
          <p:cNvPr id="7172" name="Picture 4" descr="Bundesarchiv Bild 183-S33882, Adolf Hitler retouched.jpg"/>
          <p:cNvPicPr>
            <a:picLocks noChangeAspect="1" noChangeArrowheads="1"/>
          </p:cNvPicPr>
          <p:nvPr/>
        </p:nvPicPr>
        <p:blipFill>
          <a:blip r:embed="rId3" cstate="print"/>
          <a:srcRect/>
          <a:stretch>
            <a:fillRect/>
          </a:stretch>
        </p:blipFill>
        <p:spPr bwMode="auto">
          <a:xfrm>
            <a:off x="2195736" y="3933056"/>
            <a:ext cx="1447428" cy="2289568"/>
          </a:xfrm>
          <a:prstGeom prst="rect">
            <a:avLst/>
          </a:prstGeom>
          <a:noFill/>
          <a:effectLst>
            <a:outerShdw blurRad="50800" dist="38100" dir="8100000" algn="tr" rotWithShape="0">
              <a:prstClr val="black">
                <a:alpha val="40000"/>
              </a:prstClr>
            </a:outerShdw>
            <a:reflection blurRad="6350" stA="52000" endA="300" endPos="35000" dir="5400000" sy="-100000" algn="bl" rotWithShape="0"/>
          </a:effectLst>
        </p:spPr>
      </p:pic>
      <p:pic>
        <p:nvPicPr>
          <p:cNvPr id="7174" name="Picture 6" descr="http://www.veryicon.com/icon/png/System/Crystal%20Clear%20Actions/Forward%20Arrow.png"/>
          <p:cNvPicPr>
            <a:picLocks noChangeAspect="1" noChangeArrowheads="1"/>
          </p:cNvPicPr>
          <p:nvPr/>
        </p:nvPicPr>
        <p:blipFill>
          <a:blip r:embed="rId4" cstate="print"/>
          <a:srcRect/>
          <a:stretch>
            <a:fillRect/>
          </a:stretch>
        </p:blipFill>
        <p:spPr bwMode="auto">
          <a:xfrm>
            <a:off x="3851920" y="4797152"/>
            <a:ext cx="1368152" cy="908423"/>
          </a:xfrm>
          <a:prstGeom prst="rect">
            <a:avLst/>
          </a:prstGeom>
          <a:noFill/>
          <a:effectLst>
            <a:outerShdw blurRad="50800" dist="38100" dir="10800000" algn="r" rotWithShape="0">
              <a:prstClr val="black">
                <a:alpha val="40000"/>
              </a:prstClr>
            </a:outerShdw>
          </a:effectLst>
        </p:spPr>
      </p:pic>
      <p:pic>
        <p:nvPicPr>
          <p:cNvPr id="6" name="Picture 6" descr="http://www.veryicon.com/icon/png/System/Crystal%20Clear%20Actions/Forward%20Arrow.png"/>
          <p:cNvPicPr>
            <a:picLocks noChangeAspect="1" noChangeArrowheads="1"/>
          </p:cNvPicPr>
          <p:nvPr/>
        </p:nvPicPr>
        <p:blipFill>
          <a:blip r:embed="rId4" cstate="print"/>
          <a:srcRect/>
          <a:stretch>
            <a:fillRect/>
          </a:stretch>
        </p:blipFill>
        <p:spPr bwMode="auto">
          <a:xfrm>
            <a:off x="3923928" y="1052736"/>
            <a:ext cx="1368152" cy="908423"/>
          </a:xfrm>
          <a:prstGeom prst="rect">
            <a:avLst/>
          </a:prstGeom>
          <a:noFill/>
          <a:effectLst>
            <a:outerShdw blurRad="50800" dist="38100" dir="10800000" algn="r" rotWithShape="0">
              <a:prstClr val="black">
                <a:alpha val="40000"/>
              </a:prstClr>
            </a:outerShdw>
          </a:effectLst>
        </p:spPr>
      </p:pic>
      <p:sp>
        <p:nvSpPr>
          <p:cNvPr id="7176" name="AutoShape 8" descr="data:image/jpeg;base64,/9j/4AAQSkZJRgABAQAAAQABAAD/2wCEAAkGBxAQEBAQEBAQFRAQDw8PDxAPEA8PDw8QFBEWFhQSFBUYHCggGBolHBQUITEhJSkrLi4uFx8zODMsNygtLiwBCgoKDg0OFBAQFiwcFBwsNywsLCwsLDcsNywrLDcsKyssLCwsNywrLCsrKyssKysrKysrKysrLCsrKysrKysrK//AABEIAMAAqAMBIgACEQEDEQH/xAAbAAABBQEBAAAAAAAAAAAAAAACAQMEBQYAB//EADoQAAIBAgQEBQIEAwcFAAAAAAECAAMRBAUSIQYxQVETImFxkTKBFEJSoWJy0RUWI1OSscEHJDND8f/EABkBAAMBAQEAAAAAAAAAAAAAAAABAgMEBf/EAB4RAQEBAQEBAAMBAQAAAAAAAAABEQIDEhMhMUFR/9oADAMBAAIRAxEAPwDy68UGDaLKRiTRrFSCDYzX5BxcyELV3X9XUTEgx1DCUY90y7MUqAFGBB7S2pVLzwnK82q0DdGPtfaejcPcTpWABNn7d5aLG1EUSBSxV5IFWAkS7xZTYfPabVTSXewve+0dfOqQdaZbzMbADeKqxaWnAQEqCFqiLDgEIiArRdUDcREtFvOiAbRquNj7R8yNi2AQk9ojxlMU9tXcmVbtLHE02cmwJ+0hPhX/AEt8TC/0WI5nSTRwNRjYKfidHOanHkhnWjxontE8IzZZuEIfhmKKRiBUaPUaxU3U2MFKB7RxaB7R6ManLeMHRCrglreUjqZPfi1nohQfObhvQTHYXDktftJqUbGP6GLCnmVRG1IbEggmP5Piv+4pljvq3JMr1SPLhwZF7kaced6/j1HC4i/USctSeRU2embq727ajvLzBZyCP/JVB6gm9pU7lhXzsr0UVIeuYilnYH/tf4ktc9X/ADG+I9hfLWh5xeZP+3x+o/EL+8XqfiLYfw1OqN1LHYzM/wB4h3PxGWz8d2i2CcNWpA5CKSO0x/8Ab3q0Rs/PQMf2i2H8VsL2nTGrnrH8rfM6P6h/jYR6CdIycOIRM68nVfMNeAIS0RDigRaPkaUREagL8zCQTq3K4j0rC4enYR4LOWETHUf6VRHhVA5mRPEudjt3nXXbe56TLqStfPu8/wAPVcQJWV810Ndbdpqcq4fNWzVRZei/q949n3Bquuqiihh0HWT+TmfpeddftiTxBUv/APJcYLOlfYc5nMdgGpkgggjoYWU4ZtWroP3mkssRljXrjQY4MUJW01jwESpE38UIP4kSLOERyJf4gRRiBIonCB4nLWE6RFadA8ZuoLcifvAXF22a/vaSmS85UHaaWOb7dTxCWN7/ABF8dYS2hxYf2FK68rw6jzhTB5iN4mjYXF48H3p2vjFprc8+gl3wfRWurVKig2NlEwOKqFmNz7Tc/wDTyoxpuOgItM/S5Fcz9rbM8qoqrNo8xOlQO8fynhSioD1AWfY7k2WW/gKWV2Oy726e8aGKr1SfACBQba3BIb2E476dOmcTNWiUQPtHkAIlHUxmLob1kpvT6slwV9xLOhiAw1Dkd/SZXWnMxm+L8npsRVJA/V6zPJSp2shG3aa16H4nxHf6dxTHT3mTx+EC+ZRZl526idPl2Xc03ohBYWHqbAiHNdROTRWIBH7RAsWq+TYnWh6YumGngBOjmidFp/KhJnCIZ06nmHISwBDWIJOEoNUYKg3PwJdtw1VKnTUUm3K23zC4Qpg+IeuwmnGFsbobHt0M5/X1vP8AG3nxryLMMjxFNiGptcdhcTW8EVKdKkVdgHLfSdjNlWIZbnZl5e/aJ/ZdGov+JSQk89gD8zG+uxvPPEXMqv8AhWB+ohdj0lmiaVVUIFrD0lNj+FaOhjTNRSPMFDnTt6SdQcVKK2J5BW7qbTNr/FowO6uN+RHQiUZBomtS/LpLp9+ckYGuwUpUcsyuPDY7kqehMAkVK9S3JU0397w6glM4GoppU6eqxKFue+0k4vL6VWndhY6fqGx5Sgw+XAV211TqTZE2AIMtsdV0otJWBd/LseQ6mPcn6H+svTw2hQLbG9j33jmiX2aYZUpUkHNTYf8AMqWSXz3VYjFIOiSdEF1l6MM6IqpHQk7RDTwASdHQs6I8ZOdEizseUJTHAY3DWAXvCuMCVSrGwcbdrzc0qk8qJtLzLuI6lMBXGtehvZgJzevnrbz6xt3QNUX0BPvJqzMYPPhUK1FpvYHS3tNFTrBgCORnJZjrl1JWV2JwdSm5qUQCG+umdr+0nKY4aoAuTJ1ciiq46t9KYNwx2uSNI9ZGwd1upve93K7lj2l9UqtU2Gy9+pnYTDhbIgux+SfeayWo6/SA+EWoLGh92IBjWCykUSWWipbvru32vNUuS1SpJcKbcgLwcblbUqRqeJfSuogqB9hKvj1/xM7jFZjiNb2CkBNt+d5EKyditTuW02Lcl6x2jlhuPE2B6D+sncaqhwI2bTVrhqaWCqL9JJOHUizKp+wh+Q5GM0wgssMXhhTqMo5HcekhX3I7S+boswmmdDE6MMPFiRQJ2vKKIawbQlgDqwWWx9ISwiIrBK0PCdYeemfRhNbRNhYTzHDVmpuCpII7dRLDF5oTvTeoLDq3Wcnp52/x1efb0dHgYmqiAu19vvMTlXE1RbCr5h+rrNVhsYlUAhgRzmF87HRz3Kr8ZxSquqhGClgGZhY2vvNZR4hwFM09NQWBNyATtaQHoU3FnVSPUSDVwGGG2rT8TTz9Jwq8Tr/WjxnG+EVW8Ni7W2ABAmWzHibEVVWmbKp/Ko3Pa5gtTwtPceZulrGRsEoqVgT6tNOve9I/Dzz/ABcZdS0C7bueZliLEb9YyqQ6T3uOo5zl6u1pzEemq03IJ+q2knp6R6rXVRzF+gvzkfMaau1NTa5Jj1LDIvJR27yMX/FDmNKoD4jWsxt6iRSst86rKQKY53BPoJVmbcVPRkrOjk6akwc68bDb2PP/AHia77TteXiQDCEjU23Ij6GAw8sMRtY4IEbr7bwGBUX5g8xH2W4g09x+0S5SUTtHFrsv0kg9wbRQIopybzDlupeGzrErtrY/feXWFo4nEbvqC/x/0jnD+ScqlQb/AJV7es1dOlOP0+Y6uNqpweSgfUxPtsJZ0sGFNwBytH2ZV5kD/eB+LX9L2/lmGujDyiN4kJbckH+HnCpVlYXHwecMUxztJVFTQwZqf4hYgg+W5vJpo1D+cD2XeN4nECiCdiP03sftINXPTbanbtdo8CNmNAJUFjuR5u8ikwalYsSzczALTbmZEURadGy0WUGaz/IatBdSjUL2B6iUwV7eZTq62E9Sz5L0W9N5hcRN/L0vTl785zFJTcl7EG9usm0xErLuD62jyToc1hVEcEERwGBALEdL+0bSoLkd48QehjNSk3MWvBZ9TJWEK+IuoHTcXAlfRqb2Oxk1DaxHMbiR1/BI9GwtrC3La0fqVtOwF2PT/mZKhxHU8qikC52Hm5nvymjwZYC7W1tYtODuXddvnZiZSo9W3bv/AEjxXpApmPLMm6N+BF7h3B9LSrzfCVVswquV5EciJoFkbH4TxVK6iNveEOMiydSST6wCZKxKCmSrHzCRDN+cRYEmdDdQLesFpQgCZ0QxIlYn4/MqdTDsynY7feZDEPIbZpppmku7FwwA32haKp6A/sZt58fLj66+oGvynUnneDV/yx/qjOl02YW6ixvOiWOe81MBj9CiznSoJPpIqGT8uwVSq1qYPqdwB94W4Un7W+D4aqMAXYKOw3MtaPCtLq7n4kjJ8n8HcuzMedybfEvKaWnH37XXXx5SqReEsMeesn+aPrwnhv4/9Rl2ojgEz/L02/FFJR4aoIbgNf8AmMn08Ai8gb9ybyZEMzvVv9VOZAKkITiwlTiM6pqbBthz2veSpbahIn47UzbeQdTymfx+dM/lS6r1J5mQXxLsLFiR25CVOTiVmWIFSoWHLkD39ZDJgiDqmkhDcjnEvAMSMYIzoxiHIGx5xJXzoVdDCov0qB69ZICiKYkd6tZc8SEtI+OpXX2MfvEZdVx3j5tF51RY3GimQo3PMz0ThrGUalFDSFhbzDqD6zybNFIqMD0Mf4ezp8LUvvoP1juJt1tjms+a91oESQJnsrzSnUQOrDSbdeXvLiliVI+ofInD1zZXXxZYmKY5qkVa6nkQfadUxCqLsQBJaJWqMYnEKguxAlJjeIQNqYue55SlxOMaobubn9hCc2hY5lmxqXVNl/cypYxPEiF5rOU2uEKBcTtUoDMQCDqna4jGBOIiB5xaNQdAPMRZ2qdHtGKotE1wTEgzGTEDQLwVBlQCq4Sm99Si569ZSVuG3LeQrbpfaaBY6Glzpn1xKrsmy+rhtxU91/IZpcLmwA89IX9DsZWaomqR1+z55xfHiKw8lKx7ki3xK7E4x6huzX9OgkIGFeR8RptPBp2qNBp2qOQHC07VG7xQYyOAxbwREDQA7zhBvO1QMd5waAWnKYGcJiQdUWB6/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178" name="AutoShape 10" descr="data:image/jpeg;base64,/9j/4AAQSkZJRgABAQAAAQABAAD/2wCEAAkGBxAQEBAQEBAQFRAQDw8PDxAPEA8PDw8QFBEWFhQSFBUYHCggGBolHBQUITEhJSkrLi4uFx8zODMsNygtLiwBCgoKDg0OFBAQFiwcFBwsNywsLCwsLDcsNywrLDcsKyssLCwsNywrLCsrKyssKysrKysrKysrLCsrKysrKysrK//AABEIAMAAqAMBIgACEQEDEQH/xAAbAAABBQEBAAAAAAAAAAAAAAACAQMEBQYAB//EADoQAAIBAgQEBQIEAwcFAAAAAAECAAMRBAUSIQYxQVETImFxkTKBFEJSoWJy0RUWI1OSscEHJDND8f/EABkBAAMBAQEAAAAAAAAAAAAAAAABAgMEBf/EAB4RAQEBAQEBAAMBAQAAAAAAAAABEQIDEhMhMUFR/9oADAMBAAIRAxEAPwDy68UGDaLKRiTRrFSCDYzX5BxcyELV3X9XUTEgx1DCUY90y7MUqAFGBB7S2pVLzwnK82q0DdGPtfaejcPcTpWABNn7d5aLG1EUSBSxV5IFWAkS7xZTYfPabVTSXewve+0dfOqQdaZbzMbADeKqxaWnAQEqCFqiLDgEIiArRdUDcREtFvOiAbRquNj7R8yNi2AQk9ojxlMU9tXcmVbtLHE02cmwJ+0hPhX/AEt8TC/0WI5nSTRwNRjYKfidHOanHkhnWjxontE8IzZZuEIfhmKKRiBUaPUaxU3U2MFKB7RxaB7R6ManLeMHRCrglreUjqZPfi1nohQfObhvQTHYXDktftJqUbGP6GLCnmVRG1IbEggmP5Piv+4pljvq3JMr1SPLhwZF7kaced6/j1HC4i/USctSeRU2embq727ajvLzBZyCP/JVB6gm9pU7lhXzsr0UVIeuYilnYH/tf4ktc9X/ADG+I9hfLWh5xeZP+3x+o/EL+8XqfiLYfw1OqN1LHYzM/wB4h3PxGWz8d2i2CcNWpA5CKSO0x/8Ab3q0Rs/PQMf2i2H8VsL2nTGrnrH8rfM6P6h/jYR6CdIycOIRM68nVfMNeAIS0RDigRaPkaUREagL8zCQTq3K4j0rC4enYR4LOWETHUf6VRHhVA5mRPEudjt3nXXbe56TLqStfPu8/wAPVcQJWV810Ndbdpqcq4fNWzVRZei/q949n3Bquuqiihh0HWT+TmfpeddftiTxBUv/APJcYLOlfYc5nMdgGpkgggjoYWU4ZtWroP3mkssRljXrjQY4MUJW01jwESpE38UIP4kSLOERyJf4gRRiBIonCB4nLWE6RFadA8ZuoLcifvAXF22a/vaSmS85UHaaWOb7dTxCWN7/ABF8dYS2hxYf2FK68rw6jzhTB5iN4mjYXF48H3p2vjFprc8+gl3wfRWurVKig2NlEwOKqFmNz7Tc/wDTyoxpuOgItM/S5Fcz9rbM8qoqrNo8xOlQO8fynhSioD1AWfY7k2WW/gKWV2Oy726e8aGKr1SfACBQba3BIb2E476dOmcTNWiUQPtHkAIlHUxmLob1kpvT6slwV9xLOhiAw1Dkd/SZXWnMxm+L8npsRVJA/V6zPJSp2shG3aa16H4nxHf6dxTHT3mTx+EC+ZRZl526idPl2Xc03ohBYWHqbAiHNdROTRWIBH7RAsWq+TYnWh6YumGngBOjmidFp/KhJnCIZ06nmHISwBDWIJOEoNUYKg3PwJdtw1VKnTUUm3K23zC4Qpg+IeuwmnGFsbobHt0M5/X1vP8AG3nxryLMMjxFNiGptcdhcTW8EVKdKkVdgHLfSdjNlWIZbnZl5e/aJ/ZdGov+JSQk89gD8zG+uxvPPEXMqv8AhWB+ohdj0lmiaVVUIFrD0lNj+FaOhjTNRSPMFDnTt6SdQcVKK2J5BW7qbTNr/FowO6uN+RHQiUZBomtS/LpLp9+ckYGuwUpUcsyuPDY7kqehMAkVK9S3JU0397w6glM4GoppU6eqxKFue+0k4vL6VWndhY6fqGx5Sgw+XAV211TqTZE2AIMtsdV0otJWBd/LseQ6mPcn6H+svTw2hQLbG9j33jmiX2aYZUpUkHNTYf8AMqWSXz3VYjFIOiSdEF1l6MM6IqpHQk7RDTwASdHQs6I8ZOdEizseUJTHAY3DWAXvCuMCVSrGwcbdrzc0qk8qJtLzLuI6lMBXGtehvZgJzevnrbz6xt3QNUX0BPvJqzMYPPhUK1FpvYHS3tNFTrBgCORnJZjrl1JWV2JwdSm5qUQCG+umdr+0nKY4aoAuTJ1ciiq46t9KYNwx2uSNI9ZGwd1upve93K7lj2l9UqtU2Gy9+pnYTDhbIgux+SfeayWo6/SA+EWoLGh92IBjWCykUSWWipbvru32vNUuS1SpJcKbcgLwcblbUqRqeJfSuogqB9hKvj1/xM7jFZjiNb2CkBNt+d5EKyditTuW02Lcl6x2jlhuPE2B6D+sncaqhwI2bTVrhqaWCqL9JJOHUizKp+wh+Q5GM0wgssMXhhTqMo5HcekhX3I7S+boswmmdDE6MMPFiRQJ2vKKIawbQlgDqwWWx9ISwiIrBK0PCdYeemfRhNbRNhYTzHDVmpuCpII7dRLDF5oTvTeoLDq3Wcnp52/x1efb0dHgYmqiAu19vvMTlXE1RbCr5h+rrNVhsYlUAhgRzmF87HRz3Kr8ZxSquqhGClgGZhY2vvNZR4hwFM09NQWBNyATtaQHoU3FnVSPUSDVwGGG2rT8TTz9Jwq8Tr/WjxnG+EVW8Ni7W2ABAmWzHibEVVWmbKp/Ko3Pa5gtTwtPceZulrGRsEoqVgT6tNOve9I/Dzz/ABcZdS0C7bueZliLEb9YyqQ6T3uOo5zl6u1pzEemq03IJ+q2knp6R6rXVRzF+gvzkfMaau1NTa5Jj1LDIvJR27yMX/FDmNKoD4jWsxt6iRSst86rKQKY53BPoJVmbcVPRkrOjk6akwc68bDb2PP/AHia77TteXiQDCEjU23Ij6GAw8sMRtY4IEbr7bwGBUX5g8xH2W4g09x+0S5SUTtHFrsv0kg9wbRQIopybzDlupeGzrErtrY/feXWFo4nEbvqC/x/0jnD+ScqlQb/AJV7es1dOlOP0+Y6uNqpweSgfUxPtsJZ0sGFNwBytH2ZV5kD/eB+LX9L2/lmGujDyiN4kJbckH+HnCpVlYXHwecMUxztJVFTQwZqf4hYgg+W5vJpo1D+cD2XeN4nECiCdiP03sftINXPTbanbtdo8CNmNAJUFjuR5u8ikwalYsSzczALTbmZEURadGy0WUGaz/IatBdSjUL2B6iUwV7eZTq62E9Sz5L0W9N5hcRN/L0vTl785zFJTcl7EG9usm0xErLuD62jyToc1hVEcEERwGBALEdL+0bSoLkd48QehjNSk3MWvBZ9TJWEK+IuoHTcXAlfRqb2Oxk1DaxHMbiR1/BI9GwtrC3La0fqVtOwF2PT/mZKhxHU8qikC52Hm5nvymjwZYC7W1tYtODuXddvnZiZSo9W3bv/AEjxXpApmPLMm6N+BF7h3B9LSrzfCVVswquV5EciJoFkbH4TxVK6iNveEOMiydSST6wCZKxKCmSrHzCRDN+cRYEmdDdQLesFpQgCZ0QxIlYn4/MqdTDsynY7feZDEPIbZpppmku7FwwA32haKp6A/sZt58fLj66+oGvynUnneDV/yx/qjOl02YW6ixvOiWOe81MBj9CiznSoJPpIqGT8uwVSq1qYPqdwB94W4Un7W+D4aqMAXYKOw3MtaPCtLq7n4kjJ8n8HcuzMedybfEvKaWnH37XXXx5SqReEsMeesn+aPrwnhv4/9Rl2ojgEz/L02/FFJR4aoIbgNf8AmMn08Ai8gb9ybyZEMzvVv9VOZAKkITiwlTiM6pqbBthz2veSpbahIn47UzbeQdTymfx+dM/lS6r1J5mQXxLsLFiR25CVOTiVmWIFSoWHLkD39ZDJgiDqmkhDcjnEvAMSMYIzoxiHIGx5xJXzoVdDCov0qB69ZICiKYkd6tZc8SEtI+OpXX2MfvEZdVx3j5tF51RY3GimQo3PMz0ThrGUalFDSFhbzDqD6zybNFIqMD0Mf4ezp8LUvvoP1juJt1tjms+a91oESQJnsrzSnUQOrDSbdeXvLiliVI+ofInD1zZXXxZYmKY5qkVa6nkQfadUxCqLsQBJaJWqMYnEKguxAlJjeIQNqYue55SlxOMaobubn9hCc2hY5lmxqXVNl/cypYxPEiF5rOU2uEKBcTtUoDMQCDqna4jGBOIiB5xaNQdAPMRZ2qdHtGKotE1wTEgzGTEDQLwVBlQCq4Sm99Si569ZSVuG3LeQrbpfaaBY6Glzpn1xKrsmy+rhtxU91/IZpcLmwA89IX9DsZWaomqR1+z55xfHiKw8lKx7ki3xK7E4x6huzX9OgkIGFeR8RptPBp2qNBp2qOQHC07VG7xQYyOAxbwREDQA7zhBvO1QMd5waAWnKYGcJiQdUWB6/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180" name="AutoShape 12" descr="data:image/jpeg;base64,/9j/4AAQSkZJRgABAQAAAQABAAD/2wCEAAkGBxAQEBAQEBAQFRAQDw8PDxAPEA8PDw8QFBEWFhQSFBUYHCggGBolHBQUITEhJSkrLi4uFx8zODMsNygtLiwBCgoKDg0OFBAQFiwcFBwsNywsLCwsLDcsNywrLDcsKyssLCwsNywrLCsrKyssKysrKysrKysrLCsrKysrKysrK//AABEIAMAAqAMBIgACEQEDEQH/xAAbAAABBQEBAAAAAAAAAAAAAAACAQMEBQYAB//EADoQAAIBAgQEBQIEAwcFAAAAAAECAAMRBAUSIQYxQVETImFxkTKBFEJSoWJy0RUWI1OSscEHJDND8f/EABkBAAMBAQEAAAAAAAAAAAAAAAABAgMEBf/EAB4RAQEBAQEBAAMBAQAAAAAAAAABEQIDEhMhMUFR/9oADAMBAAIRAxEAPwDy68UGDaLKRiTRrFSCDYzX5BxcyELV3X9XUTEgx1DCUY90y7MUqAFGBB7S2pVLzwnK82q0DdGPtfaejcPcTpWABNn7d5aLG1EUSBSxV5IFWAkS7xZTYfPabVTSXewve+0dfOqQdaZbzMbADeKqxaWnAQEqCFqiLDgEIiArRdUDcREtFvOiAbRquNj7R8yNi2AQk9ojxlMU9tXcmVbtLHE02cmwJ+0hPhX/AEt8TC/0WI5nSTRwNRjYKfidHOanHkhnWjxontE8IzZZuEIfhmKKRiBUaPUaxU3U2MFKB7RxaB7R6ManLeMHRCrglreUjqZPfi1nohQfObhvQTHYXDktftJqUbGP6GLCnmVRG1IbEggmP5Piv+4pljvq3JMr1SPLhwZF7kaced6/j1HC4i/USctSeRU2embq727ajvLzBZyCP/JVB6gm9pU7lhXzsr0UVIeuYilnYH/tf4ktc9X/ADG+I9hfLWh5xeZP+3x+o/EL+8XqfiLYfw1OqN1LHYzM/wB4h3PxGWz8d2i2CcNWpA5CKSO0x/8Ab3q0Rs/PQMf2i2H8VsL2nTGrnrH8rfM6P6h/jYR6CdIycOIRM68nVfMNeAIS0RDigRaPkaUREagL8zCQTq3K4j0rC4enYR4LOWETHUf6VRHhVA5mRPEudjt3nXXbe56TLqStfPu8/wAPVcQJWV810Ndbdpqcq4fNWzVRZei/q949n3Bquuqiihh0HWT+TmfpeddftiTxBUv/APJcYLOlfYc5nMdgGpkgggjoYWU4ZtWroP3mkssRljXrjQY4MUJW01jwESpE38UIP4kSLOERyJf4gRRiBIonCB4nLWE6RFadA8ZuoLcifvAXF22a/vaSmS85UHaaWOb7dTxCWN7/ABF8dYS2hxYf2FK68rw6jzhTB5iN4mjYXF48H3p2vjFprc8+gl3wfRWurVKig2NlEwOKqFmNz7Tc/wDTyoxpuOgItM/S5Fcz9rbM8qoqrNo8xOlQO8fynhSioD1AWfY7k2WW/gKWV2Oy726e8aGKr1SfACBQba3BIb2E476dOmcTNWiUQPtHkAIlHUxmLob1kpvT6slwV9xLOhiAw1Dkd/SZXWnMxm+L8npsRVJA/V6zPJSp2shG3aa16H4nxHf6dxTHT3mTx+EC+ZRZl526idPl2Xc03ohBYWHqbAiHNdROTRWIBH7RAsWq+TYnWh6YumGngBOjmidFp/KhJnCIZ06nmHISwBDWIJOEoNUYKg3PwJdtw1VKnTUUm3K23zC4Qpg+IeuwmnGFsbobHt0M5/X1vP8AG3nxryLMMjxFNiGptcdhcTW8EVKdKkVdgHLfSdjNlWIZbnZl5e/aJ/ZdGov+JSQk89gD8zG+uxvPPEXMqv8AhWB+ohdj0lmiaVVUIFrD0lNj+FaOhjTNRSPMFDnTt6SdQcVKK2J5BW7qbTNr/FowO6uN+RHQiUZBomtS/LpLp9+ckYGuwUpUcsyuPDY7kqehMAkVK9S3JU0397w6glM4GoppU6eqxKFue+0k4vL6VWndhY6fqGx5Sgw+XAV211TqTZE2AIMtsdV0otJWBd/LseQ6mPcn6H+svTw2hQLbG9j33jmiX2aYZUpUkHNTYf8AMqWSXz3VYjFIOiSdEF1l6MM6IqpHQk7RDTwASdHQs6I8ZOdEizseUJTHAY3DWAXvCuMCVSrGwcbdrzc0qk8qJtLzLuI6lMBXGtehvZgJzevnrbz6xt3QNUX0BPvJqzMYPPhUK1FpvYHS3tNFTrBgCORnJZjrl1JWV2JwdSm5qUQCG+umdr+0nKY4aoAuTJ1ciiq46t9KYNwx2uSNI9ZGwd1upve93K7lj2l9UqtU2Gy9+pnYTDhbIgux+SfeayWo6/SA+EWoLGh92IBjWCykUSWWipbvru32vNUuS1SpJcKbcgLwcblbUqRqeJfSuogqB9hKvj1/xM7jFZjiNb2CkBNt+d5EKyditTuW02Lcl6x2jlhuPE2B6D+sncaqhwI2bTVrhqaWCqL9JJOHUizKp+wh+Q5GM0wgssMXhhTqMo5HcekhX3I7S+boswmmdDE6MMPFiRQJ2vKKIawbQlgDqwWWx9ISwiIrBK0PCdYeemfRhNbRNhYTzHDVmpuCpII7dRLDF5oTvTeoLDq3Wcnp52/x1efb0dHgYmqiAu19vvMTlXE1RbCr5h+rrNVhsYlUAhgRzmF87HRz3Kr8ZxSquqhGClgGZhY2vvNZR4hwFM09NQWBNyATtaQHoU3FnVSPUSDVwGGG2rT8TTz9Jwq8Tr/WjxnG+EVW8Ni7W2ABAmWzHibEVVWmbKp/Ko3Pa5gtTwtPceZulrGRsEoqVgT6tNOve9I/Dzz/ABcZdS0C7bueZliLEb9YyqQ6T3uOo5zl6u1pzEemq03IJ+q2knp6R6rXVRzF+gvzkfMaau1NTa5Jj1LDIvJR27yMX/FDmNKoD4jWsxt6iRSst86rKQKY53BPoJVmbcVPRkrOjk6akwc68bDb2PP/AHia77TteXiQDCEjU23Ij6GAw8sMRtY4IEbr7bwGBUX5g8xH2W4g09x+0S5SUTtHFrsv0kg9wbRQIopybzDlupeGzrErtrY/feXWFo4nEbvqC/x/0jnD+ScqlQb/AJV7es1dOlOP0+Y6uNqpweSgfUxPtsJZ0sGFNwBytH2ZV5kD/eB+LX9L2/lmGujDyiN4kJbckH+HnCpVlYXHwecMUxztJVFTQwZqf4hYgg+W5vJpo1D+cD2XeN4nECiCdiP03sftINXPTbanbtdo8CNmNAJUFjuR5u8ikwalYsSzczALTbmZEURadGy0WUGaz/IatBdSjUL2B6iUwV7eZTq62E9Sz5L0W9N5hcRN/L0vTl785zFJTcl7EG9usm0xErLuD62jyToc1hVEcEERwGBALEdL+0bSoLkd48QehjNSk3MWvBZ9TJWEK+IuoHTcXAlfRqb2Oxk1DaxHMbiR1/BI9GwtrC3La0fqVtOwF2PT/mZKhxHU8qikC52Hm5nvymjwZYC7W1tYtODuXddvnZiZSo9W3bv/AEjxXpApmPLMm6N+BF7h3B9LSrzfCVVswquV5EciJoFkbH4TxVK6iNveEOMiydSST6wCZKxKCmSrHzCRDN+cRYEmdDdQLesFpQgCZ0QxIlYn4/MqdTDsynY7feZDEPIbZpppmku7FwwA32haKp6A/sZt58fLj66+oGvynUnneDV/yx/qjOl02YW6ixvOiWOe81MBj9CiznSoJPpIqGT8uwVSq1qYPqdwB94W4Un7W+D4aqMAXYKOw3MtaPCtLq7n4kjJ8n8HcuzMedybfEvKaWnH37XXXx5SqReEsMeesn+aPrwnhv4/9Rl2ojgEz/L02/FFJR4aoIbgNf8AmMn08Ai8gb9ybyZEMzvVv9VOZAKkITiwlTiM6pqbBthz2veSpbahIn47UzbeQdTymfx+dM/lS6r1J5mQXxLsLFiR25CVOTiVmWIFSoWHLkD39ZDJgiDqmkhDcjnEvAMSMYIzoxiHIGx5xJXzoVdDCov0qB69ZICiKYkd6tZc8SEtI+OpXX2MfvEZdVx3j5tF51RY3GimQo3PMz0ThrGUalFDSFhbzDqD6zybNFIqMD0Mf4ezp8LUvvoP1juJt1tjms+a91oESQJnsrzSnUQOrDSbdeXvLiliVI+ofInD1zZXXxZYmKY5qkVa6nkQfadUxCqLsQBJaJWqMYnEKguxAlJjeIQNqYue55SlxOMaobubn9hCc2hY5lmxqXVNl/cypYxPEiF5rOU2uEKBcTtUoDMQCDqna4jGBOIiB5xaNQdAPMRZ2qdHtGKotE1wTEgzGTEDQLwVBlQCq4Sm99Si569ZSVuG3LeQrbpfaaBY6Glzpn1xKrsmy+rhtxU91/IZpcLmwA89IX9DsZWaomqR1+z55xfHiKw8lKx7ki3xK7E4x6huzX9OgkIGFeR8RptPBp2qNBp2qOQHC07VG7xQYyOAxbwREDQA7zhBvO1QMd5waAWnKYGcJiQdUWB6/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10" name="Picture 9" descr="likeada.jpg"/>
          <p:cNvPicPr>
            <a:picLocks noChangeAspect="1"/>
          </p:cNvPicPr>
          <p:nvPr/>
        </p:nvPicPr>
        <p:blipFill>
          <a:blip r:embed="rId5" cstate="print"/>
          <a:stretch>
            <a:fillRect/>
          </a:stretch>
        </p:blipFill>
        <p:spPr>
          <a:xfrm>
            <a:off x="5508104" y="548680"/>
            <a:ext cx="1600200" cy="1828800"/>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7182" name="Picture 14" descr="http://upload.wikimedia.org/wikipedia/commons/1/1e/Onoda-young.jpg"/>
          <p:cNvPicPr>
            <a:picLocks noChangeAspect="1" noChangeArrowheads="1"/>
          </p:cNvPicPr>
          <p:nvPr/>
        </p:nvPicPr>
        <p:blipFill>
          <a:blip r:embed="rId6" cstate="print"/>
          <a:srcRect/>
          <a:stretch>
            <a:fillRect/>
          </a:stretch>
        </p:blipFill>
        <p:spPr bwMode="auto">
          <a:xfrm>
            <a:off x="2051720" y="692696"/>
            <a:ext cx="1728191" cy="1634607"/>
          </a:xfrm>
          <a:prstGeom prst="rect">
            <a:avLst/>
          </a:prstGeom>
          <a:noFill/>
          <a:effectLst>
            <a:outerShdw blurRad="50800" dist="38100" dir="8100000" algn="tr" rotWithShape="0">
              <a:prstClr val="black">
                <a:alpha val="40000"/>
              </a:prstClr>
            </a:outerShdw>
            <a:reflection blurRad="6350" stA="52000" endA="300" endPos="3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73274"/>
          </a:xfrm>
        </p:spPr>
        <p:txBody>
          <a:bodyPr/>
          <a:lstStyle/>
          <a:p>
            <a:r>
              <a:rPr lang="en-US" dirty="0" smtClean="0"/>
              <a:t>WW2 and the Cold War</a:t>
            </a:r>
            <a:endParaRPr lang="en-CA" dirty="0"/>
          </a:p>
        </p:txBody>
      </p:sp>
      <p:sp>
        <p:nvSpPr>
          <p:cNvPr id="3" name="Content Placeholder 2"/>
          <p:cNvSpPr>
            <a:spLocks noGrp="1"/>
          </p:cNvSpPr>
          <p:nvPr>
            <p:ph idx="1"/>
          </p:nvPr>
        </p:nvSpPr>
        <p:spPr>
          <a:xfrm>
            <a:off x="179512" y="1556792"/>
            <a:ext cx="6264696" cy="4898016"/>
          </a:xfrm>
        </p:spPr>
        <p:txBody>
          <a:bodyPr>
            <a:normAutofit/>
          </a:bodyPr>
          <a:lstStyle/>
          <a:p>
            <a:r>
              <a:rPr lang="en-US" sz="1900" dirty="0" smtClean="0"/>
              <a:t>During WW2, many Looney Tunes cartoons were created depicting racist images of Japanese and German people (enemies of the US)</a:t>
            </a:r>
          </a:p>
          <a:p>
            <a:endParaRPr lang="en-US" sz="500" dirty="0" smtClean="0"/>
          </a:p>
          <a:p>
            <a:r>
              <a:rPr lang="en-US" sz="1900" dirty="0" smtClean="0"/>
              <a:t>During the Cold War, the atom bomb striking the US became such a threat that civil defense classes became standard in schools</a:t>
            </a:r>
          </a:p>
          <a:p>
            <a:r>
              <a:rPr lang="en-US" sz="1900" dirty="0" smtClean="0"/>
              <a:t>Cartoons like Bert the Turtle “Duck and Cover” (1951) and “Fallout” by Civil Defense taught people what to do if caught in one of these situations </a:t>
            </a:r>
          </a:p>
          <a:p>
            <a:endParaRPr lang="en-CA" sz="2800" dirty="0"/>
          </a:p>
        </p:txBody>
      </p:sp>
      <p:pic>
        <p:nvPicPr>
          <p:cNvPr id="24578" name="Picture 2" descr="http://media.tumblr.com/tumblr_lq5p9aBKWD1qkzq2g.jpg"/>
          <p:cNvPicPr>
            <a:picLocks noChangeAspect="1" noChangeArrowheads="1"/>
          </p:cNvPicPr>
          <p:nvPr/>
        </p:nvPicPr>
        <p:blipFill>
          <a:blip r:embed="rId4" cstate="print"/>
          <a:srcRect/>
          <a:stretch>
            <a:fillRect/>
          </a:stretch>
        </p:blipFill>
        <p:spPr bwMode="auto">
          <a:xfrm>
            <a:off x="6732240" y="1412776"/>
            <a:ext cx="1872208" cy="1276506"/>
          </a:xfrm>
          <a:prstGeom prst="rect">
            <a:avLst/>
          </a:prstGeom>
          <a:noFill/>
          <a:effectLst>
            <a:outerShdw blurRad="50800" dist="38100" dir="8100000" algn="tr" rotWithShape="0">
              <a:prstClr val="black">
                <a:alpha val="40000"/>
              </a:prstClr>
            </a:outerShdw>
          </a:effectLst>
        </p:spPr>
      </p:pic>
      <p:pic>
        <p:nvPicPr>
          <p:cNvPr id="5" name="Sieg_Heil_Boy.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6516216" y="3212976"/>
            <a:ext cx="2279915" cy="1709936"/>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6876256" y="2852936"/>
            <a:ext cx="1728192" cy="430887"/>
          </a:xfrm>
          <a:prstGeom prst="rect">
            <a:avLst/>
          </a:prstGeom>
          <a:noFill/>
        </p:spPr>
        <p:txBody>
          <a:bodyPr wrap="square" rtlCol="0">
            <a:spAutoFit/>
          </a:bodyPr>
          <a:lstStyle/>
          <a:p>
            <a:pPr algn="ctr"/>
            <a:r>
              <a:rPr lang="en-US" sz="2200" dirty="0" smtClean="0">
                <a:solidFill>
                  <a:schemeClr val="accent1"/>
                </a:solidFill>
                <a:latin typeface="BadaBoom BB" pitchFamily="34" charset="0"/>
              </a:rPr>
              <a:t>SIEG HEIL!</a:t>
            </a:r>
            <a:endParaRPr lang="en-CA" sz="2200" dirty="0">
              <a:solidFill>
                <a:schemeClr val="accent1"/>
              </a:solidFill>
              <a:latin typeface="BadaBoom BB" pitchFamily="34" charset="0"/>
            </a:endParaRPr>
          </a:p>
        </p:txBody>
      </p:sp>
      <p:sp>
        <p:nvSpPr>
          <p:cNvPr id="7" name="Rectangle 6"/>
          <p:cNvSpPr/>
          <p:nvPr/>
        </p:nvSpPr>
        <p:spPr>
          <a:xfrm>
            <a:off x="6444208" y="4869160"/>
            <a:ext cx="2494594" cy="338554"/>
          </a:xfrm>
          <a:prstGeom prst="rect">
            <a:avLst/>
          </a:prstGeom>
        </p:spPr>
        <p:txBody>
          <a:bodyPr wrap="none">
            <a:spAutoFit/>
          </a:bodyPr>
          <a:lstStyle/>
          <a:p>
            <a:r>
              <a:rPr lang="en-US" sz="1600" dirty="0" smtClean="0">
                <a:solidFill>
                  <a:srgbClr val="FFFF00"/>
                </a:solidFill>
              </a:rPr>
              <a:t>Click the box to watch!</a:t>
            </a:r>
            <a:endParaRPr lang="en-CA" sz="1600" dirty="0"/>
          </a:p>
        </p:txBody>
      </p:sp>
      <p:pic>
        <p:nvPicPr>
          <p:cNvPr id="24580" name="Picture 4" descr="http://www.digitaldeliftp.com/DigitalDeliToo/Images/Civil-Defense-Duck-and-Cover.png"/>
          <p:cNvPicPr>
            <a:picLocks noChangeAspect="1" noChangeArrowheads="1"/>
          </p:cNvPicPr>
          <p:nvPr/>
        </p:nvPicPr>
        <p:blipFill>
          <a:blip r:embed="rId6" cstate="print"/>
          <a:srcRect/>
          <a:stretch>
            <a:fillRect/>
          </a:stretch>
        </p:blipFill>
        <p:spPr bwMode="auto">
          <a:xfrm>
            <a:off x="3635896" y="4725144"/>
            <a:ext cx="2058402" cy="1747542"/>
          </a:xfrm>
          <a:prstGeom prst="rect">
            <a:avLst/>
          </a:prstGeom>
          <a:noFill/>
          <a:effectLst>
            <a:outerShdw blurRad="50800" dist="38100" dir="8100000" algn="tr" rotWithShape="0">
              <a:prstClr val="black">
                <a:alpha val="40000"/>
              </a:prstClr>
            </a:outerShdw>
            <a:reflection blurRad="6350" stA="52000" endA="300" endPos="35000" dir="5400000" sy="-100000" algn="bl" rotWithShape="0"/>
          </a:effectLst>
        </p:spPr>
      </p:pic>
      <p:pic>
        <p:nvPicPr>
          <p:cNvPr id="24581" name="Picture 5"/>
          <p:cNvPicPr>
            <a:picLocks noChangeAspect="1" noChangeArrowheads="1"/>
          </p:cNvPicPr>
          <p:nvPr/>
        </p:nvPicPr>
        <p:blipFill>
          <a:blip r:embed="rId7" cstate="print"/>
          <a:srcRect l="22453" t="26033" r="48260" b="51405"/>
          <a:stretch>
            <a:fillRect/>
          </a:stretch>
        </p:blipFill>
        <p:spPr bwMode="auto">
          <a:xfrm>
            <a:off x="899592" y="5157192"/>
            <a:ext cx="2160240" cy="936104"/>
          </a:xfrm>
          <a:prstGeom prst="rect">
            <a:avLst/>
          </a:prstGeom>
          <a:noFill/>
          <a:ln w="9525">
            <a:noFill/>
            <a:miter lim="800000"/>
            <a:headEnd/>
            <a:tailEnd/>
          </a:ln>
          <a:effectLst>
            <a:outerShdw blurRad="50800" dist="38100" dir="5400000" algn="t" rotWithShape="0">
              <a:prstClr val="black">
                <a:alpha val="40000"/>
              </a:prstClr>
            </a:outerShdw>
            <a:reflection blurRad="6350" stA="50000" endA="300" endPos="55000" dir="5400000" sy="-100000" algn="bl" rotWithShape="0"/>
          </a:effectLst>
        </p:spPr>
      </p:pic>
      <p:sp>
        <p:nvSpPr>
          <p:cNvPr id="10" name="TextBox 9"/>
          <p:cNvSpPr txBox="1"/>
          <p:nvPr/>
        </p:nvSpPr>
        <p:spPr>
          <a:xfrm>
            <a:off x="6156176" y="5157192"/>
            <a:ext cx="3131840" cy="738664"/>
          </a:xfrm>
          <a:prstGeom prst="rect">
            <a:avLst/>
          </a:prstGeom>
          <a:noFill/>
        </p:spPr>
        <p:txBody>
          <a:bodyPr wrap="square" rtlCol="0">
            <a:spAutoFit/>
          </a:bodyPr>
          <a:lstStyle/>
          <a:p>
            <a:pPr algn="ctr"/>
            <a:r>
              <a:rPr lang="en-CA" sz="1400" dirty="0" smtClean="0">
                <a:solidFill>
                  <a:srgbClr val="FFFF00"/>
                </a:solidFill>
              </a:rPr>
              <a:t>Source: https://www.youtube.com/watch?v=eof7gacss90</a:t>
            </a:r>
            <a:endParaRPr lang="en-CA" sz="1400" dirty="0">
              <a:solidFill>
                <a:srgbClr val="FFFF00"/>
              </a:solidFill>
            </a:endParaRPr>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45282"/>
          </a:xfrm>
        </p:spPr>
        <p:txBody>
          <a:bodyPr/>
          <a:lstStyle/>
          <a:p>
            <a:r>
              <a:rPr lang="en-US" dirty="0" smtClean="0"/>
              <a:t>TV Parental Guidelines</a:t>
            </a:r>
            <a:endParaRPr lang="en-CA" dirty="0"/>
          </a:p>
        </p:txBody>
      </p:sp>
      <p:sp>
        <p:nvSpPr>
          <p:cNvPr id="3" name="Content Placeholder 2"/>
          <p:cNvSpPr>
            <a:spLocks noGrp="1"/>
          </p:cNvSpPr>
          <p:nvPr>
            <p:ph idx="1"/>
          </p:nvPr>
        </p:nvSpPr>
        <p:spPr>
          <a:xfrm>
            <a:off x="457200" y="1484784"/>
            <a:ext cx="8229600" cy="5112568"/>
          </a:xfrm>
        </p:spPr>
        <p:txBody>
          <a:bodyPr>
            <a:noAutofit/>
          </a:bodyPr>
          <a:lstStyle/>
          <a:p>
            <a:r>
              <a:rPr lang="en-US" sz="1900" dirty="0" smtClean="0"/>
              <a:t>December 19</a:t>
            </a:r>
            <a:r>
              <a:rPr lang="en-US" sz="1900" baseline="30000" dirty="0" smtClean="0"/>
              <a:t>th</a:t>
            </a:r>
            <a:r>
              <a:rPr lang="en-US" sz="1900" dirty="0" smtClean="0"/>
              <a:t>,1996: United States Congress, the Federal Communications Commission (FCC), and the television industry proposed the Parental Guidelines system</a:t>
            </a:r>
            <a:endParaRPr lang="en-CA" sz="1900" dirty="0" smtClean="0"/>
          </a:p>
          <a:p>
            <a:r>
              <a:rPr lang="en-US" sz="1900" dirty="0" smtClean="0"/>
              <a:t>January 1</a:t>
            </a:r>
            <a:r>
              <a:rPr lang="en-US" sz="1900" baseline="30000" dirty="0" smtClean="0"/>
              <a:t>st</a:t>
            </a:r>
            <a:r>
              <a:rPr lang="en-US" sz="1900" dirty="0" smtClean="0"/>
              <a:t>, 1997: Went into effect on cable networks and most major US broadcast networks</a:t>
            </a:r>
          </a:p>
          <a:p>
            <a:r>
              <a:rPr lang="en-US" sz="1900" dirty="0" smtClean="0"/>
              <a:t>To give parents an idea of the content in televisions programs</a:t>
            </a:r>
          </a:p>
          <a:p>
            <a:r>
              <a:rPr lang="en-US" sz="1900" dirty="0" smtClean="0"/>
              <a:t>Ratings were determined by the participating broadcast and cable networks</a:t>
            </a:r>
          </a:p>
          <a:p>
            <a:endParaRPr lang="en-CA" sz="1200" dirty="0" smtClean="0"/>
          </a:p>
          <a:p>
            <a:pPr fontAlgn="base"/>
            <a:r>
              <a:rPr lang="en-CA" sz="1800" dirty="0" smtClean="0">
                <a:hlinkClick r:id="rId2" tooltip="TV-Y"/>
              </a:rPr>
              <a:t>TV-Y</a:t>
            </a:r>
            <a:r>
              <a:rPr lang="en-CA" sz="1800" dirty="0" smtClean="0"/>
              <a:t> (suitable for all children)</a:t>
            </a:r>
          </a:p>
          <a:p>
            <a:pPr fontAlgn="base"/>
            <a:r>
              <a:rPr lang="en-CA" sz="1800" dirty="0" smtClean="0">
                <a:hlinkClick r:id="rId3" tooltip="TV-Y7"/>
              </a:rPr>
              <a:t>TV-Y7</a:t>
            </a:r>
            <a:r>
              <a:rPr lang="en-CA" sz="1800" dirty="0" smtClean="0"/>
              <a:t> (suitable for children over the </a:t>
            </a:r>
          </a:p>
          <a:p>
            <a:pPr fontAlgn="base">
              <a:buNone/>
            </a:pPr>
            <a:r>
              <a:rPr lang="en-CA" sz="1800" dirty="0" smtClean="0"/>
              <a:t>      age of 7 years old)</a:t>
            </a:r>
          </a:p>
          <a:p>
            <a:pPr fontAlgn="base"/>
            <a:r>
              <a:rPr lang="en-CA" sz="1800" dirty="0" smtClean="0">
                <a:hlinkClick r:id="rId4" tooltip="TV-G"/>
              </a:rPr>
              <a:t>TV-G</a:t>
            </a:r>
            <a:r>
              <a:rPr lang="en-CA" sz="1800" dirty="0" smtClean="0"/>
              <a:t> (suitable for all audiences)</a:t>
            </a:r>
          </a:p>
          <a:p>
            <a:pPr fontAlgn="base"/>
            <a:r>
              <a:rPr lang="en-CA" sz="1800" dirty="0" smtClean="0">
                <a:hlinkClick r:id="rId5" tooltip="TV-PG"/>
              </a:rPr>
              <a:t>TV-PG</a:t>
            </a:r>
            <a:r>
              <a:rPr lang="en-CA" sz="1800" dirty="0" smtClean="0"/>
              <a:t> (parental guidance suggested)</a:t>
            </a:r>
          </a:p>
          <a:p>
            <a:pPr fontAlgn="base"/>
            <a:r>
              <a:rPr lang="en-CA" sz="1800" dirty="0" smtClean="0">
                <a:hlinkClick r:id="rId6" tooltip="TV-14"/>
              </a:rPr>
              <a:t>TV-14</a:t>
            </a:r>
            <a:r>
              <a:rPr lang="en-CA" sz="1800" dirty="0" smtClean="0"/>
              <a:t> (parents strongly cautioned)</a:t>
            </a:r>
          </a:p>
          <a:p>
            <a:pPr fontAlgn="base"/>
            <a:r>
              <a:rPr lang="en-CA" sz="1800" dirty="0" smtClean="0">
                <a:hlinkClick r:id="rId7" tooltip="TV-MA"/>
              </a:rPr>
              <a:t>TV-MA</a:t>
            </a:r>
            <a:r>
              <a:rPr lang="en-CA" sz="1800" dirty="0" smtClean="0"/>
              <a:t> (mature audiences only)</a:t>
            </a:r>
          </a:p>
          <a:p>
            <a:endParaRPr lang="en-CA" sz="1800" dirty="0" smtClean="0"/>
          </a:p>
        </p:txBody>
      </p:sp>
      <p:pic>
        <p:nvPicPr>
          <p:cNvPr id="30722" name="Picture 2" descr="http://img2.wikia.nocookie.net/__cb20130320090106/rating-system/images/b/b7/TV_Ratings.png"/>
          <p:cNvPicPr>
            <a:picLocks noChangeAspect="1" noChangeArrowheads="1"/>
          </p:cNvPicPr>
          <p:nvPr/>
        </p:nvPicPr>
        <p:blipFill>
          <a:blip r:embed="rId8" cstate="print"/>
          <a:srcRect/>
          <a:stretch>
            <a:fillRect/>
          </a:stretch>
        </p:blipFill>
        <p:spPr bwMode="auto">
          <a:xfrm>
            <a:off x="5580112" y="4005064"/>
            <a:ext cx="2933107" cy="2599185"/>
          </a:xfrm>
          <a:prstGeom prst="rect">
            <a:avLst/>
          </a:prstGeom>
          <a:noFill/>
          <a:ln>
            <a:solidFill>
              <a:schemeClr val="accent6">
                <a:lumMod val="60000"/>
                <a:lumOff val="40000"/>
              </a:schemeClr>
            </a:solidFill>
          </a:ln>
          <a:effectLst>
            <a:outerShdw blurRad="50800" dist="38100" dir="2700000" algn="tl" rotWithShape="0">
              <a:prstClr val="black">
                <a:alpha val="40000"/>
              </a:prstClr>
            </a:outerShdw>
            <a:reflection blurRad="6350" stA="52000" endA="300" endPos="3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45282"/>
          </a:xfrm>
        </p:spPr>
        <p:txBody>
          <a:bodyPr/>
          <a:lstStyle/>
          <a:p>
            <a:r>
              <a:rPr lang="en-US" dirty="0" smtClean="0">
                <a:effectLst/>
              </a:rPr>
              <a:t>Cartoons Today</a:t>
            </a:r>
            <a:endParaRPr lang="en-CA" dirty="0">
              <a:effectLst/>
            </a:endParaRPr>
          </a:p>
        </p:txBody>
      </p:sp>
      <p:sp>
        <p:nvSpPr>
          <p:cNvPr id="3" name="Content Placeholder 2"/>
          <p:cNvSpPr>
            <a:spLocks noGrp="1"/>
          </p:cNvSpPr>
          <p:nvPr>
            <p:ph idx="1"/>
          </p:nvPr>
        </p:nvSpPr>
        <p:spPr>
          <a:xfrm>
            <a:off x="457200" y="1484784"/>
            <a:ext cx="8229600" cy="4970024"/>
          </a:xfrm>
        </p:spPr>
        <p:txBody>
          <a:bodyPr>
            <a:normAutofit/>
          </a:bodyPr>
          <a:lstStyle/>
          <a:p>
            <a:r>
              <a:rPr lang="en-US" sz="2200" dirty="0" smtClean="0"/>
              <a:t>Cartoons such as </a:t>
            </a:r>
            <a:r>
              <a:rPr lang="en-US" sz="2200" dirty="0" err="1" smtClean="0"/>
              <a:t>Spongebob</a:t>
            </a:r>
            <a:r>
              <a:rPr lang="en-US" sz="2200" dirty="0" smtClean="0"/>
              <a:t> </a:t>
            </a:r>
            <a:r>
              <a:rPr lang="en-US" sz="2200" dirty="0" err="1" smtClean="0"/>
              <a:t>Squarepants</a:t>
            </a:r>
            <a:r>
              <a:rPr lang="en-US" sz="2200" dirty="0" smtClean="0"/>
              <a:t>, Teenage Mutant Ninja Turtles, Scooby Doo, and many more have captured the hearts of children everywhere</a:t>
            </a:r>
          </a:p>
          <a:p>
            <a:r>
              <a:rPr lang="en-US" sz="2200" dirty="0" smtClean="0"/>
              <a:t>Still popular in today’s society, but unlike the 30s and 50s, cartoons are directed towards the child demographic</a:t>
            </a:r>
          </a:p>
          <a:p>
            <a:r>
              <a:rPr lang="en-US" sz="2200" dirty="0" smtClean="0"/>
              <a:t>South Park and Family guy are some examples of cartoons made for mature audiences</a:t>
            </a:r>
            <a:endParaRPr lang="en-CA" sz="2200" dirty="0"/>
          </a:p>
        </p:txBody>
      </p:sp>
      <p:pic>
        <p:nvPicPr>
          <p:cNvPr id="32770" name="Picture 2" descr="http://img2.wikia.nocookie.net/__cb20111203174754/southpark/images/f/fc/South_Park_Season_14.PNG"/>
          <p:cNvPicPr>
            <a:picLocks noChangeAspect="1" noChangeArrowheads="1"/>
          </p:cNvPicPr>
          <p:nvPr/>
        </p:nvPicPr>
        <p:blipFill>
          <a:blip r:embed="rId2" cstate="print"/>
          <a:srcRect/>
          <a:stretch>
            <a:fillRect/>
          </a:stretch>
        </p:blipFill>
        <p:spPr bwMode="auto">
          <a:xfrm>
            <a:off x="6084168" y="4581128"/>
            <a:ext cx="2784122" cy="1565304"/>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32772" name="Picture 4" descr="http://2.bp.blogspot.com/-CrHqUFQx9Qo/UX78yRzosPI/AAAAAAAALYs/iZZ3yD_Rplk/s1600/cartoon-turtles.png"/>
          <p:cNvPicPr>
            <a:picLocks noChangeAspect="1" noChangeArrowheads="1"/>
          </p:cNvPicPr>
          <p:nvPr/>
        </p:nvPicPr>
        <p:blipFill>
          <a:blip r:embed="rId3" cstate="print"/>
          <a:srcRect/>
          <a:stretch>
            <a:fillRect/>
          </a:stretch>
        </p:blipFill>
        <p:spPr bwMode="auto">
          <a:xfrm>
            <a:off x="179512" y="4941168"/>
            <a:ext cx="2560221" cy="1916832"/>
          </a:xfrm>
          <a:prstGeom prst="rect">
            <a:avLst/>
          </a:prstGeom>
          <a:noFill/>
          <a:effectLst>
            <a:outerShdw blurRad="50800" dist="38100" dir="8100000" algn="tr" rotWithShape="0">
              <a:prstClr val="black">
                <a:alpha val="40000"/>
              </a:prstClr>
            </a:outerShdw>
          </a:effectLst>
        </p:spPr>
      </p:pic>
      <p:pic>
        <p:nvPicPr>
          <p:cNvPr id="32774" name="Picture 6" descr="http://pictrends.in/wp-content/uploads/2013/12/scooby-doo-where-are-you-posters.jpg"/>
          <p:cNvPicPr>
            <a:picLocks noChangeAspect="1" noChangeArrowheads="1"/>
          </p:cNvPicPr>
          <p:nvPr/>
        </p:nvPicPr>
        <p:blipFill>
          <a:blip r:embed="rId4" cstate="print"/>
          <a:srcRect/>
          <a:stretch>
            <a:fillRect/>
          </a:stretch>
        </p:blipFill>
        <p:spPr bwMode="auto">
          <a:xfrm>
            <a:off x="3203848" y="4671138"/>
            <a:ext cx="2232248" cy="1674186"/>
          </a:xfrm>
          <a:prstGeom prst="rect">
            <a:avLst/>
          </a:prstGeom>
          <a:noFill/>
          <a:effectLst>
            <a:outerShdw blurRad="50800" dist="38100" dir="8100000" algn="tr" rotWithShape="0">
              <a:prstClr val="black">
                <a:alpha val="40000"/>
              </a:prstClr>
            </a:outerShdw>
            <a:reflection blurRad="6350" stA="52000" endA="300" endPos="3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media3.giphy.com/media/jYAGkoghdmD9S/giphy.gif"/>
          <p:cNvPicPr>
            <a:picLocks noChangeAspect="1" noChangeArrowheads="1"/>
          </p:cNvPicPr>
          <p:nvPr/>
        </p:nvPicPr>
        <p:blipFill>
          <a:blip r:embed="rId2" cstate="print"/>
          <a:srcRect/>
          <a:stretch>
            <a:fillRect/>
          </a:stretch>
        </p:blipFill>
        <p:spPr bwMode="auto">
          <a:xfrm>
            <a:off x="2195736" y="1700808"/>
            <a:ext cx="4752975" cy="3486151"/>
          </a:xfrm>
          <a:prstGeom prst="rect">
            <a:avLst/>
          </a:prstGeom>
          <a:noFill/>
          <a:effectLst>
            <a:reflection blurRad="6350" stA="52000" endA="300" endPos="35000" dir="5400000" sy="-100000" algn="bl" rotWithShape="0"/>
          </a:effectLst>
        </p:spPr>
      </p:pic>
      <p:sp>
        <p:nvSpPr>
          <p:cNvPr id="3" name="TextBox 2"/>
          <p:cNvSpPr txBox="1"/>
          <p:nvPr/>
        </p:nvSpPr>
        <p:spPr>
          <a:xfrm>
            <a:off x="4139952" y="5661248"/>
            <a:ext cx="1296144" cy="523220"/>
          </a:xfrm>
          <a:prstGeom prst="rect">
            <a:avLst/>
          </a:prstGeom>
          <a:noFill/>
        </p:spPr>
        <p:txBody>
          <a:bodyPr wrap="square" rtlCol="0">
            <a:spAutoFit/>
          </a:bodyPr>
          <a:lstStyle/>
          <a:p>
            <a:r>
              <a:rPr lang="en-US" sz="2800" b="1" dirty="0" smtClean="0">
                <a:latin typeface="AR BLANCA" pitchFamily="2" charset="0"/>
              </a:rPr>
              <a:t>FIN</a:t>
            </a:r>
            <a:endParaRPr lang="en-CA" sz="2800" b="1" dirty="0">
              <a:latin typeface="AR BLANCA" pitchFamily="2"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LIP_FROG-FIDDLESTICKS.gif"/>
          <p:cNvPicPr>
            <a:picLocks noChangeAspect="1"/>
          </p:cNvPicPr>
          <p:nvPr/>
        </p:nvPicPr>
        <p:blipFill>
          <a:blip r:embed="rId2" cstate="print"/>
          <a:stretch>
            <a:fillRect/>
          </a:stretch>
        </p:blipFill>
        <p:spPr>
          <a:xfrm>
            <a:off x="5796136" y="404664"/>
            <a:ext cx="2592289" cy="1911846"/>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pic>
        <p:nvPicPr>
          <p:cNvPr id="8" name="Picture 7" descr="donaldduck.gif"/>
          <p:cNvPicPr>
            <a:picLocks noChangeAspect="1"/>
          </p:cNvPicPr>
          <p:nvPr/>
        </p:nvPicPr>
        <p:blipFill>
          <a:blip r:embed="rId3" cstate="print"/>
          <a:stretch>
            <a:fillRect/>
          </a:stretch>
        </p:blipFill>
        <p:spPr>
          <a:xfrm>
            <a:off x="899592" y="4365104"/>
            <a:ext cx="2592288" cy="1943368"/>
          </a:xfrm>
          <a:prstGeom prst="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2" name="Title 1"/>
          <p:cNvSpPr>
            <a:spLocks noGrp="1"/>
          </p:cNvSpPr>
          <p:nvPr>
            <p:ph type="ctrTitle"/>
          </p:nvPr>
        </p:nvSpPr>
        <p:spPr>
          <a:xfrm>
            <a:off x="323528" y="2636912"/>
            <a:ext cx="8423944" cy="924520"/>
          </a:xfrm>
        </p:spPr>
        <p:txBody>
          <a:bodyPr/>
          <a:lstStyle/>
          <a:p>
            <a:pPr algn="ctr"/>
            <a:r>
              <a:rPr lang="en-US" dirty="0" smtClean="0">
                <a:effectLst/>
              </a:rPr>
              <a:t>The History of Cartoons</a:t>
            </a:r>
            <a:endParaRPr lang="en-CA" dirty="0">
              <a:effectLst/>
            </a:endParaRPr>
          </a:p>
        </p:txBody>
      </p:sp>
      <p:sp>
        <p:nvSpPr>
          <p:cNvPr id="3" name="Subtitle 2"/>
          <p:cNvSpPr>
            <a:spLocks noGrp="1"/>
          </p:cNvSpPr>
          <p:nvPr>
            <p:ph type="subTitle" idx="1"/>
          </p:nvPr>
        </p:nvSpPr>
        <p:spPr>
          <a:xfrm>
            <a:off x="540544" y="6237312"/>
            <a:ext cx="215032" cy="288032"/>
          </a:xfrm>
        </p:spPr>
        <p:txBody>
          <a:bodyPr>
            <a:normAutofit fontScale="47500" lnSpcReduction="20000"/>
          </a:bodyPr>
          <a:lstStyle/>
          <a:p>
            <a:pPr algn="l"/>
            <a:endParaRPr lang="en-US" dirty="0" smtClean="0"/>
          </a:p>
        </p:txBody>
      </p:sp>
      <p:pic>
        <p:nvPicPr>
          <p:cNvPr id="5" name="Picture 4" descr="fantasmagorie GIF 2.gif"/>
          <p:cNvPicPr>
            <a:picLocks noChangeAspect="1"/>
          </p:cNvPicPr>
          <p:nvPr/>
        </p:nvPicPr>
        <p:blipFill>
          <a:blip r:embed="rId4" cstate="print"/>
          <a:stretch>
            <a:fillRect/>
          </a:stretch>
        </p:blipFill>
        <p:spPr>
          <a:xfrm>
            <a:off x="5796136" y="4365104"/>
            <a:ext cx="2592288" cy="1944216"/>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pic>
        <p:nvPicPr>
          <p:cNvPr id="6" name="Picture 5" descr="steamboat willie gif.gif"/>
          <p:cNvPicPr>
            <a:picLocks noChangeAspect="1"/>
          </p:cNvPicPr>
          <p:nvPr/>
        </p:nvPicPr>
        <p:blipFill>
          <a:blip r:embed="rId5" cstate="print"/>
          <a:stretch>
            <a:fillRect/>
          </a:stretch>
        </p:blipFill>
        <p:spPr>
          <a:xfrm>
            <a:off x="971600" y="404664"/>
            <a:ext cx="2520280" cy="1875166"/>
          </a:xfrm>
          <a:prstGeom prst="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52128"/>
          </a:xfrm>
        </p:spPr>
        <p:txBody>
          <a:bodyPr/>
          <a:lstStyle/>
          <a:p>
            <a:r>
              <a:rPr lang="en-US" dirty="0" smtClean="0">
                <a:effectLst/>
              </a:rPr>
              <a:t>Brief History and Facts</a:t>
            </a:r>
            <a:endParaRPr lang="en-CA" dirty="0">
              <a:effectLst/>
            </a:endParaRPr>
          </a:p>
        </p:txBody>
      </p:sp>
      <p:sp>
        <p:nvSpPr>
          <p:cNvPr id="3" name="Vertical Text Placeholder 2"/>
          <p:cNvSpPr>
            <a:spLocks noGrp="1"/>
          </p:cNvSpPr>
          <p:nvPr>
            <p:ph type="body" orient="vert" idx="1"/>
          </p:nvPr>
        </p:nvSpPr>
        <p:spPr>
          <a:xfrm rot="16200000">
            <a:off x="2951820" y="-927484"/>
            <a:ext cx="3384376" cy="7776864"/>
          </a:xfrm>
        </p:spPr>
        <p:txBody>
          <a:bodyPr>
            <a:noAutofit/>
          </a:bodyPr>
          <a:lstStyle/>
          <a:p>
            <a:r>
              <a:rPr lang="en-US" sz="2100" dirty="0" smtClean="0"/>
              <a:t>Cartoon = motion pictures using animation techniques</a:t>
            </a:r>
            <a:endParaRPr lang="en-CA" sz="2100" dirty="0" smtClean="0"/>
          </a:p>
          <a:p>
            <a:r>
              <a:rPr lang="en-US" sz="2100" dirty="0" err="1" smtClean="0"/>
              <a:t>Fantasmagorie</a:t>
            </a:r>
            <a:r>
              <a:rPr lang="en-US" sz="2100" dirty="0" smtClean="0"/>
              <a:t> (1908): </a:t>
            </a:r>
            <a:r>
              <a:rPr lang="en-CA" sz="2100" dirty="0" smtClean="0"/>
              <a:t>first animated cartoon? Some historians believe so</a:t>
            </a:r>
          </a:p>
          <a:p>
            <a:r>
              <a:rPr lang="en-CA" sz="2100" dirty="0" smtClean="0"/>
              <a:t>August 16</a:t>
            </a:r>
            <a:r>
              <a:rPr lang="en-CA" sz="2100" baseline="30000" dirty="0" smtClean="0"/>
              <a:t>th</a:t>
            </a:r>
            <a:r>
              <a:rPr lang="en-CA" sz="2100" dirty="0" smtClean="0"/>
              <a:t>,1930: Flip the Frog “Fiddlesticks” was the first cartoon to combine color &amp; sound</a:t>
            </a:r>
          </a:p>
          <a:p>
            <a:r>
              <a:rPr lang="en-CA" sz="2100" dirty="0" smtClean="0"/>
              <a:t>May 19</a:t>
            </a:r>
            <a:r>
              <a:rPr lang="en-CA" sz="2100" baseline="30000" dirty="0" smtClean="0"/>
              <a:t>th</a:t>
            </a:r>
            <a:r>
              <a:rPr lang="en-CA" sz="2100" dirty="0" smtClean="0"/>
              <a:t>, 1939: Disney cartoon Donald’s Cousin Gus was the first ever film cartoon released on US television</a:t>
            </a:r>
            <a:endParaRPr lang="en-CA" sz="2100" dirty="0"/>
          </a:p>
        </p:txBody>
      </p:sp>
      <p:pic>
        <p:nvPicPr>
          <p:cNvPr id="1026" name="Picture 2" descr="http://4.bp.blogspot.com/-46X2U4Oqe6E/T4uccMux3DI/AAAAAAAAB-4/9JCqdOy8-XM/s400/fantasmagorie%25281%2529.jpg"/>
          <p:cNvPicPr>
            <a:picLocks noChangeAspect="1" noChangeArrowheads="1"/>
          </p:cNvPicPr>
          <p:nvPr/>
        </p:nvPicPr>
        <p:blipFill>
          <a:blip r:embed="rId2" cstate="print"/>
          <a:srcRect/>
          <a:stretch>
            <a:fillRect/>
          </a:stretch>
        </p:blipFill>
        <p:spPr bwMode="auto">
          <a:xfrm>
            <a:off x="899592" y="4581128"/>
            <a:ext cx="2561577" cy="1869952"/>
          </a:xfrm>
          <a:prstGeom prst="rect">
            <a:avLst/>
          </a:prstGeom>
          <a:noFill/>
          <a:effectLst>
            <a:outerShdw blurRad="50800" dist="38100" dir="8100000" algn="tr" rotWithShape="0">
              <a:prstClr val="black">
                <a:alpha val="40000"/>
              </a:prstClr>
            </a:outerShdw>
          </a:effectLst>
        </p:spPr>
      </p:pic>
      <p:pic>
        <p:nvPicPr>
          <p:cNvPr id="1028" name="Picture 4" descr="http://upload.wikimedia.org/wikipedia/en/thumb/b/bc/Donald's_Cousin_Gus.jpg/220px-Donald's_Cousin_Gus.jpg"/>
          <p:cNvPicPr>
            <a:picLocks noChangeAspect="1" noChangeArrowheads="1"/>
          </p:cNvPicPr>
          <p:nvPr/>
        </p:nvPicPr>
        <p:blipFill>
          <a:blip r:embed="rId3" cstate="print"/>
          <a:srcRect/>
          <a:stretch>
            <a:fillRect/>
          </a:stretch>
        </p:blipFill>
        <p:spPr bwMode="auto">
          <a:xfrm>
            <a:off x="6732240" y="4293096"/>
            <a:ext cx="1512168" cy="2371353"/>
          </a:xfrm>
          <a:prstGeom prst="rect">
            <a:avLst/>
          </a:prstGeom>
          <a:noFill/>
          <a:effectLst>
            <a:outerShdw blurRad="50800" dist="38100" dir="2700000" algn="tl" rotWithShape="0">
              <a:prstClr val="black">
                <a:alpha val="40000"/>
              </a:prstClr>
            </a:outerShdw>
          </a:effectLst>
        </p:spPr>
      </p:pic>
      <p:pic>
        <p:nvPicPr>
          <p:cNvPr id="1030" name="Picture 6" descr="http://frederatorblogs.com/refrederator/files/2008/04/flip_closeup.jpg"/>
          <p:cNvPicPr>
            <a:picLocks noChangeAspect="1" noChangeArrowheads="1"/>
          </p:cNvPicPr>
          <p:nvPr/>
        </p:nvPicPr>
        <p:blipFill>
          <a:blip r:embed="rId4" cstate="print"/>
          <a:srcRect/>
          <a:stretch>
            <a:fillRect/>
          </a:stretch>
        </p:blipFill>
        <p:spPr bwMode="auto">
          <a:xfrm>
            <a:off x="3923928" y="4581128"/>
            <a:ext cx="2223170" cy="1848177"/>
          </a:xfrm>
          <a:prstGeom prst="rect">
            <a:avLst/>
          </a:prstGeom>
          <a:noFill/>
          <a:effectLst>
            <a:outerShdw blurRad="50800" dist="38100" dir="5400000" algn="t" rotWithShape="0">
              <a:prstClr val="black">
                <a:alpha val="40000"/>
              </a:prstClr>
            </a:outerShdw>
          </a:effectLst>
        </p:spPr>
      </p:pic>
      <p:sp>
        <p:nvSpPr>
          <p:cNvPr id="7" name="TextBox 6"/>
          <p:cNvSpPr txBox="1"/>
          <p:nvPr/>
        </p:nvSpPr>
        <p:spPr>
          <a:xfrm>
            <a:off x="5220072" y="4581128"/>
            <a:ext cx="1080120" cy="338554"/>
          </a:xfrm>
          <a:prstGeom prst="rect">
            <a:avLst/>
          </a:prstGeom>
          <a:noFill/>
        </p:spPr>
        <p:txBody>
          <a:bodyPr wrap="square" rtlCol="0">
            <a:spAutoFit/>
          </a:bodyPr>
          <a:lstStyle/>
          <a:p>
            <a:r>
              <a:rPr lang="en-US" sz="1600" b="1" dirty="0" smtClean="0">
                <a:solidFill>
                  <a:schemeClr val="bg1"/>
                </a:solidFill>
                <a:latin typeface="Calibri" pitchFamily="34" charset="0"/>
              </a:rPr>
              <a:t>That face</a:t>
            </a:r>
            <a:endParaRPr lang="en-CA" sz="1600" b="1" dirty="0">
              <a:solidFill>
                <a:schemeClr val="bg1"/>
              </a:solidFill>
              <a:latin typeface="Calibri" pitchFamily="34" charset="0"/>
            </a:endParaRPr>
          </a:p>
        </p:txBody>
      </p:sp>
      <p:sp>
        <p:nvSpPr>
          <p:cNvPr id="9" name="TextBox 8"/>
          <p:cNvSpPr txBox="1"/>
          <p:nvPr/>
        </p:nvSpPr>
        <p:spPr>
          <a:xfrm>
            <a:off x="755576" y="6488668"/>
            <a:ext cx="2880320" cy="369332"/>
          </a:xfrm>
          <a:prstGeom prst="rect">
            <a:avLst/>
          </a:prstGeom>
          <a:noFill/>
        </p:spPr>
        <p:txBody>
          <a:bodyPr wrap="square" rtlCol="0">
            <a:spAutoFit/>
          </a:bodyPr>
          <a:lstStyle/>
          <a:p>
            <a:pPr algn="ctr"/>
            <a:r>
              <a:rPr lang="en-US" dirty="0" err="1" smtClean="0"/>
              <a:t>Fantasmagorie</a:t>
            </a:r>
            <a:r>
              <a:rPr lang="en-US" dirty="0" smtClean="0"/>
              <a:t> </a:t>
            </a:r>
            <a:endParaRPr lang="en-CA" dirty="0"/>
          </a:p>
        </p:txBody>
      </p:sp>
      <p:sp>
        <p:nvSpPr>
          <p:cNvPr id="10" name="TextBox 9"/>
          <p:cNvSpPr txBox="1"/>
          <p:nvPr/>
        </p:nvSpPr>
        <p:spPr>
          <a:xfrm>
            <a:off x="3635896" y="6488668"/>
            <a:ext cx="3240360" cy="369332"/>
          </a:xfrm>
          <a:prstGeom prst="rect">
            <a:avLst/>
          </a:prstGeom>
          <a:noFill/>
        </p:spPr>
        <p:txBody>
          <a:bodyPr wrap="square" rtlCol="0">
            <a:spAutoFit/>
          </a:bodyPr>
          <a:lstStyle/>
          <a:p>
            <a:r>
              <a:rPr lang="en-US" dirty="0" smtClean="0"/>
              <a:t>Flip the Frog: Fiddlesticks</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effectLst/>
              </a:rPr>
              <a:t>1950s: “The Golden Age of Television”</a:t>
            </a:r>
            <a:endParaRPr lang="en-CA" sz="3600" dirty="0">
              <a:effectLst/>
            </a:endParaRPr>
          </a:p>
        </p:txBody>
      </p:sp>
      <p:sp>
        <p:nvSpPr>
          <p:cNvPr id="3" name="Content Placeholder 2"/>
          <p:cNvSpPr>
            <a:spLocks noGrp="1"/>
          </p:cNvSpPr>
          <p:nvPr>
            <p:ph idx="1"/>
          </p:nvPr>
        </p:nvSpPr>
        <p:spPr>
          <a:xfrm>
            <a:off x="323528" y="1844824"/>
            <a:ext cx="5976664" cy="4786552"/>
          </a:xfrm>
        </p:spPr>
        <p:txBody>
          <a:bodyPr>
            <a:normAutofit/>
          </a:bodyPr>
          <a:lstStyle/>
          <a:p>
            <a:r>
              <a:rPr lang="en-US" sz="2300" dirty="0" smtClean="0"/>
              <a:t>From approx late 1940s – early 1960s</a:t>
            </a:r>
            <a:endParaRPr lang="en-CA" sz="2300" dirty="0" smtClean="0"/>
          </a:p>
          <a:p>
            <a:r>
              <a:rPr lang="en-CA" sz="2300" dirty="0" smtClean="0"/>
              <a:t>TV became  the new source of entertainment and  a common household device</a:t>
            </a:r>
          </a:p>
          <a:p>
            <a:r>
              <a:rPr lang="en-CA" sz="2300" dirty="0" smtClean="0"/>
              <a:t>“Radio with pictures” </a:t>
            </a:r>
          </a:p>
          <a:p>
            <a:r>
              <a:rPr lang="en-CA" sz="2300" dirty="0" smtClean="0"/>
              <a:t>0.4% of the US pop. in 1948 owned a TV set → shocking 83.4% in 1958 </a:t>
            </a:r>
          </a:p>
          <a:p>
            <a:r>
              <a:rPr lang="en-CA" sz="2300" dirty="0" smtClean="0"/>
              <a:t>Post WWII baby boom = more kids for moms to look out for = more incentive to buy television set to keep family entertained = </a:t>
            </a:r>
            <a:r>
              <a:rPr lang="en-CA" sz="2300" i="1" dirty="0" smtClean="0">
                <a:solidFill>
                  <a:schemeClr val="accent1"/>
                </a:solidFill>
                <a:effectLst>
                  <a:outerShdw blurRad="38100" dist="38100" dir="2700000" algn="tl">
                    <a:srgbClr val="000000">
                      <a:alpha val="43137"/>
                    </a:srgbClr>
                  </a:outerShdw>
                </a:effectLst>
              </a:rPr>
              <a:t>more people watching cartoons</a:t>
            </a:r>
          </a:p>
          <a:p>
            <a:endParaRPr lang="en-CA" sz="2300" dirty="0"/>
          </a:p>
        </p:txBody>
      </p:sp>
      <p:pic>
        <p:nvPicPr>
          <p:cNvPr id="17410" name="Picture 2" descr="http://popculturehasaids.files.wordpress.com/2011/05/tv_set.jpg"/>
          <p:cNvPicPr>
            <a:picLocks noChangeAspect="1" noChangeArrowheads="1"/>
          </p:cNvPicPr>
          <p:nvPr/>
        </p:nvPicPr>
        <p:blipFill>
          <a:blip r:embed="rId2" cstate="print"/>
          <a:srcRect/>
          <a:stretch>
            <a:fillRect/>
          </a:stretch>
        </p:blipFill>
        <p:spPr bwMode="auto">
          <a:xfrm>
            <a:off x="6804248" y="4221088"/>
            <a:ext cx="2140880" cy="1728640"/>
          </a:xfrm>
          <a:prstGeom prst="rect">
            <a:avLst/>
          </a:prstGeom>
          <a:noFill/>
          <a:effectLst>
            <a:outerShdw blurRad="50800" dist="38100" dir="5400000" algn="t" rotWithShape="0">
              <a:prstClr val="black">
                <a:alpha val="40000"/>
              </a:prstClr>
            </a:outerShdw>
          </a:effectLst>
        </p:spPr>
      </p:pic>
      <p:pic>
        <p:nvPicPr>
          <p:cNvPr id="17412" name="Picture 4" descr="http://news.ubc.ca/wp-content/uploads/2014/04/tv-770.jpg"/>
          <p:cNvPicPr>
            <a:picLocks noChangeAspect="1" noChangeArrowheads="1"/>
          </p:cNvPicPr>
          <p:nvPr/>
        </p:nvPicPr>
        <p:blipFill>
          <a:blip r:embed="rId3" cstate="print"/>
          <a:srcRect/>
          <a:stretch>
            <a:fillRect/>
          </a:stretch>
        </p:blipFill>
        <p:spPr bwMode="auto">
          <a:xfrm>
            <a:off x="6228184" y="2420888"/>
            <a:ext cx="2740140" cy="1245518"/>
          </a:xfrm>
          <a:prstGeom prst="rect">
            <a:avLst/>
          </a:prstGeom>
          <a:noFill/>
          <a:effectLst>
            <a:outerShdw blurRad="50800" dist="38100" dir="5400000" algn="t"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92896"/>
            <a:ext cx="8579296" cy="1399032"/>
          </a:xfrm>
        </p:spPr>
        <p:txBody>
          <a:bodyPr/>
          <a:lstStyle/>
          <a:p>
            <a:pPr algn="ctr"/>
            <a:r>
              <a:rPr lang="en-US" dirty="0" smtClean="0">
                <a:effectLst/>
              </a:rPr>
              <a:t>The Early Cartoons: Not Exactly Kid Friendly</a:t>
            </a:r>
            <a:endParaRPr lang="en-CA" dirty="0">
              <a:effectLst/>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effectLst/>
              </a:rPr>
              <a:t>The Racist, Censored, and Banned</a:t>
            </a:r>
            <a:endParaRPr lang="en-CA" sz="4000" dirty="0">
              <a:effectLst/>
            </a:endParaRPr>
          </a:p>
        </p:txBody>
      </p:sp>
      <p:sp>
        <p:nvSpPr>
          <p:cNvPr id="3" name="Content Placeholder 2"/>
          <p:cNvSpPr>
            <a:spLocks noGrp="1"/>
          </p:cNvSpPr>
          <p:nvPr>
            <p:ph idx="1"/>
          </p:nvPr>
        </p:nvSpPr>
        <p:spPr>
          <a:xfrm>
            <a:off x="457200" y="1844824"/>
            <a:ext cx="8229600" cy="4609984"/>
          </a:xfrm>
        </p:spPr>
        <p:txBody>
          <a:bodyPr/>
          <a:lstStyle/>
          <a:p>
            <a:r>
              <a:rPr lang="en-US" sz="2400" dirty="0" smtClean="0"/>
              <a:t>Cartoons started off as entertainment for adults &amp; had little restrictions on the content that they could show</a:t>
            </a:r>
          </a:p>
          <a:p>
            <a:r>
              <a:rPr lang="en-US" sz="2400" dirty="0" smtClean="0"/>
              <a:t>During the 30s – 50s, many studios such as MGM, Warner Bros., &amp; Walt Disney created thousands of cartoons depicting racist stereotypes, sexy, crude, &amp; shocking content</a:t>
            </a:r>
          </a:p>
          <a:p>
            <a:r>
              <a:rPr lang="en-US" sz="2400" dirty="0" smtClean="0"/>
              <a:t>Some of these included: alcohol, marijuana, smoking, adultery, sexual situations &amp; gambling</a:t>
            </a:r>
          </a:p>
          <a:p>
            <a:r>
              <a:rPr lang="en-US" sz="2400" dirty="0" smtClean="0"/>
              <a:t>Many of these cartoons were banned for their content years later</a:t>
            </a:r>
          </a:p>
          <a:p>
            <a:pPr>
              <a:buNone/>
            </a:pPr>
            <a:endParaRPr lang="en-US" sz="2400" dirty="0" smtClean="0"/>
          </a:p>
          <a:p>
            <a:endParaRPr lang="en-US" sz="2400" dirty="0" smtClean="0"/>
          </a:p>
          <a:p>
            <a:endParaRPr lang="en-US" dirty="0" smtClean="0"/>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ugs_Bunny_Commits_Suicide.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971600" y="1844824"/>
            <a:ext cx="3048000" cy="2286000"/>
          </a:xfrm>
          <a:prstGeom prst="rect">
            <a:avLst/>
          </a:prstGeom>
          <a:ln>
            <a:solidFill>
              <a:srgbClr val="FF0000"/>
            </a:solidFill>
          </a:ln>
          <a:effectLst>
            <a:outerShdw blurRad="50800" dist="38100" dir="2700000" algn="tl" rotWithShape="0">
              <a:prstClr val="black">
                <a:alpha val="40000"/>
              </a:prstClr>
            </a:outerShdw>
          </a:effectLst>
        </p:spPr>
      </p:pic>
      <p:pic>
        <p:nvPicPr>
          <p:cNvPr id="1034" name="Picture 10" descr="http://1.bp.blogspot.com/-_XiJk2nALVM/Uf2EDk3k5qI/AAAAAAAAA9c/qek8EzX92nc/s1600/Goofynosmoking.jpg"/>
          <p:cNvPicPr>
            <a:picLocks noChangeAspect="1" noChangeArrowheads="1"/>
          </p:cNvPicPr>
          <p:nvPr/>
        </p:nvPicPr>
        <p:blipFill>
          <a:blip r:embed="rId5" cstate="print"/>
          <a:srcRect/>
          <a:stretch>
            <a:fillRect/>
          </a:stretch>
        </p:blipFill>
        <p:spPr bwMode="auto">
          <a:xfrm>
            <a:off x="5796136" y="4293096"/>
            <a:ext cx="2486050" cy="1867300"/>
          </a:xfrm>
          <a:prstGeom prst="rect">
            <a:avLst/>
          </a:prstGeom>
          <a:noFill/>
          <a:effectLst>
            <a:reflection blurRad="6350" stA="52000" endA="300" endPos="35000" dir="5400000" sy="-100000" algn="bl" rotWithShape="0"/>
          </a:effectLst>
        </p:spPr>
      </p:pic>
      <p:pic>
        <p:nvPicPr>
          <p:cNvPr id="1028" name="Picture 4" descr="http://i2.ytimg.com/vi/ahViGksm69w/mqdefault.jpg"/>
          <p:cNvPicPr>
            <a:picLocks noChangeAspect="1" noChangeArrowheads="1"/>
          </p:cNvPicPr>
          <p:nvPr/>
        </p:nvPicPr>
        <p:blipFill>
          <a:blip r:embed="rId6" cstate="print"/>
          <a:srcRect/>
          <a:stretch>
            <a:fillRect/>
          </a:stretch>
        </p:blipFill>
        <p:spPr bwMode="auto">
          <a:xfrm>
            <a:off x="2411760" y="4797152"/>
            <a:ext cx="2088232" cy="1174631"/>
          </a:xfrm>
          <a:prstGeom prst="rect">
            <a:avLst/>
          </a:prstGeom>
          <a:noFill/>
          <a:effectLst>
            <a:reflection blurRad="6350" stA="52000" endA="300" endPos="35000" dir="5400000" sy="-100000" algn="bl" rotWithShape="0"/>
          </a:effectLst>
        </p:spPr>
      </p:pic>
      <p:pic>
        <p:nvPicPr>
          <p:cNvPr id="1026" name="Picture 2" descr="http://romanoarchives.altervista.org/styled-3/files/page3_21.jpg"/>
          <p:cNvPicPr>
            <a:picLocks noChangeAspect="1" noChangeArrowheads="1"/>
          </p:cNvPicPr>
          <p:nvPr/>
        </p:nvPicPr>
        <p:blipFill>
          <a:blip r:embed="rId7" cstate="print"/>
          <a:srcRect/>
          <a:stretch>
            <a:fillRect/>
          </a:stretch>
        </p:blipFill>
        <p:spPr bwMode="auto">
          <a:xfrm>
            <a:off x="467544" y="4797152"/>
            <a:ext cx="1656184" cy="1275817"/>
          </a:xfrm>
          <a:prstGeom prst="rect">
            <a:avLst/>
          </a:prstGeom>
          <a:noFill/>
          <a:effectLst>
            <a:reflection blurRad="6350" stA="52000" endA="300" endPos="35000" dir="5400000" sy="-100000" algn="bl" rotWithShape="0"/>
          </a:effectLst>
        </p:spPr>
      </p:pic>
      <p:sp>
        <p:nvSpPr>
          <p:cNvPr id="2" name="Title 1"/>
          <p:cNvSpPr>
            <a:spLocks noGrp="1"/>
          </p:cNvSpPr>
          <p:nvPr>
            <p:ph type="title"/>
          </p:nvPr>
        </p:nvSpPr>
        <p:spPr/>
        <p:txBody>
          <a:bodyPr/>
          <a:lstStyle/>
          <a:p>
            <a:pPr algn="ctr"/>
            <a:r>
              <a:rPr lang="en-US" dirty="0" smtClean="0">
                <a:effectLst/>
              </a:rPr>
              <a:t>Cartoons Shocking to Today’s Society: Take a Look!</a:t>
            </a:r>
            <a:endParaRPr lang="en-CA" dirty="0">
              <a:effectLst/>
            </a:endParaRPr>
          </a:p>
        </p:txBody>
      </p:sp>
      <p:sp>
        <p:nvSpPr>
          <p:cNvPr id="4" name="TextBox 3"/>
          <p:cNvSpPr txBox="1"/>
          <p:nvPr/>
        </p:nvSpPr>
        <p:spPr>
          <a:xfrm>
            <a:off x="179512" y="4149080"/>
            <a:ext cx="4680520" cy="523220"/>
          </a:xfrm>
          <a:prstGeom prst="rect">
            <a:avLst/>
          </a:prstGeom>
          <a:noFill/>
        </p:spPr>
        <p:txBody>
          <a:bodyPr wrap="square" rtlCol="0">
            <a:spAutoFit/>
          </a:bodyPr>
          <a:lstStyle/>
          <a:p>
            <a:pPr algn="ctr"/>
            <a:r>
              <a:rPr lang="en-US" sz="1400" dirty="0" smtClean="0">
                <a:solidFill>
                  <a:srgbClr val="FFFF00"/>
                </a:solidFill>
              </a:rPr>
              <a:t>Looney Tunes “Ballot Box Bunny” (1951): Bugs Bunny Commits Suicide</a:t>
            </a:r>
            <a:endParaRPr lang="en-CA" sz="1400" dirty="0">
              <a:solidFill>
                <a:srgbClr val="FFFF00"/>
              </a:solidFill>
            </a:endParaRPr>
          </a:p>
        </p:txBody>
      </p:sp>
      <p:sp>
        <p:nvSpPr>
          <p:cNvPr id="5" name="TextBox 4"/>
          <p:cNvSpPr txBox="1"/>
          <p:nvPr/>
        </p:nvSpPr>
        <p:spPr>
          <a:xfrm>
            <a:off x="323528" y="6165304"/>
            <a:ext cx="4320480" cy="523220"/>
          </a:xfrm>
          <a:prstGeom prst="rect">
            <a:avLst/>
          </a:prstGeom>
          <a:noFill/>
        </p:spPr>
        <p:txBody>
          <a:bodyPr wrap="square" rtlCol="0">
            <a:spAutoFit/>
          </a:bodyPr>
          <a:lstStyle/>
          <a:p>
            <a:pPr algn="ctr"/>
            <a:r>
              <a:rPr lang="en-US" sz="1400" dirty="0" smtClean="0">
                <a:solidFill>
                  <a:srgbClr val="FFFF00"/>
                </a:solidFill>
              </a:rPr>
              <a:t>Betty </a:t>
            </a:r>
            <a:r>
              <a:rPr lang="en-US" sz="1400" dirty="0" err="1" smtClean="0">
                <a:solidFill>
                  <a:srgbClr val="FFFF00"/>
                </a:solidFill>
              </a:rPr>
              <a:t>Boop</a:t>
            </a:r>
            <a:r>
              <a:rPr lang="en-US" sz="1400" dirty="0" smtClean="0">
                <a:solidFill>
                  <a:srgbClr val="FFFF00"/>
                </a:solidFill>
              </a:rPr>
              <a:t> “Chess Nuts” (1932): The King tries to “capture” Betty to keep for himself ;)</a:t>
            </a:r>
            <a:endParaRPr lang="en-CA" sz="1400" dirty="0">
              <a:solidFill>
                <a:srgbClr val="FFFF00"/>
              </a:solidFill>
            </a:endParaRPr>
          </a:p>
        </p:txBody>
      </p:sp>
      <p:pic>
        <p:nvPicPr>
          <p:cNvPr id="1030" name="Picture 6" descr="http://img4.wikia.nocookie.net/__cb20110215140808/looneytunes/images/1/15/Jungle-Jitters-Looney-Tunes.png"/>
          <p:cNvPicPr>
            <a:picLocks noChangeAspect="1" noChangeArrowheads="1"/>
          </p:cNvPicPr>
          <p:nvPr/>
        </p:nvPicPr>
        <p:blipFill>
          <a:blip r:embed="rId8" cstate="print"/>
          <a:srcRect/>
          <a:stretch>
            <a:fillRect/>
          </a:stretch>
        </p:blipFill>
        <p:spPr bwMode="auto">
          <a:xfrm>
            <a:off x="5940152" y="1844824"/>
            <a:ext cx="2136287" cy="1485926"/>
          </a:xfrm>
          <a:prstGeom prst="rect">
            <a:avLst/>
          </a:prstGeom>
          <a:noFill/>
          <a:effectLst>
            <a:reflection blurRad="6350" stA="52000" endA="300" endPos="35000" dir="5400000" sy="-100000" algn="bl" rotWithShape="0"/>
          </a:effectLst>
        </p:spPr>
      </p:pic>
      <p:sp>
        <p:nvSpPr>
          <p:cNvPr id="10" name="TextBox 9"/>
          <p:cNvSpPr txBox="1"/>
          <p:nvPr/>
        </p:nvSpPr>
        <p:spPr>
          <a:xfrm>
            <a:off x="5148064" y="3429000"/>
            <a:ext cx="3851920" cy="738664"/>
          </a:xfrm>
          <a:prstGeom prst="rect">
            <a:avLst/>
          </a:prstGeom>
          <a:noFill/>
        </p:spPr>
        <p:txBody>
          <a:bodyPr wrap="square" rtlCol="0">
            <a:spAutoFit/>
          </a:bodyPr>
          <a:lstStyle/>
          <a:p>
            <a:pPr algn="ctr"/>
            <a:r>
              <a:rPr lang="en-US" sz="1400" dirty="0" smtClean="0">
                <a:solidFill>
                  <a:srgbClr val="FFFF00"/>
                </a:solidFill>
              </a:rPr>
              <a:t>Jungle Jitters (1938): A salesman knocks on the doors of a tribe of African cannibals, who put him a pot of boiling water</a:t>
            </a:r>
            <a:endParaRPr lang="en-CA" sz="1400" dirty="0">
              <a:solidFill>
                <a:srgbClr val="FFFF00"/>
              </a:solidFill>
            </a:endParaRPr>
          </a:p>
        </p:txBody>
      </p:sp>
      <p:sp>
        <p:nvSpPr>
          <p:cNvPr id="12" name="TextBox 11"/>
          <p:cNvSpPr txBox="1"/>
          <p:nvPr/>
        </p:nvSpPr>
        <p:spPr>
          <a:xfrm>
            <a:off x="4788024" y="6237312"/>
            <a:ext cx="4355976" cy="523220"/>
          </a:xfrm>
          <a:prstGeom prst="rect">
            <a:avLst/>
          </a:prstGeom>
          <a:noFill/>
        </p:spPr>
        <p:txBody>
          <a:bodyPr wrap="square" rtlCol="0">
            <a:spAutoFit/>
          </a:bodyPr>
          <a:lstStyle/>
          <a:p>
            <a:pPr algn="ctr"/>
            <a:r>
              <a:rPr lang="en-US" sz="1400" dirty="0" smtClean="0">
                <a:solidFill>
                  <a:srgbClr val="FFFF00"/>
                </a:solidFill>
              </a:rPr>
              <a:t>Goofy the Everyman “No Smoking” (1951): Goofy tries to quit his smoking habits</a:t>
            </a:r>
            <a:endParaRPr lang="en-CA" sz="1400" dirty="0">
              <a:solidFill>
                <a:srgbClr val="FFFF00"/>
              </a:solidFill>
            </a:endParaRPr>
          </a:p>
        </p:txBody>
      </p:sp>
      <p:sp>
        <p:nvSpPr>
          <p:cNvPr id="13" name="TextBox 12"/>
          <p:cNvSpPr txBox="1"/>
          <p:nvPr/>
        </p:nvSpPr>
        <p:spPr>
          <a:xfrm rot="20916033">
            <a:off x="5310714" y="1678634"/>
            <a:ext cx="2736304" cy="461665"/>
          </a:xfrm>
          <a:prstGeom prst="rect">
            <a:avLst/>
          </a:prstGeom>
          <a:noFill/>
        </p:spPr>
        <p:txBody>
          <a:bodyPr wrap="square" rtlCol="0">
            <a:spAutoFit/>
          </a:bodyPr>
          <a:lstStyle/>
          <a:p>
            <a:r>
              <a:rPr lang="en-US" sz="2400" dirty="0" smtClean="0">
                <a:solidFill>
                  <a:schemeClr val="accent1"/>
                </a:solidFill>
                <a:latin typeface="BadaBoom BB" pitchFamily="34" charset="0"/>
              </a:rPr>
              <a:t>RACIST!</a:t>
            </a:r>
            <a:endParaRPr lang="en-CA" sz="2400" dirty="0">
              <a:solidFill>
                <a:schemeClr val="accent1"/>
              </a:solidFill>
              <a:latin typeface="BadaBoom BB" pitchFamily="34" charset="0"/>
            </a:endParaRPr>
          </a:p>
        </p:txBody>
      </p:sp>
      <p:sp>
        <p:nvSpPr>
          <p:cNvPr id="14" name="TextBox 13"/>
          <p:cNvSpPr txBox="1"/>
          <p:nvPr/>
        </p:nvSpPr>
        <p:spPr>
          <a:xfrm rot="879853">
            <a:off x="7527189" y="4270074"/>
            <a:ext cx="1584176" cy="461665"/>
          </a:xfrm>
          <a:prstGeom prst="rect">
            <a:avLst/>
          </a:prstGeom>
          <a:noFill/>
        </p:spPr>
        <p:txBody>
          <a:bodyPr wrap="square" rtlCol="0">
            <a:spAutoFit/>
          </a:bodyPr>
          <a:lstStyle/>
          <a:p>
            <a:r>
              <a:rPr lang="en-US" sz="2400" dirty="0" smtClean="0">
                <a:solidFill>
                  <a:schemeClr val="accent1"/>
                </a:solidFill>
                <a:latin typeface="BadaBoom BB" pitchFamily="34" charset="0"/>
              </a:rPr>
              <a:t>SMOKING!</a:t>
            </a:r>
            <a:endParaRPr lang="en-CA" sz="2400" dirty="0">
              <a:solidFill>
                <a:schemeClr val="accent1"/>
              </a:solidFill>
              <a:latin typeface="BadaBoom BB" pitchFamily="34" charset="0"/>
            </a:endParaRPr>
          </a:p>
        </p:txBody>
      </p:sp>
      <p:sp>
        <p:nvSpPr>
          <p:cNvPr id="15" name="TextBox 14"/>
          <p:cNvSpPr txBox="1"/>
          <p:nvPr/>
        </p:nvSpPr>
        <p:spPr>
          <a:xfrm rot="21250376">
            <a:off x="269747" y="3458149"/>
            <a:ext cx="2016224" cy="461665"/>
          </a:xfrm>
          <a:prstGeom prst="rect">
            <a:avLst/>
          </a:prstGeom>
          <a:noFill/>
        </p:spPr>
        <p:txBody>
          <a:bodyPr wrap="square" rtlCol="0">
            <a:spAutoFit/>
          </a:bodyPr>
          <a:lstStyle/>
          <a:p>
            <a:r>
              <a:rPr lang="en-US" sz="2400" dirty="0" smtClean="0">
                <a:solidFill>
                  <a:schemeClr val="accent1"/>
                </a:solidFill>
                <a:latin typeface="BadaBoom BB" pitchFamily="34" charset="0"/>
              </a:rPr>
              <a:t>BAD!</a:t>
            </a:r>
            <a:endParaRPr lang="en-CA" sz="2400" dirty="0">
              <a:solidFill>
                <a:schemeClr val="accent1"/>
              </a:solidFill>
              <a:latin typeface="BadaBoom BB" pitchFamily="34" charset="0"/>
            </a:endParaRPr>
          </a:p>
        </p:txBody>
      </p:sp>
      <p:sp>
        <p:nvSpPr>
          <p:cNvPr id="16" name="TextBox 15"/>
          <p:cNvSpPr txBox="1"/>
          <p:nvPr/>
        </p:nvSpPr>
        <p:spPr>
          <a:xfrm rot="460821">
            <a:off x="1422224" y="4905921"/>
            <a:ext cx="2736304" cy="461665"/>
          </a:xfrm>
          <a:prstGeom prst="rect">
            <a:avLst/>
          </a:prstGeom>
          <a:noFill/>
        </p:spPr>
        <p:txBody>
          <a:bodyPr wrap="square" rtlCol="0">
            <a:spAutoFit/>
          </a:bodyPr>
          <a:lstStyle/>
          <a:p>
            <a:r>
              <a:rPr lang="en-US" sz="2400" dirty="0" smtClean="0">
                <a:solidFill>
                  <a:schemeClr val="accent1"/>
                </a:solidFill>
                <a:latin typeface="BadaBoom BB" pitchFamily="34" charset="0"/>
              </a:rPr>
              <a:t>SEXUAL!</a:t>
            </a:r>
            <a:endParaRPr lang="en-CA" sz="2400" dirty="0">
              <a:solidFill>
                <a:schemeClr val="accent1"/>
              </a:solidFill>
              <a:latin typeface="BadaBoom BB" pitchFamily="34" charset="0"/>
            </a:endParaRPr>
          </a:p>
        </p:txBody>
      </p:sp>
      <p:sp>
        <p:nvSpPr>
          <p:cNvPr id="17" name="TextBox 16"/>
          <p:cNvSpPr txBox="1"/>
          <p:nvPr/>
        </p:nvSpPr>
        <p:spPr>
          <a:xfrm rot="5400000">
            <a:off x="2725053" y="3115707"/>
            <a:ext cx="3024336" cy="338554"/>
          </a:xfrm>
          <a:prstGeom prst="rect">
            <a:avLst/>
          </a:prstGeom>
          <a:noFill/>
        </p:spPr>
        <p:txBody>
          <a:bodyPr wrap="square" rtlCol="0">
            <a:spAutoFit/>
          </a:bodyPr>
          <a:lstStyle/>
          <a:p>
            <a:r>
              <a:rPr lang="en-US" sz="1600" b="1" dirty="0" smtClean="0">
                <a:solidFill>
                  <a:srgbClr val="FFFF00"/>
                </a:solidFill>
              </a:rPr>
              <a:t>Click the box to watch!</a:t>
            </a:r>
            <a:endParaRPr lang="en-CA" sz="1600" b="1" dirty="0"/>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399032"/>
          </a:xfrm>
        </p:spPr>
        <p:txBody>
          <a:bodyPr/>
          <a:lstStyle/>
          <a:p>
            <a:pPr algn="ctr"/>
            <a:r>
              <a:rPr lang="en-US" dirty="0" smtClean="0">
                <a:effectLst/>
              </a:rPr>
              <a:t>What Cartoons Should and Shouldn’t be Shown on TV?</a:t>
            </a:r>
            <a:endParaRPr lang="en-CA" dirty="0">
              <a:effectLst/>
            </a:endParaRPr>
          </a:p>
        </p:txBody>
      </p:sp>
      <p:pic>
        <p:nvPicPr>
          <p:cNvPr id="22530" name="Picture 2" descr="http://i.dailymail.co.uk/i/pix/2014/03/11/article-2578449-1C330DE400000578-965_634x475.jpg"/>
          <p:cNvPicPr>
            <a:picLocks noChangeAspect="1" noChangeArrowheads="1"/>
          </p:cNvPicPr>
          <p:nvPr/>
        </p:nvPicPr>
        <p:blipFill>
          <a:blip r:embed="rId2" cstate="print"/>
          <a:srcRect/>
          <a:stretch>
            <a:fillRect/>
          </a:stretch>
        </p:blipFill>
        <p:spPr bwMode="auto">
          <a:xfrm>
            <a:off x="539552" y="4149080"/>
            <a:ext cx="2771052" cy="2076103"/>
          </a:xfrm>
          <a:prstGeom prst="rect">
            <a:avLst/>
          </a:prstGeom>
          <a:noFill/>
          <a:effectLst>
            <a:reflection blurRad="6350" stA="52000" endA="300" endPos="35000" dir="5400000" sy="-100000" algn="bl" rotWithShape="0"/>
          </a:effectLst>
        </p:spPr>
      </p:pic>
      <p:pic>
        <p:nvPicPr>
          <p:cNvPr id="22532" name="Picture 4" descr="http://hepcat.blog.ocn.ne.jp/photos/uncategorized/2009/09/14/pingo_2.jpg"/>
          <p:cNvPicPr>
            <a:picLocks noChangeAspect="1" noChangeArrowheads="1"/>
          </p:cNvPicPr>
          <p:nvPr/>
        </p:nvPicPr>
        <p:blipFill>
          <a:blip r:embed="rId3" cstate="print"/>
          <a:srcRect/>
          <a:stretch>
            <a:fillRect/>
          </a:stretch>
        </p:blipFill>
        <p:spPr bwMode="auto">
          <a:xfrm>
            <a:off x="5940152" y="260648"/>
            <a:ext cx="2754541" cy="2010814"/>
          </a:xfrm>
          <a:prstGeom prst="rect">
            <a:avLst/>
          </a:prstGeom>
          <a:noFill/>
          <a:effectLst>
            <a:reflection blurRad="6350" stA="52000" endA="300" endPos="3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73274"/>
          </a:xfrm>
        </p:spPr>
        <p:txBody>
          <a:bodyPr/>
          <a:lstStyle/>
          <a:p>
            <a:r>
              <a:rPr lang="en-US" dirty="0" smtClean="0">
                <a:effectLst/>
              </a:rPr>
              <a:t>1950s Television Regulations</a:t>
            </a:r>
            <a:endParaRPr lang="en-CA" dirty="0">
              <a:effectLst/>
            </a:endParaRPr>
          </a:p>
        </p:txBody>
      </p:sp>
      <p:sp>
        <p:nvSpPr>
          <p:cNvPr id="3" name="Content Placeholder 2"/>
          <p:cNvSpPr>
            <a:spLocks noGrp="1"/>
          </p:cNvSpPr>
          <p:nvPr>
            <p:ph idx="1"/>
          </p:nvPr>
        </p:nvSpPr>
        <p:spPr>
          <a:xfrm>
            <a:off x="251520" y="1484784"/>
            <a:ext cx="8640960" cy="5184576"/>
          </a:xfrm>
        </p:spPr>
        <p:txBody>
          <a:bodyPr>
            <a:normAutofit fontScale="55000" lnSpcReduction="20000"/>
          </a:bodyPr>
          <a:lstStyle/>
          <a:p>
            <a:r>
              <a:rPr lang="en-US" sz="3200" dirty="0" smtClean="0"/>
              <a:t>March 1</a:t>
            </a:r>
            <a:r>
              <a:rPr lang="en-US" sz="3200" baseline="30000" dirty="0" smtClean="0"/>
              <a:t>st</a:t>
            </a:r>
            <a:r>
              <a:rPr lang="en-US" sz="3200" dirty="0" smtClean="0"/>
              <a:t>, 1952: </a:t>
            </a:r>
            <a:r>
              <a:rPr lang="en-CA" sz="3200" dirty="0" smtClean="0"/>
              <a:t>National Association of Radio and Television Broadcasters (NATRB) introduced television code</a:t>
            </a:r>
          </a:p>
          <a:p>
            <a:r>
              <a:rPr lang="en-US" sz="3200" dirty="0" smtClean="0"/>
              <a:t>Some regulations within the code:* (SUMMARY ON THE NEXT SLIDE)</a:t>
            </a:r>
          </a:p>
          <a:p>
            <a:pPr>
              <a:buNone/>
            </a:pPr>
            <a:endParaRPr lang="en-US" sz="800" dirty="0" smtClean="0"/>
          </a:p>
          <a:p>
            <a:r>
              <a:rPr lang="en-CA" sz="2900" dirty="0" smtClean="0">
                <a:solidFill>
                  <a:srgbClr val="FFFF00"/>
                </a:solidFill>
              </a:rPr>
              <a:t>It is not enough that only those programs which are intended for viewing by children shall be suitable to the young and immature. Television is responsible for insuring that programs of all sorts which occur during the times of day when children may normally be expected to have the opportunity of viewing television shall exercise care in the following regards:</a:t>
            </a:r>
          </a:p>
          <a:p>
            <a:r>
              <a:rPr lang="en-CA" sz="2900" dirty="0" smtClean="0">
                <a:solidFill>
                  <a:srgbClr val="FFFF00"/>
                </a:solidFill>
              </a:rPr>
              <a:t>(</a:t>
            </a:r>
            <a:r>
              <a:rPr lang="en-CA" sz="2900" i="1" dirty="0" smtClean="0">
                <a:solidFill>
                  <a:srgbClr val="FFFF00"/>
                </a:solidFill>
              </a:rPr>
              <a:t>a</a:t>
            </a:r>
            <a:r>
              <a:rPr lang="en-CA" sz="2900" dirty="0" smtClean="0">
                <a:solidFill>
                  <a:srgbClr val="FFFF00"/>
                </a:solidFill>
              </a:rPr>
              <a:t>) In affording opportunities for cultural growth as well as for wholesome entertainment.</a:t>
            </a:r>
          </a:p>
          <a:p>
            <a:r>
              <a:rPr lang="en-CA" sz="2900" dirty="0" smtClean="0">
                <a:solidFill>
                  <a:srgbClr val="FFFF00"/>
                </a:solidFill>
              </a:rPr>
              <a:t>(</a:t>
            </a:r>
            <a:r>
              <a:rPr lang="en-CA" sz="2900" i="1" dirty="0" smtClean="0">
                <a:solidFill>
                  <a:srgbClr val="FFFF00"/>
                </a:solidFill>
              </a:rPr>
              <a:t>b</a:t>
            </a:r>
            <a:r>
              <a:rPr lang="en-CA" sz="2900" dirty="0" smtClean="0">
                <a:solidFill>
                  <a:srgbClr val="FFFF00"/>
                </a:solidFill>
              </a:rPr>
              <a:t>) </a:t>
            </a:r>
            <a:r>
              <a:rPr lang="en-CA" sz="2900" b="1" dirty="0" smtClean="0">
                <a:solidFill>
                  <a:srgbClr val="FFFF00"/>
                </a:solidFill>
              </a:rPr>
              <a:t>In developing programs to foster and promote the commonly accepted moral, social, and ethical ideals characteristic of American life.</a:t>
            </a:r>
          </a:p>
          <a:p>
            <a:r>
              <a:rPr lang="en-CA" sz="2900" dirty="0" smtClean="0">
                <a:solidFill>
                  <a:srgbClr val="FFFF00"/>
                </a:solidFill>
              </a:rPr>
              <a:t>(</a:t>
            </a:r>
            <a:r>
              <a:rPr lang="en-CA" sz="2900" i="1" dirty="0" smtClean="0">
                <a:solidFill>
                  <a:srgbClr val="FFFF00"/>
                </a:solidFill>
              </a:rPr>
              <a:t>c</a:t>
            </a:r>
            <a:r>
              <a:rPr lang="en-CA" sz="2900" dirty="0" smtClean="0">
                <a:solidFill>
                  <a:srgbClr val="FFFF00"/>
                </a:solidFill>
              </a:rPr>
              <a:t>) In reflecting respect for parents, for honorable behavior, and for the constituted authorities of the American community.</a:t>
            </a:r>
          </a:p>
          <a:p>
            <a:r>
              <a:rPr lang="en-CA" sz="2900" dirty="0" smtClean="0">
                <a:solidFill>
                  <a:srgbClr val="FFFF00"/>
                </a:solidFill>
              </a:rPr>
              <a:t>(</a:t>
            </a:r>
            <a:r>
              <a:rPr lang="en-CA" sz="2900" i="1" dirty="0" smtClean="0">
                <a:solidFill>
                  <a:srgbClr val="FFFF00"/>
                </a:solidFill>
              </a:rPr>
              <a:t>d</a:t>
            </a:r>
            <a:r>
              <a:rPr lang="en-CA" sz="2900" dirty="0" smtClean="0">
                <a:solidFill>
                  <a:srgbClr val="FFFF00"/>
                </a:solidFill>
              </a:rPr>
              <a:t>) In eliminating reference to kidnapping of children or threats of kidnapping.</a:t>
            </a:r>
          </a:p>
          <a:p>
            <a:r>
              <a:rPr lang="en-CA" sz="2900" dirty="0" smtClean="0">
                <a:solidFill>
                  <a:srgbClr val="FFFF00"/>
                </a:solidFill>
              </a:rPr>
              <a:t>(</a:t>
            </a:r>
            <a:r>
              <a:rPr lang="en-CA" sz="2900" i="1" dirty="0" smtClean="0">
                <a:solidFill>
                  <a:srgbClr val="FFFF00"/>
                </a:solidFill>
              </a:rPr>
              <a:t>e</a:t>
            </a:r>
            <a:r>
              <a:rPr lang="en-CA" sz="2900" dirty="0" smtClean="0">
                <a:solidFill>
                  <a:srgbClr val="FFFF00"/>
                </a:solidFill>
              </a:rPr>
              <a:t>) In avoiding material which is excessively violent or would create morbid suspense, or other undesirable reactions in children.</a:t>
            </a:r>
          </a:p>
          <a:p>
            <a:r>
              <a:rPr lang="en-CA" sz="2900" dirty="0" smtClean="0">
                <a:solidFill>
                  <a:srgbClr val="FFFF00"/>
                </a:solidFill>
              </a:rPr>
              <a:t>(</a:t>
            </a:r>
            <a:r>
              <a:rPr lang="en-CA" sz="2900" i="1" dirty="0" smtClean="0">
                <a:solidFill>
                  <a:srgbClr val="FFFF00"/>
                </a:solidFill>
              </a:rPr>
              <a:t>f</a:t>
            </a:r>
            <a:r>
              <a:rPr lang="en-CA" sz="2900" dirty="0" smtClean="0">
                <a:solidFill>
                  <a:srgbClr val="FFFF00"/>
                </a:solidFill>
              </a:rPr>
              <a:t>) In exercising particular restraint and care in crime or mystery episodes involving children or minors</a:t>
            </a:r>
          </a:p>
          <a:p>
            <a:pPr>
              <a:buNone/>
            </a:pPr>
            <a:endParaRPr lang="en-US" sz="2000" dirty="0" smtClean="0"/>
          </a:p>
          <a:p>
            <a:pPr>
              <a:buNone/>
            </a:pPr>
            <a:endParaRPr lang="en-CA" sz="2000" dirty="0" smtClean="0"/>
          </a:p>
          <a:p>
            <a:pPr>
              <a:buNone/>
            </a:pPr>
            <a:r>
              <a:rPr lang="en-US" sz="2000" dirty="0" smtClean="0"/>
              <a:t>*http://historymatters.gmu.edu/d/6558/</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885</TotalTime>
  <Words>901</Words>
  <Application>Microsoft Macintosh PowerPoint</Application>
  <PresentationFormat>On-screen Show (4:3)</PresentationFormat>
  <Paragraphs>84</Paragraphs>
  <Slides>15</Slides>
  <Notes>0</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Verve</vt:lpstr>
      <vt:lpstr>Cartoons</vt:lpstr>
      <vt:lpstr>The History of Cartoons</vt:lpstr>
      <vt:lpstr>Brief History and Facts</vt:lpstr>
      <vt:lpstr>1950s: “The Golden Age of Television”</vt:lpstr>
      <vt:lpstr>The Early Cartoons: Not Exactly Kid Friendly</vt:lpstr>
      <vt:lpstr>The Racist, Censored, and Banned</vt:lpstr>
      <vt:lpstr>Cartoons Shocking to Today’s Society: Take a Look!</vt:lpstr>
      <vt:lpstr>What Cartoons Should and Shouldn’t be Shown on TV?</vt:lpstr>
      <vt:lpstr>1950s Television Regulations</vt:lpstr>
      <vt:lpstr>1950s Television Regulations cont.</vt:lpstr>
      <vt:lpstr>Connections to Other Events</vt:lpstr>
      <vt:lpstr>WW2 and the Cold War</vt:lpstr>
      <vt:lpstr>TV Parental Guidelines</vt:lpstr>
      <vt:lpstr>Cartoons Today</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Cartoons</dc:title>
  <dc:creator>Ryan Lum</dc:creator>
  <cp:lastModifiedBy>Thomas Howell</cp:lastModifiedBy>
  <cp:revision>143</cp:revision>
  <dcterms:created xsi:type="dcterms:W3CDTF">2014-04-20T21:41:39Z</dcterms:created>
  <dcterms:modified xsi:type="dcterms:W3CDTF">2014-07-03T04:02:52Z</dcterms:modified>
</cp:coreProperties>
</file>