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6" r:id="rId7"/>
    <p:sldId id="261" r:id="rId8"/>
    <p:sldId id="262" r:id="rId9"/>
    <p:sldId id="263" r:id="rId10"/>
    <p:sldId id="264" r:id="rId11"/>
    <p:sldId id="265"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03" d="100"/>
          <a:sy n="103" d="100"/>
        </p:scale>
        <p:origin x="-21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14-07-02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14-07-02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14-07-02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14-07-02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14-07-02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14-07-02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14-07-02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14-07-02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14-07-02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14-07-02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14-07-02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339403"/>
            <a:ext cx="8825658" cy="1956908"/>
          </a:xfrm>
        </p:spPr>
        <p:txBody>
          <a:bodyPr/>
          <a:lstStyle/>
          <a:p>
            <a:r>
              <a:rPr lang="en-US" sz="11500" dirty="0" smtClean="0">
                <a:effectLst>
                  <a:reflection blurRad="6350" stA="60000" endA="900" endPos="60000" dist="29997" dir="5400000" sy="-100000" algn="bl" rotWithShape="0"/>
                </a:effectLst>
              </a:rPr>
              <a:t>Poetry </a:t>
            </a:r>
            <a:endParaRPr lang="en-US" sz="11500" dirty="0">
              <a:effectLst>
                <a:reflection blurRad="6350" stA="60000" endA="900" endPos="60000" dist="29997" dir="5400000" sy="-100000" algn="bl" rotWithShape="0"/>
              </a:effectLst>
            </a:endParaRPr>
          </a:p>
        </p:txBody>
      </p:sp>
      <p:sp>
        <p:nvSpPr>
          <p:cNvPr id="3" name="Subtitle 2"/>
          <p:cNvSpPr>
            <a:spLocks noGrp="1"/>
          </p:cNvSpPr>
          <p:nvPr>
            <p:ph type="subTitle" idx="1"/>
          </p:nvPr>
        </p:nvSpPr>
        <p:spPr>
          <a:xfrm>
            <a:off x="1283744" y="4609955"/>
            <a:ext cx="8825658" cy="861420"/>
          </a:xfrm>
        </p:spPr>
        <p:txBody>
          <a:bodyPr>
            <a:normAutofit/>
          </a:bodyPr>
          <a:lstStyle/>
          <a:p>
            <a:r>
              <a:rPr lang="en-US" sz="3600" cap="none" dirty="0" smtClean="0">
                <a:ln w="0"/>
                <a:solidFill>
                  <a:schemeClr val="tx1"/>
                </a:solidFill>
                <a:effectLst>
                  <a:outerShdw blurRad="60007" dist="310007" dir="7680000" sy="30000" kx="1300200" algn="ctr" rotWithShape="0">
                    <a:prstClr val="black">
                      <a:alpha val="32000"/>
                    </a:prstClr>
                  </a:outerShdw>
                </a:effectLst>
              </a:rPr>
              <a:t>By </a:t>
            </a:r>
            <a:r>
              <a:rPr lang="en-US" sz="3600" cap="none" smtClean="0">
                <a:ln w="0"/>
                <a:solidFill>
                  <a:schemeClr val="tx1"/>
                </a:solidFill>
                <a:effectLst>
                  <a:outerShdw blurRad="60007" dist="310007" dir="7680000" sy="30000" kx="1300200" algn="ctr" rotWithShape="0">
                    <a:prstClr val="black">
                      <a:alpha val="32000"/>
                    </a:prstClr>
                  </a:outerShdw>
                </a:effectLst>
              </a:rPr>
              <a:t>Ramandeep </a:t>
            </a:r>
            <a:endParaRPr lang="en-US" sz="3600" cap="none" dirty="0">
              <a:ln w="0"/>
              <a:solidFill>
                <a:schemeClr val="tx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50796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favorite reptile(wish I had as a pet)</a:t>
            </a:r>
            <a:endParaRPr lang="en-US" dirty="0"/>
          </a:p>
        </p:txBody>
      </p:sp>
      <p:sp>
        <p:nvSpPr>
          <p:cNvPr id="3" name="Rectangle 2"/>
          <p:cNvSpPr/>
          <p:nvPr/>
        </p:nvSpPr>
        <p:spPr>
          <a:xfrm>
            <a:off x="1908241" y="2199796"/>
            <a:ext cx="6308481" cy="923330"/>
          </a:xfrm>
          <a:prstGeom prst="rect">
            <a:avLst/>
          </a:prstGeom>
        </p:spPr>
        <p:txBody>
          <a:bodyPr wrap="square">
            <a:spAutoFit/>
          </a:bodyPr>
          <a:lstStyle/>
          <a:p>
            <a:r>
              <a:rPr lang="en-US" dirty="0"/>
              <a:t>In the green forest</a:t>
            </a:r>
          </a:p>
          <a:p>
            <a:r>
              <a:rPr lang="en-US" dirty="0"/>
              <a:t>a Python hunting for rats</a:t>
            </a:r>
          </a:p>
          <a:p>
            <a:r>
              <a:rPr lang="en-US" dirty="0"/>
              <a:t>waiting to attack</a:t>
            </a:r>
          </a:p>
        </p:txBody>
      </p:sp>
      <p:pic>
        <p:nvPicPr>
          <p:cNvPr id="4" name="Picture 3"/>
          <p:cNvPicPr>
            <a:picLocks noChangeAspect="1"/>
          </p:cNvPicPr>
          <p:nvPr/>
        </p:nvPicPr>
        <p:blipFill>
          <a:blip r:embed="rId2"/>
          <a:stretch>
            <a:fillRect/>
          </a:stretch>
        </p:blipFill>
        <p:spPr>
          <a:xfrm>
            <a:off x="646111" y="3459286"/>
            <a:ext cx="5051146" cy="2839883"/>
          </a:xfrm>
          <a:prstGeom prst="rect">
            <a:avLst/>
          </a:prstGeom>
        </p:spPr>
      </p:pic>
      <p:pic>
        <p:nvPicPr>
          <p:cNvPr id="5" name="Picture 4"/>
          <p:cNvPicPr>
            <a:picLocks noChangeAspect="1"/>
          </p:cNvPicPr>
          <p:nvPr/>
        </p:nvPicPr>
        <p:blipFill>
          <a:blip r:embed="rId3"/>
          <a:stretch>
            <a:fillRect/>
          </a:stretch>
        </p:blipFill>
        <p:spPr>
          <a:xfrm>
            <a:off x="6973372" y="1853248"/>
            <a:ext cx="4223915" cy="2808904"/>
          </a:xfrm>
          <a:prstGeom prst="rect">
            <a:avLst/>
          </a:prstGeom>
        </p:spPr>
      </p:pic>
    </p:spTree>
    <p:extLst>
      <p:ext uri="{BB962C8B-B14F-4D97-AF65-F5344CB8AC3E}">
        <p14:creationId xmlns:p14="http://schemas.microsoft.com/office/powerpoint/2010/main" val="147263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Ballad </a:t>
            </a:r>
            <a:endParaRPr lang="en-US" dirty="0"/>
          </a:p>
        </p:txBody>
      </p:sp>
      <p:sp>
        <p:nvSpPr>
          <p:cNvPr id="3" name="TextBox 2"/>
          <p:cNvSpPr txBox="1"/>
          <p:nvPr/>
        </p:nvSpPr>
        <p:spPr>
          <a:xfrm>
            <a:off x="290800" y="1538561"/>
            <a:ext cx="5566661" cy="4401205"/>
          </a:xfrm>
          <a:prstGeom prst="rect">
            <a:avLst/>
          </a:prstGeom>
          <a:noFill/>
        </p:spPr>
        <p:txBody>
          <a:bodyPr wrap="square" rtlCol="0">
            <a:spAutoFit/>
          </a:bodyPr>
          <a:lstStyle/>
          <a:p>
            <a:r>
              <a:rPr lang="en-US" sz="2000" dirty="0" smtClean="0"/>
              <a:t>I'm shy and quite but loud when I want</a:t>
            </a:r>
          </a:p>
          <a:p>
            <a:r>
              <a:rPr lang="en-US" sz="2000" dirty="0" smtClean="0"/>
              <a:t> Places like parks and fields are calm</a:t>
            </a:r>
          </a:p>
          <a:p>
            <a:r>
              <a:rPr lang="en-US" sz="2000" dirty="0" smtClean="0"/>
              <a:t> Hearing the trees whistles</a:t>
            </a:r>
          </a:p>
          <a:p>
            <a:r>
              <a:rPr lang="en-US" sz="2000" dirty="0"/>
              <a:t>W</a:t>
            </a:r>
            <a:r>
              <a:rPr lang="en-US" sz="2000" dirty="0" smtClean="0"/>
              <a:t>hile they sway side to side</a:t>
            </a:r>
          </a:p>
          <a:p>
            <a:r>
              <a:rPr lang="en-US" sz="2000" dirty="0" smtClean="0"/>
              <a:t>Branches of trees growing is like time </a:t>
            </a:r>
          </a:p>
          <a:p>
            <a:r>
              <a:rPr lang="en-US" sz="2000" dirty="0" smtClean="0"/>
              <a:t>That’s passing by </a:t>
            </a:r>
          </a:p>
          <a:p>
            <a:r>
              <a:rPr lang="en-US" sz="2000" dirty="0" smtClean="0"/>
              <a:t>Trapped in a cage where it dark </a:t>
            </a:r>
          </a:p>
          <a:p>
            <a:r>
              <a:rPr lang="en-US" sz="2000" dirty="0" smtClean="0"/>
              <a:t>And filled up with gloom </a:t>
            </a:r>
          </a:p>
          <a:p>
            <a:r>
              <a:rPr lang="en-US" sz="2000" dirty="0" smtClean="0"/>
              <a:t>Stepping outside is the feeling more free</a:t>
            </a:r>
          </a:p>
          <a:p>
            <a:r>
              <a:rPr lang="en-US" sz="2000" dirty="0" smtClean="0"/>
              <a:t>I feel just like a bird that just needed some room </a:t>
            </a:r>
          </a:p>
          <a:p>
            <a:r>
              <a:rPr lang="en-US" sz="2000" dirty="0"/>
              <a:t>T</a:t>
            </a:r>
            <a:r>
              <a:rPr lang="en-US" sz="2000" dirty="0" smtClean="0"/>
              <a:t>o fly in </a:t>
            </a:r>
          </a:p>
          <a:p>
            <a:r>
              <a:rPr lang="en-US" sz="2000" dirty="0" smtClean="0"/>
              <a:t> </a:t>
            </a:r>
          </a:p>
          <a:p>
            <a:r>
              <a:rPr lang="en-US" sz="2000" dirty="0" smtClean="0"/>
              <a:t>  </a:t>
            </a:r>
            <a:endParaRPr lang="en-US" dirty="0"/>
          </a:p>
        </p:txBody>
      </p:sp>
      <p:pic>
        <p:nvPicPr>
          <p:cNvPr id="4" name="Picture 3"/>
          <p:cNvPicPr>
            <a:picLocks noChangeAspect="1"/>
          </p:cNvPicPr>
          <p:nvPr/>
        </p:nvPicPr>
        <p:blipFill>
          <a:blip r:embed="rId2"/>
          <a:stretch>
            <a:fillRect/>
          </a:stretch>
        </p:blipFill>
        <p:spPr>
          <a:xfrm>
            <a:off x="6212772" y="1439770"/>
            <a:ext cx="5611468" cy="37285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5375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1366" y="1133899"/>
            <a:ext cx="9359766" cy="3785652"/>
          </a:xfrm>
          <a:prstGeom prst="rect">
            <a:avLst/>
          </a:prstGeom>
          <a:noFill/>
        </p:spPr>
        <p:txBody>
          <a:bodyPr wrap="square" rtlCol="0">
            <a:prstTxWarp prst="textDoubleWave1">
              <a:avLst/>
            </a:prstTxWarp>
            <a:spAutoFit/>
          </a:bodyPr>
          <a:lstStyle/>
          <a:p>
            <a:pPr algn="ctr"/>
            <a:r>
              <a:rPr lang="en-US" sz="8000" dirty="0" smtClean="0">
                <a:ln>
                  <a:solidFill>
                    <a:schemeClr val="accent6">
                      <a:lumMod val="50000"/>
                    </a:schemeClr>
                  </a:solidFill>
                </a:ln>
                <a:effectLst>
                  <a:reflection blurRad="6350" stA="50000" endA="300" endPos="50000" dist="29997" dir="5400000" sy="-100000" algn="bl" rotWithShape="0"/>
                </a:effectLst>
              </a:rPr>
              <a:t>Thank you for reading my poetry project </a:t>
            </a:r>
            <a:endParaRPr lang="en-US" sz="8000" dirty="0">
              <a:ln>
                <a:solidFill>
                  <a:schemeClr val="accent6">
                    <a:lumMod val="50000"/>
                  </a:schemeClr>
                </a:solidFill>
              </a:ln>
              <a:effectLst>
                <a:reflection blurRad="6350" stA="50000" endA="300" endPos="50000" dist="29997" dir="5400000" sy="-100000" algn="bl" rotWithShape="0"/>
              </a:effectLst>
            </a:endParaRPr>
          </a:p>
        </p:txBody>
      </p:sp>
    </p:spTree>
    <p:extLst>
      <p:ext uri="{BB962C8B-B14F-4D97-AF65-F5344CB8AC3E}">
        <p14:creationId xmlns:p14="http://schemas.microsoft.com/office/powerpoint/2010/main" val="167876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Writing 5/5</a:t>
            </a:r>
          </a:p>
          <a:p>
            <a:r>
              <a:rPr lang="en-US" dirty="0" smtClean="0"/>
              <a:t>Graphics 5/5</a:t>
            </a:r>
          </a:p>
          <a:p>
            <a:r>
              <a:rPr lang="en-US" dirty="0" smtClean="0"/>
              <a:t>Spelling 3/5</a:t>
            </a:r>
          </a:p>
          <a:p>
            <a:r>
              <a:rPr lang="en-US" dirty="0" smtClean="0"/>
              <a:t>Part 1 5/5</a:t>
            </a:r>
          </a:p>
          <a:p>
            <a:r>
              <a:rPr lang="en-US" dirty="0" smtClean="0"/>
              <a:t>Part 2 5/5</a:t>
            </a:r>
          </a:p>
          <a:p>
            <a:r>
              <a:rPr lang="en-US" dirty="0" smtClean="0"/>
              <a:t>Part 3 4/5</a:t>
            </a:r>
          </a:p>
          <a:p>
            <a:r>
              <a:rPr lang="en-US" dirty="0" smtClean="0"/>
              <a:t>Total mark 27/30</a:t>
            </a:r>
          </a:p>
          <a:p>
            <a:r>
              <a:rPr lang="en-US" dirty="0" err="1" smtClean="0"/>
              <a:t>Ramandeep</a:t>
            </a:r>
            <a:r>
              <a:rPr lang="en-US" dirty="0" smtClean="0"/>
              <a:t>,</a:t>
            </a:r>
          </a:p>
          <a:p>
            <a:pPr lvl="1"/>
            <a:r>
              <a:rPr lang="en-US" dirty="0" smtClean="0"/>
              <a:t>Really impressed you wrote a ballad, and one that was actually brilliant. However, there was an issue with your other poems there seems to only be 4, and the Vinegar valentines need some </a:t>
            </a:r>
            <a:r>
              <a:rPr lang="en-US" smtClean="0"/>
              <a:t>more work.  </a:t>
            </a:r>
            <a:endParaRPr lang="en-US" dirty="0"/>
          </a:p>
        </p:txBody>
      </p:sp>
    </p:spTree>
    <p:extLst>
      <p:ext uri="{BB962C8B-B14F-4D97-AF65-F5344CB8AC3E}">
        <p14:creationId xmlns:p14="http://schemas.microsoft.com/office/powerpoint/2010/main" val="183147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11" y="671659"/>
            <a:ext cx="9403742" cy="1118505"/>
          </a:xfrm>
        </p:spPr>
        <p:txBody>
          <a:bodyPr/>
          <a:lstStyle/>
          <a:p>
            <a:r>
              <a:rPr lang="en-US" sz="6000" dirty="0" smtClean="0"/>
              <a:t>Literary Devices </a:t>
            </a:r>
            <a:endParaRPr lang="en-US" sz="6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20771485"/>
              </p:ext>
            </p:extLst>
          </p:nvPr>
        </p:nvGraphicFramePr>
        <p:xfrm>
          <a:off x="1348012" y="1957589"/>
          <a:ext cx="9291049" cy="4465272"/>
        </p:xfrm>
        <a:graphic>
          <a:graphicData uri="http://schemas.openxmlformats.org/drawingml/2006/table">
            <a:tbl>
              <a:tblPr firstRow="1" bandRow="1">
                <a:tableStyleId>{35758FB7-9AC5-4552-8A53-C91805E547FA}</a:tableStyleId>
              </a:tblPr>
              <a:tblGrid>
                <a:gridCol w="2802617"/>
                <a:gridCol w="6488432"/>
              </a:tblGrid>
              <a:tr h="727102">
                <a:tc>
                  <a:txBody>
                    <a:bodyPr/>
                    <a:lstStyle/>
                    <a:p>
                      <a:r>
                        <a:rPr lang="en-US" sz="2800" dirty="0" smtClean="0"/>
                        <a:t>Device </a:t>
                      </a:r>
                      <a:endParaRPr lang="en-US" sz="2800" dirty="0"/>
                    </a:p>
                  </a:txBody>
                  <a:tcPr/>
                </a:tc>
                <a:tc>
                  <a:txBody>
                    <a:bodyPr/>
                    <a:lstStyle/>
                    <a:p>
                      <a:r>
                        <a:rPr lang="en-US" sz="2800" dirty="0" smtClean="0"/>
                        <a:t>Example </a:t>
                      </a:r>
                      <a:endParaRPr lang="en-US" sz="2800" dirty="0"/>
                    </a:p>
                  </a:txBody>
                  <a:tcPr/>
                </a:tc>
              </a:tr>
              <a:tr h="683569">
                <a:tc>
                  <a:txBody>
                    <a:bodyPr/>
                    <a:lstStyle/>
                    <a:p>
                      <a:pPr algn="ctr"/>
                      <a:r>
                        <a:rPr lang="en-US" sz="2400" dirty="0" smtClean="0"/>
                        <a:t>Alliteration</a:t>
                      </a:r>
                      <a:endParaRPr lang="en-US" sz="2400" dirty="0"/>
                    </a:p>
                  </a:txBody>
                  <a:tcPr/>
                </a:tc>
                <a:tc>
                  <a:txBody>
                    <a:bodyPr/>
                    <a:lstStyle/>
                    <a:p>
                      <a:r>
                        <a:rPr lang="en-US" sz="2000" u="none" dirty="0" smtClean="0"/>
                        <a:t>Better butter always makes the batter better.</a:t>
                      </a:r>
                      <a:endParaRPr lang="en-US" sz="2000" u="none" dirty="0"/>
                    </a:p>
                  </a:txBody>
                  <a:tcPr/>
                </a:tc>
              </a:tr>
              <a:tr h="683569">
                <a:tc>
                  <a:txBody>
                    <a:bodyPr/>
                    <a:lstStyle/>
                    <a:p>
                      <a:pPr algn="ctr"/>
                      <a:r>
                        <a:rPr lang="en-US" sz="2400" dirty="0" smtClean="0"/>
                        <a:t>Onomatopoeia</a:t>
                      </a:r>
                    </a:p>
                  </a:txBody>
                  <a:tcPr/>
                </a:tc>
                <a:tc>
                  <a:txBody>
                    <a:bodyPr/>
                    <a:lstStyle/>
                    <a:p>
                      <a:r>
                        <a:rPr lang="en-US" sz="2000" dirty="0" smtClean="0"/>
                        <a:t>The books fell on the table with a loud thump.</a:t>
                      </a:r>
                      <a:endParaRPr lang="en-US" sz="2000" dirty="0"/>
                    </a:p>
                  </a:txBody>
                  <a:tcPr/>
                </a:tc>
              </a:tr>
              <a:tr h="96895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Rhyme scheme</a:t>
                      </a:r>
                    </a:p>
                    <a:p>
                      <a:pPr algn="ctr"/>
                      <a:endParaRPr lang="en-US" sz="2400" dirty="0"/>
                    </a:p>
                  </a:txBody>
                  <a:tcPr/>
                </a:tc>
                <a:tc>
                  <a:txBody>
                    <a:bodyPr/>
                    <a:lstStyle/>
                    <a:p>
                      <a:r>
                        <a:rPr lang="en-US" sz="2000" dirty="0" smtClean="0"/>
                        <a:t>Humpty Dumpty sat on a wall,</a:t>
                      </a:r>
                    </a:p>
                    <a:p>
                      <a:r>
                        <a:rPr lang="en-US" sz="2000" dirty="0" smtClean="0"/>
                        <a:t>Humpty Dumpty had a great fall.</a:t>
                      </a:r>
                      <a:endParaRPr lang="en-US" sz="2000" dirty="0"/>
                    </a:p>
                  </a:txBody>
                  <a:tcPr/>
                </a:tc>
              </a:tr>
              <a:tr h="683569">
                <a:tc>
                  <a:txBody>
                    <a:bodyPr/>
                    <a:lstStyle/>
                    <a:p>
                      <a:pPr algn="ctr"/>
                      <a:r>
                        <a:rPr lang="en-US" sz="2400" dirty="0" smtClean="0"/>
                        <a:t>Imagery</a:t>
                      </a:r>
                      <a:endParaRPr lang="en-US" sz="2400" dirty="0"/>
                    </a:p>
                  </a:txBody>
                  <a:tcPr/>
                </a:tc>
                <a:tc>
                  <a:txBody>
                    <a:bodyPr/>
                    <a:lstStyle/>
                    <a:p>
                      <a:r>
                        <a:rPr lang="en-US" sz="2000" dirty="0" smtClean="0"/>
                        <a:t>The fresh and juicy orange are very cold and sweet.</a:t>
                      </a:r>
                      <a:endParaRPr lang="en-US" sz="2000" dirty="0"/>
                    </a:p>
                  </a:txBody>
                  <a:tcPr/>
                </a:tc>
              </a:tr>
              <a:tr h="683569">
                <a:tc>
                  <a:txBody>
                    <a:bodyPr/>
                    <a:lstStyle/>
                    <a:p>
                      <a:pPr algn="ctr"/>
                      <a:r>
                        <a:rPr lang="en-US" sz="2400" dirty="0" smtClean="0"/>
                        <a:t>Symbol</a:t>
                      </a:r>
                      <a:endParaRPr lang="en-US" sz="2400" dirty="0"/>
                    </a:p>
                  </a:txBody>
                  <a:tcPr/>
                </a:tc>
                <a:tc>
                  <a:txBody>
                    <a:bodyPr/>
                    <a:lstStyle/>
                    <a:p>
                      <a:r>
                        <a:rPr lang="en-US" sz="2000" dirty="0" smtClean="0"/>
                        <a:t>A ladder may stand as a symbol for a connection between the heaven and the earth.</a:t>
                      </a:r>
                      <a:endParaRPr lang="en-US" sz="2000" dirty="0"/>
                    </a:p>
                  </a:txBody>
                  <a:tcPr/>
                </a:tc>
              </a:tr>
            </a:tbl>
          </a:graphicData>
        </a:graphic>
      </p:graphicFrame>
    </p:spTree>
    <p:extLst>
      <p:ext uri="{BB962C8B-B14F-4D97-AF65-F5344CB8AC3E}">
        <p14:creationId xmlns:p14="http://schemas.microsoft.com/office/powerpoint/2010/main" val="369133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9403741" cy="1350324"/>
          </a:xfrm>
        </p:spPr>
        <p:txBody>
          <a:bodyPr/>
          <a:lstStyle/>
          <a:p>
            <a:r>
              <a:rPr lang="en-US" sz="6000" dirty="0"/>
              <a:t>Figurative language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039863"/>
              </p:ext>
            </p:extLst>
          </p:nvPr>
        </p:nvGraphicFramePr>
        <p:xfrm>
          <a:off x="1451043" y="1803043"/>
          <a:ext cx="8947150" cy="4634042"/>
        </p:xfrm>
        <a:graphic>
          <a:graphicData uri="http://schemas.openxmlformats.org/drawingml/2006/table">
            <a:tbl>
              <a:tblPr firstRow="1" bandRow="1">
                <a:tableStyleId>{35758FB7-9AC5-4552-8A53-C91805E547FA}</a:tableStyleId>
              </a:tblPr>
              <a:tblGrid>
                <a:gridCol w="3017926"/>
                <a:gridCol w="5929224"/>
              </a:tblGrid>
              <a:tr h="766285">
                <a:tc>
                  <a:txBody>
                    <a:bodyPr/>
                    <a:lstStyle/>
                    <a:p>
                      <a:r>
                        <a:rPr lang="en-US" sz="2800" dirty="0" smtClean="0"/>
                        <a:t>Figurative </a:t>
                      </a:r>
                      <a:endParaRPr lang="en-US" sz="2800" dirty="0"/>
                    </a:p>
                  </a:txBody>
                  <a:tcPr/>
                </a:tc>
                <a:tc>
                  <a:txBody>
                    <a:bodyPr/>
                    <a:lstStyle/>
                    <a:p>
                      <a:r>
                        <a:rPr lang="en-US" sz="2800" dirty="0" smtClean="0"/>
                        <a:t>Examples</a:t>
                      </a:r>
                    </a:p>
                    <a:p>
                      <a:endParaRPr lang="en-US" dirty="0"/>
                    </a:p>
                  </a:txBody>
                  <a:tcPr/>
                </a:tc>
              </a:tr>
              <a:tr h="773174">
                <a:tc>
                  <a:txBody>
                    <a:bodyPr/>
                    <a:lstStyle/>
                    <a:p>
                      <a:pPr algn="ctr"/>
                      <a:r>
                        <a:rPr lang="en-US" sz="2400" dirty="0" smtClean="0"/>
                        <a:t>Personification</a:t>
                      </a:r>
                      <a:endParaRPr lang="en-US" sz="2400" dirty="0"/>
                    </a:p>
                  </a:txBody>
                  <a:tcPr/>
                </a:tc>
                <a:tc>
                  <a:txBody>
                    <a:bodyPr/>
                    <a:lstStyle/>
                    <a:p>
                      <a:r>
                        <a:rPr lang="en-US" sz="2000" dirty="0" smtClean="0"/>
                        <a:t>The wind whispered through dry grass.</a:t>
                      </a:r>
                      <a:endParaRPr lang="en-US" sz="2000" dirty="0"/>
                    </a:p>
                  </a:txBody>
                  <a:tcPr/>
                </a:tc>
              </a:tr>
              <a:tr h="748476">
                <a:tc>
                  <a:txBody>
                    <a:bodyPr/>
                    <a:lstStyle/>
                    <a:p>
                      <a:pPr algn="ctr"/>
                      <a:r>
                        <a:rPr lang="en-US" sz="2400" dirty="0" smtClean="0"/>
                        <a:t>Hyperbole</a:t>
                      </a:r>
                      <a:endParaRPr lang="en-US" sz="2400" dirty="0"/>
                    </a:p>
                  </a:txBody>
                  <a:tcPr/>
                </a:tc>
                <a:tc>
                  <a:txBody>
                    <a:bodyPr/>
                    <a:lstStyle/>
                    <a:p>
                      <a:r>
                        <a:rPr lang="en-US" sz="2000" dirty="0" smtClean="0"/>
                        <a:t>I am trying to solve a million issues these days.</a:t>
                      </a:r>
                      <a:endParaRPr lang="en-US" sz="2000" dirty="0"/>
                    </a:p>
                  </a:txBody>
                  <a:tcPr/>
                </a:tc>
              </a:tr>
              <a:tr h="748476">
                <a:tc>
                  <a:txBody>
                    <a:bodyPr/>
                    <a:lstStyle/>
                    <a:p>
                      <a:pPr algn="ctr"/>
                      <a:r>
                        <a:rPr lang="en-US" sz="2400" dirty="0" smtClean="0"/>
                        <a:t>Simile</a:t>
                      </a:r>
                      <a:endParaRPr lang="en-US" sz="2400" dirty="0"/>
                    </a:p>
                  </a:txBody>
                  <a:tcPr/>
                </a:tc>
                <a:tc>
                  <a:txBody>
                    <a:bodyPr/>
                    <a:lstStyle/>
                    <a:p>
                      <a:r>
                        <a:rPr lang="en-US" sz="2000" dirty="0" smtClean="0"/>
                        <a:t>Her cheeks are red like a rose.</a:t>
                      </a:r>
                      <a:endParaRPr lang="en-US" sz="2000" dirty="0"/>
                    </a:p>
                  </a:txBody>
                  <a:tcPr/>
                </a:tc>
              </a:tr>
              <a:tr h="74847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Oxymoron</a:t>
                      </a:r>
                    </a:p>
                    <a:p>
                      <a:pPr algn="ct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Original copies</a:t>
                      </a:r>
                      <a:r>
                        <a:rPr lang="en-US" sz="2000" baseline="0" dirty="0" smtClean="0"/>
                        <a:t> / Open secret / </a:t>
                      </a:r>
                      <a:r>
                        <a:rPr lang="en-US" sz="2000" dirty="0" smtClean="0"/>
                        <a:t>Tragic comedy</a:t>
                      </a:r>
                    </a:p>
                    <a:p>
                      <a:endParaRPr lang="en-US" sz="2000" dirty="0"/>
                    </a:p>
                  </a:txBody>
                  <a:tcPr/>
                </a:tc>
              </a:tr>
              <a:tr h="748476">
                <a:tc>
                  <a:txBody>
                    <a:bodyPr/>
                    <a:lstStyle/>
                    <a:p>
                      <a:pPr algn="ctr"/>
                      <a:r>
                        <a:rPr lang="en-US" sz="2400" dirty="0" smtClean="0"/>
                        <a:t>Metaphor</a:t>
                      </a:r>
                      <a:endParaRPr lang="en-US" sz="2400" dirty="0"/>
                    </a:p>
                  </a:txBody>
                  <a:tcPr/>
                </a:tc>
                <a:tc>
                  <a:txBody>
                    <a:bodyPr/>
                    <a:lstStyle/>
                    <a:p>
                      <a:r>
                        <a:rPr lang="en-US" sz="2000" dirty="0" smtClean="0"/>
                        <a:t>The assignment was a breeze.</a:t>
                      </a:r>
                      <a:endParaRPr lang="en-US" sz="2000" dirty="0"/>
                    </a:p>
                  </a:txBody>
                  <a:tcPr/>
                </a:tc>
              </a:tr>
            </a:tbl>
          </a:graphicData>
        </a:graphic>
      </p:graphicFrame>
    </p:spTree>
    <p:extLst>
      <p:ext uri="{BB962C8B-B14F-4D97-AF65-F5344CB8AC3E}">
        <p14:creationId xmlns:p14="http://schemas.microsoft.com/office/powerpoint/2010/main" val="370405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My </a:t>
            </a:r>
            <a:r>
              <a:rPr lang="en-US" sz="4800" dirty="0"/>
              <a:t>F</a:t>
            </a:r>
            <a:r>
              <a:rPr lang="en-US" sz="4800" dirty="0" smtClean="0"/>
              <a:t>avorite Poet : Homer </a:t>
            </a:r>
            <a:r>
              <a:rPr lang="en-US" sz="6000" dirty="0" smtClean="0"/>
              <a:t/>
            </a:r>
            <a:br>
              <a:rPr lang="en-US" sz="6000" dirty="0" smtClean="0"/>
            </a:br>
            <a:r>
              <a:rPr lang="en-US" dirty="0" smtClean="0"/>
              <a:t/>
            </a:r>
            <a:br>
              <a:rPr lang="en-US" dirty="0" smtClean="0"/>
            </a:br>
            <a:r>
              <a:rPr lang="en-US" dirty="0"/>
              <a:t> </a:t>
            </a:r>
          </a:p>
        </p:txBody>
      </p:sp>
      <p:pic>
        <p:nvPicPr>
          <p:cNvPr id="4" name="Picture 3"/>
          <p:cNvPicPr>
            <a:picLocks noChangeAspect="1"/>
          </p:cNvPicPr>
          <p:nvPr/>
        </p:nvPicPr>
        <p:blipFill>
          <a:blip r:embed="rId2"/>
          <a:stretch>
            <a:fillRect/>
          </a:stretch>
        </p:blipFill>
        <p:spPr>
          <a:xfrm>
            <a:off x="1167817" y="1531276"/>
            <a:ext cx="4577233" cy="45772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Rectangle 2"/>
          <p:cNvSpPr/>
          <p:nvPr/>
        </p:nvSpPr>
        <p:spPr>
          <a:xfrm>
            <a:off x="6096000" y="2722479"/>
            <a:ext cx="6096000" cy="1754326"/>
          </a:xfrm>
          <a:prstGeom prst="rect">
            <a:avLst/>
          </a:prstGeom>
        </p:spPr>
        <p:txBody>
          <a:bodyPr>
            <a:spAutoFit/>
          </a:bodyPr>
          <a:lstStyle/>
          <a:p>
            <a:r>
              <a:rPr lang="en-US" dirty="0">
                <a:effectLst>
                  <a:outerShdw blurRad="63500" sx="102000" sy="102000" algn="ctr" rotWithShape="0">
                    <a:prstClr val="black">
                      <a:alpha val="40000"/>
                    </a:prstClr>
                  </a:outerShdw>
                </a:effectLst>
              </a:rPr>
              <a:t>A man named Homer lived at the end of Grecian dark ages. Over 2700 years ago, Homer collected and wrote down many of the ancient legends told by the traveling storytellers. Homer took all the stories about King Odysseus and put this collection of stories together in one book, which he named The Odyssey.</a:t>
            </a:r>
          </a:p>
        </p:txBody>
      </p:sp>
    </p:spTree>
    <p:extLst>
      <p:ext uri="{BB962C8B-B14F-4D97-AF65-F5344CB8AC3E}">
        <p14:creationId xmlns:p14="http://schemas.microsoft.com/office/powerpoint/2010/main" val="121695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2595"/>
          </a:xfrm>
        </p:spPr>
        <p:txBody>
          <a:bodyPr/>
          <a:lstStyle/>
          <a:p>
            <a:r>
              <a:rPr lang="en-US" dirty="0" smtClean="0"/>
              <a:t>Biography </a:t>
            </a:r>
            <a:endParaRPr lang="en-US" dirty="0"/>
          </a:p>
        </p:txBody>
      </p:sp>
      <p:sp>
        <p:nvSpPr>
          <p:cNvPr id="3" name="Rectangle 2"/>
          <p:cNvSpPr/>
          <p:nvPr/>
        </p:nvSpPr>
        <p:spPr>
          <a:xfrm>
            <a:off x="7825815" y="2810525"/>
            <a:ext cx="4573615" cy="3139321"/>
          </a:xfrm>
          <a:prstGeom prst="rect">
            <a:avLst/>
          </a:prstGeom>
        </p:spPr>
        <p:txBody>
          <a:bodyPr wrap="square">
            <a:spAutoFit/>
          </a:bodyPr>
          <a:lstStyle/>
          <a:p>
            <a:r>
              <a:rPr lang="en-US" dirty="0" smtClean="0"/>
              <a:t>Famous As: Ancient </a:t>
            </a:r>
            <a:r>
              <a:rPr lang="en-US" dirty="0"/>
              <a:t>Epic </a:t>
            </a:r>
            <a:r>
              <a:rPr lang="en-US" dirty="0" smtClean="0"/>
              <a:t>Poet</a:t>
            </a:r>
          </a:p>
          <a:p>
            <a:endParaRPr lang="en-US" dirty="0"/>
          </a:p>
          <a:p>
            <a:r>
              <a:rPr lang="en-US" dirty="0"/>
              <a:t>Nationality: </a:t>
            </a:r>
            <a:r>
              <a:rPr lang="en-US" dirty="0" smtClean="0"/>
              <a:t>Greek</a:t>
            </a:r>
          </a:p>
          <a:p>
            <a:endParaRPr lang="en-US" dirty="0"/>
          </a:p>
          <a:p>
            <a:r>
              <a:rPr lang="en-US" dirty="0"/>
              <a:t>Born In: </a:t>
            </a:r>
            <a:r>
              <a:rPr lang="en-US" dirty="0" smtClean="0"/>
              <a:t>Greece</a:t>
            </a:r>
          </a:p>
          <a:p>
            <a:endParaRPr lang="en-US" dirty="0"/>
          </a:p>
          <a:p>
            <a:r>
              <a:rPr lang="en-US" dirty="0"/>
              <a:t>Place Of Death: </a:t>
            </a:r>
            <a:r>
              <a:rPr lang="en-US" dirty="0" smtClean="0"/>
              <a:t>Greece</a:t>
            </a:r>
          </a:p>
          <a:p>
            <a:endParaRPr lang="en-US" dirty="0"/>
          </a:p>
          <a:p>
            <a:endParaRPr lang="en-US" dirty="0"/>
          </a:p>
          <a:p>
            <a:r>
              <a:rPr lang="en-US" dirty="0"/>
              <a:t>Works &amp; Achievements: Wrote the great epics, the Iliad and the Odyssey</a:t>
            </a:r>
          </a:p>
        </p:txBody>
      </p:sp>
      <p:sp>
        <p:nvSpPr>
          <p:cNvPr id="4" name="Rectangle 3"/>
          <p:cNvSpPr/>
          <p:nvPr/>
        </p:nvSpPr>
        <p:spPr>
          <a:xfrm>
            <a:off x="4799527" y="4474830"/>
            <a:ext cx="6933127" cy="369332"/>
          </a:xfrm>
          <a:prstGeom prst="rect">
            <a:avLst/>
          </a:prstGeom>
        </p:spPr>
        <p:txBody>
          <a:bodyPr wrap="square">
            <a:spAutoFit/>
          </a:bodyPr>
          <a:lstStyle/>
          <a:p>
            <a:endParaRPr lang="en-US" dirty="0"/>
          </a:p>
        </p:txBody>
      </p:sp>
      <p:pic>
        <p:nvPicPr>
          <p:cNvPr id="5" name="Picture 4"/>
          <p:cNvPicPr>
            <a:picLocks noChangeAspect="1"/>
          </p:cNvPicPr>
          <p:nvPr/>
        </p:nvPicPr>
        <p:blipFill>
          <a:blip r:embed="rId2"/>
          <a:stretch>
            <a:fillRect/>
          </a:stretch>
        </p:blipFill>
        <p:spPr>
          <a:xfrm>
            <a:off x="7521135" y="188251"/>
            <a:ext cx="2591487" cy="25341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p:cNvSpPr/>
          <p:nvPr/>
        </p:nvSpPr>
        <p:spPr>
          <a:xfrm>
            <a:off x="247497" y="1337627"/>
            <a:ext cx="7273638" cy="4801314"/>
          </a:xfrm>
          <a:prstGeom prst="rect">
            <a:avLst/>
          </a:prstGeom>
        </p:spPr>
        <p:txBody>
          <a:bodyPr wrap="square">
            <a:spAutoFit/>
          </a:bodyPr>
          <a:lstStyle/>
          <a:p>
            <a:r>
              <a:rPr lang="en-US" dirty="0"/>
              <a:t>Homer is </a:t>
            </a:r>
            <a:r>
              <a:rPr lang="en-US" dirty="0" smtClean="0"/>
              <a:t>the </a:t>
            </a:r>
            <a:r>
              <a:rPr lang="en-US" dirty="0"/>
              <a:t>greatest poet of ancient </a:t>
            </a:r>
            <a:r>
              <a:rPr lang="en-US" dirty="0" smtClean="0"/>
              <a:t>times I believe . </a:t>
            </a:r>
            <a:r>
              <a:rPr lang="en-US" dirty="0"/>
              <a:t>He is the </a:t>
            </a:r>
            <a:r>
              <a:rPr lang="en-US" dirty="0" smtClean="0"/>
              <a:t>author </a:t>
            </a:r>
            <a:r>
              <a:rPr lang="en-US" dirty="0"/>
              <a:t>of Iliad and the Odyssey which </a:t>
            </a:r>
            <a:r>
              <a:rPr lang="en-US" dirty="0" smtClean="0"/>
              <a:t>has been a privilege </a:t>
            </a:r>
            <a:r>
              <a:rPr lang="en-US" dirty="0"/>
              <a:t>of being the greatest poems of world </a:t>
            </a:r>
            <a:r>
              <a:rPr lang="en-US" dirty="0" smtClean="0"/>
              <a:t>literature.it is </a:t>
            </a:r>
            <a:r>
              <a:rPr lang="en-US" dirty="0"/>
              <a:t>not known for sure when Homer was born, the time of his birth is estimated somewhere between the 8th and 9th century </a:t>
            </a:r>
            <a:r>
              <a:rPr lang="en-US" dirty="0" smtClean="0"/>
              <a:t>B.C, some others say that </a:t>
            </a:r>
            <a:r>
              <a:rPr lang="en-US" dirty="0"/>
              <a:t>Homer lived during </a:t>
            </a:r>
            <a:r>
              <a:rPr lang="en-US" dirty="0" smtClean="0"/>
              <a:t>  </a:t>
            </a:r>
            <a:r>
              <a:rPr lang="en-US" dirty="0"/>
              <a:t>the Trojan war in the early 12th century B.C. Homer </a:t>
            </a:r>
            <a:r>
              <a:rPr lang="en-US" dirty="0" smtClean="0"/>
              <a:t>belongs </a:t>
            </a:r>
            <a:r>
              <a:rPr lang="en-US" dirty="0"/>
              <a:t>to Greece by birth but the exact location of his birth and living is also doubtful. Some believe that he was born on Chios Island while others say he lived in Ionia. The dialect and descriptions in his poems point towards the latter. Not much is known about Homer the </a:t>
            </a:r>
            <a:r>
              <a:rPr lang="en-US" dirty="0" smtClean="0"/>
              <a:t>and , </a:t>
            </a:r>
            <a:r>
              <a:rPr lang="en-US" dirty="0"/>
              <a:t>his poems are </a:t>
            </a:r>
            <a:r>
              <a:rPr lang="en-US" dirty="0" smtClean="0"/>
              <a:t>his </a:t>
            </a:r>
            <a:r>
              <a:rPr lang="en-US" dirty="0"/>
              <a:t>personality and life. For example, Homer is thought to be blind due to the description presented of the blind bard in The Odyssey. </a:t>
            </a:r>
            <a:r>
              <a:rPr lang="en-US" dirty="0" smtClean="0"/>
              <a:t>It </a:t>
            </a:r>
            <a:r>
              <a:rPr lang="en-US" dirty="0"/>
              <a:t>is also supposed that the word Homer was used to address blind men roaming the streets reciting classical poetry. </a:t>
            </a:r>
            <a:r>
              <a:rPr lang="en-US" dirty="0" smtClean="0"/>
              <a:t>Some historians </a:t>
            </a:r>
            <a:r>
              <a:rPr lang="en-US" dirty="0"/>
              <a:t>believe that Homer was also a story teller and a court singer.</a:t>
            </a:r>
          </a:p>
        </p:txBody>
      </p:sp>
    </p:spTree>
    <p:extLst>
      <p:ext uri="{BB962C8B-B14F-4D97-AF65-F5344CB8AC3E}">
        <p14:creationId xmlns:p14="http://schemas.microsoft.com/office/powerpoint/2010/main" val="243719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33258"/>
            <a:ext cx="9404723" cy="1400530"/>
          </a:xfrm>
        </p:spPr>
        <p:txBody>
          <a:bodyPr/>
          <a:lstStyle/>
          <a:p>
            <a:r>
              <a:rPr lang="en-US" dirty="0" smtClean="0"/>
              <a:t>One of the poems by Homer also my </a:t>
            </a:r>
            <a:r>
              <a:rPr lang="en-US" dirty="0"/>
              <a:t>favorite </a:t>
            </a:r>
            <a:r>
              <a:rPr lang="en-US" dirty="0" err="1"/>
              <a:t>poem:The</a:t>
            </a:r>
            <a:r>
              <a:rPr lang="en-US" dirty="0"/>
              <a:t> Iliad (</a:t>
            </a:r>
            <a:r>
              <a:rPr lang="en-US" dirty="0" err="1"/>
              <a:t>bk</a:t>
            </a:r>
            <a:r>
              <a:rPr lang="en-US" dirty="0"/>
              <a:t> I)</a:t>
            </a:r>
            <a:endParaRPr lang="en-US" cap="small" dirty="0"/>
          </a:p>
        </p:txBody>
      </p:sp>
      <p:sp>
        <p:nvSpPr>
          <p:cNvPr id="4" name="TextBox 3"/>
          <p:cNvSpPr txBox="1"/>
          <p:nvPr/>
        </p:nvSpPr>
        <p:spPr>
          <a:xfrm>
            <a:off x="646111" y="2022367"/>
            <a:ext cx="3709116" cy="2308324"/>
          </a:xfrm>
          <a:prstGeom prst="rect">
            <a:avLst/>
          </a:prstGeom>
          <a:noFill/>
        </p:spPr>
        <p:txBody>
          <a:bodyPr wrap="square" rtlCol="0">
            <a:spAutoFit/>
          </a:bodyPr>
          <a:lstStyle/>
          <a:p>
            <a:r>
              <a:rPr lang="en-US" dirty="0" smtClean="0"/>
              <a:t>What really struck me is that even tough Homer was blind he still could take such amazing stories and turn them into great literature. His poems are so deep that you can see yourself in the state he was in.</a:t>
            </a:r>
          </a:p>
          <a:p>
            <a:endParaRPr lang="en-US" dirty="0"/>
          </a:p>
        </p:txBody>
      </p:sp>
      <p:pic>
        <p:nvPicPr>
          <p:cNvPr id="6" name="Picture 5"/>
          <p:cNvPicPr>
            <a:picLocks noChangeAspect="1"/>
          </p:cNvPicPr>
          <p:nvPr/>
        </p:nvPicPr>
        <p:blipFill>
          <a:blip r:embed="rId2"/>
          <a:stretch>
            <a:fillRect/>
          </a:stretch>
        </p:blipFill>
        <p:spPr>
          <a:xfrm>
            <a:off x="5687286" y="2201824"/>
            <a:ext cx="5152040" cy="3014119"/>
          </a:xfrm>
          <a:prstGeom prst="rect">
            <a:avLst/>
          </a:prstGeom>
        </p:spPr>
      </p:pic>
      <p:sp>
        <p:nvSpPr>
          <p:cNvPr id="7" name="Rectangle 6"/>
          <p:cNvSpPr/>
          <p:nvPr/>
        </p:nvSpPr>
        <p:spPr>
          <a:xfrm>
            <a:off x="5687286" y="5418963"/>
            <a:ext cx="5238935" cy="369332"/>
          </a:xfrm>
          <a:prstGeom prst="rect">
            <a:avLst/>
          </a:prstGeom>
        </p:spPr>
        <p:txBody>
          <a:bodyPr wrap="none">
            <a:spAutoFit/>
          </a:bodyPr>
          <a:lstStyle/>
          <a:p>
            <a:r>
              <a:rPr lang="en-US" dirty="0"/>
              <a:t>Greek text of the Odyssey's opening passage</a:t>
            </a:r>
          </a:p>
        </p:txBody>
      </p:sp>
      <p:pic>
        <p:nvPicPr>
          <p:cNvPr id="8" name="Picture 7"/>
          <p:cNvPicPr>
            <a:picLocks noChangeAspect="1"/>
          </p:cNvPicPr>
          <p:nvPr/>
        </p:nvPicPr>
        <p:blipFill>
          <a:blip r:embed="rId3"/>
          <a:stretch>
            <a:fillRect/>
          </a:stretch>
        </p:blipFill>
        <p:spPr>
          <a:xfrm>
            <a:off x="646111" y="4177249"/>
            <a:ext cx="2109968" cy="2483428"/>
          </a:xfrm>
          <a:prstGeom prst="rect">
            <a:avLst/>
          </a:prstGeom>
        </p:spPr>
      </p:pic>
    </p:spTree>
    <p:extLst>
      <p:ext uri="{BB962C8B-B14F-4D97-AF65-F5344CB8AC3E}">
        <p14:creationId xmlns:p14="http://schemas.microsoft.com/office/powerpoint/2010/main" val="155829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3623" y="2258907"/>
            <a:ext cx="6096000" cy="1754326"/>
          </a:xfrm>
          <a:prstGeom prst="rect">
            <a:avLst/>
          </a:prstGeom>
        </p:spPr>
        <p:txBody>
          <a:bodyPr>
            <a:spAutoFit/>
          </a:bodyPr>
          <a:lstStyle/>
          <a:p>
            <a:r>
              <a:rPr lang="en-US" dirty="0" smtClean="0"/>
              <a:t>Marble </a:t>
            </a:r>
            <a:r>
              <a:rPr lang="en-US" dirty="0"/>
              <a:t>terminal bust of Homer. Roman copy of a lost Hellenistic original of the 2nd c. BC. From </a:t>
            </a:r>
            <a:r>
              <a:rPr lang="en-US" dirty="0" err="1"/>
              <a:t>Baiae</a:t>
            </a:r>
            <a:r>
              <a:rPr lang="en-US" dirty="0"/>
              <a:t>, Italy. The so-called Hellenistic blind-type can be paralleled with figures of the </a:t>
            </a:r>
            <a:r>
              <a:rPr lang="en-US" dirty="0" err="1"/>
              <a:t>Pergamon</a:t>
            </a:r>
            <a:r>
              <a:rPr lang="en-US" dirty="0"/>
              <a:t> Altar, and the original of the type was perhaps created for the great library at </a:t>
            </a:r>
            <a:r>
              <a:rPr lang="en-US" dirty="0" err="1" smtClean="0"/>
              <a:t>Pergamon</a:t>
            </a:r>
            <a:endParaRPr lang="en-US" dirty="0"/>
          </a:p>
        </p:txBody>
      </p:sp>
      <p:pic>
        <p:nvPicPr>
          <p:cNvPr id="5" name="Picture 4"/>
          <p:cNvPicPr>
            <a:picLocks noChangeAspect="1"/>
          </p:cNvPicPr>
          <p:nvPr/>
        </p:nvPicPr>
        <p:blipFill>
          <a:blip r:embed="rId2"/>
          <a:stretch>
            <a:fillRect/>
          </a:stretch>
        </p:blipFill>
        <p:spPr>
          <a:xfrm>
            <a:off x="800658" y="863016"/>
            <a:ext cx="3605534" cy="45461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4374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blurRad="6350" stA="50000" endA="300" endPos="50000" dist="29997" dir="5400000" sy="-100000" algn="bl" rotWithShape="0"/>
                </a:effectLst>
              </a:rPr>
              <a:t>5 Poems that I have written my self </a:t>
            </a:r>
            <a:endParaRPr lang="en-US" dirty="0">
              <a:effectLst>
                <a:reflection blurRad="6350" stA="50000" endA="300" endPos="50000" dist="29997" dir="5400000" sy="-100000" algn="bl" rotWithShape="0"/>
              </a:effectLst>
            </a:endParaRPr>
          </a:p>
        </p:txBody>
      </p:sp>
      <p:sp>
        <p:nvSpPr>
          <p:cNvPr id="4" name="TextBox 3"/>
          <p:cNvSpPr txBox="1"/>
          <p:nvPr/>
        </p:nvSpPr>
        <p:spPr>
          <a:xfrm>
            <a:off x="646111" y="1376729"/>
            <a:ext cx="11018729" cy="5232202"/>
          </a:xfrm>
          <a:prstGeom prst="rect">
            <a:avLst/>
          </a:prstGeom>
          <a:noFill/>
        </p:spPr>
        <p:txBody>
          <a:bodyPr wrap="square" rtlCol="0">
            <a:spAutoFit/>
          </a:bodyPr>
          <a:lstStyle/>
          <a:p>
            <a:r>
              <a:rPr lang="en-US" sz="2400" dirty="0" smtClean="0">
                <a:solidFill>
                  <a:schemeClr val="accent4">
                    <a:lumMod val="60000"/>
                    <a:lumOff val="40000"/>
                  </a:schemeClr>
                </a:solidFill>
                <a:effectLst>
                  <a:glow rad="101600">
                    <a:schemeClr val="bg1">
                      <a:lumMod val="95000"/>
                      <a:lumOff val="5000"/>
                      <a:alpha val="60000"/>
                    </a:schemeClr>
                  </a:glow>
                </a:effectLst>
              </a:rPr>
              <a:t>Down Hill                                                                       </a:t>
            </a:r>
          </a:p>
          <a:p>
            <a:pPr algn="just"/>
            <a:endParaRPr lang="en-US" dirty="0"/>
          </a:p>
          <a:p>
            <a:pPr algn="just"/>
            <a:r>
              <a:rPr lang="en-US" dirty="0" smtClean="0"/>
              <a:t>You step in seats are freezing cold                                             Boom louder and louder…</a:t>
            </a:r>
          </a:p>
          <a:p>
            <a:pPr algn="just"/>
            <a:r>
              <a:rPr lang="en-US" dirty="0" smtClean="0"/>
              <a:t>Your palms sweat even though it winter                                    CRASH!!</a:t>
            </a:r>
          </a:p>
          <a:p>
            <a:pPr algn="just"/>
            <a:endParaRPr lang="en-US" dirty="0"/>
          </a:p>
          <a:p>
            <a:pPr algn="just"/>
            <a:r>
              <a:rPr lang="en-US" dirty="0" smtClean="0"/>
              <a:t>Your hearts like a mice                                                                 Opened your eyes </a:t>
            </a:r>
          </a:p>
          <a:p>
            <a:pPr algn="just"/>
            <a:r>
              <a:rPr lang="en-US" dirty="0" smtClean="0"/>
              <a:t>but face expressions as a lion                                                      Saw it was a dream </a:t>
            </a:r>
          </a:p>
          <a:p>
            <a:pPr algn="just"/>
            <a:endParaRPr lang="en-US" dirty="0" smtClean="0"/>
          </a:p>
          <a:p>
            <a:pPr algn="just"/>
            <a:r>
              <a:rPr lang="en-US" dirty="0" smtClean="0"/>
              <a:t>The wheels start to turn…                                                              Before you GO</a:t>
            </a:r>
          </a:p>
          <a:p>
            <a:pPr algn="just"/>
            <a:endParaRPr lang="en-US" dirty="0"/>
          </a:p>
          <a:p>
            <a:pPr algn="just"/>
            <a:r>
              <a:rPr lang="en-US" dirty="0" smtClean="0"/>
              <a:t>Your thinking of the depth</a:t>
            </a:r>
          </a:p>
          <a:p>
            <a:pPr algn="just"/>
            <a:r>
              <a:rPr lang="en-US" dirty="0" smtClean="0"/>
              <a:t>… its deeper than you think</a:t>
            </a:r>
          </a:p>
          <a:p>
            <a:pPr algn="just"/>
            <a:endParaRPr lang="en-US" dirty="0" smtClean="0"/>
          </a:p>
          <a:p>
            <a:pPr algn="just"/>
            <a:r>
              <a:rPr lang="en-US" dirty="0" smtClean="0"/>
              <a:t>Waiting…Waiting   </a:t>
            </a:r>
          </a:p>
          <a:p>
            <a:pPr algn="just"/>
            <a:endParaRPr lang="en-US" dirty="0"/>
          </a:p>
          <a:p>
            <a:pPr algn="just"/>
            <a:r>
              <a:rPr lang="en-US" dirty="0" smtClean="0"/>
              <a:t>Feeling a cold icy breeze </a:t>
            </a:r>
            <a:endParaRPr lang="en-US" dirty="0"/>
          </a:p>
          <a:p>
            <a:pPr algn="just"/>
            <a:r>
              <a:rPr lang="en-US" dirty="0" smtClean="0"/>
              <a:t>Through your ears </a:t>
            </a:r>
            <a:endParaRPr lang="en-US" dirty="0"/>
          </a:p>
          <a:p>
            <a:endParaRPr lang="en-US" dirty="0" smtClean="0"/>
          </a:p>
        </p:txBody>
      </p:sp>
    </p:spTree>
    <p:extLst>
      <p:ext uri="{BB962C8B-B14F-4D97-AF65-F5344CB8AC3E}">
        <p14:creationId xmlns:p14="http://schemas.microsoft.com/office/powerpoint/2010/main" val="46621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86" y="390492"/>
            <a:ext cx="9404723" cy="1400530"/>
          </a:xfrm>
        </p:spPr>
        <p:txBody>
          <a:bodyPr/>
          <a:lstStyle/>
          <a:p>
            <a:r>
              <a:rPr lang="en-US" dirty="0" smtClean="0"/>
              <a:t>Vinegar Valentines</a:t>
            </a:r>
            <a:endParaRPr lang="en-US" dirty="0"/>
          </a:p>
        </p:txBody>
      </p:sp>
      <p:sp>
        <p:nvSpPr>
          <p:cNvPr id="4" name="TextBox 3"/>
          <p:cNvSpPr txBox="1"/>
          <p:nvPr/>
        </p:nvSpPr>
        <p:spPr>
          <a:xfrm>
            <a:off x="964408" y="1648496"/>
            <a:ext cx="3679212" cy="923330"/>
          </a:xfrm>
          <a:prstGeom prst="rect">
            <a:avLst/>
          </a:prstGeom>
          <a:noFill/>
        </p:spPr>
        <p:txBody>
          <a:bodyPr wrap="none" rtlCol="0">
            <a:spAutoFit/>
          </a:bodyPr>
          <a:lstStyle/>
          <a:p>
            <a:r>
              <a:rPr lang="en-US" dirty="0" smtClean="0"/>
              <a:t>Roses are red violets are blue</a:t>
            </a:r>
          </a:p>
          <a:p>
            <a:r>
              <a:rPr lang="en-US" dirty="0" smtClean="0"/>
              <a:t>Please take me back because </a:t>
            </a:r>
          </a:p>
          <a:p>
            <a:r>
              <a:rPr lang="en-US" dirty="0"/>
              <a:t> </a:t>
            </a:r>
            <a:r>
              <a:rPr lang="en-US" dirty="0" smtClean="0"/>
              <a:t>                I love you </a:t>
            </a:r>
            <a:endParaRPr lang="en-US" dirty="0"/>
          </a:p>
        </p:txBody>
      </p:sp>
      <p:sp>
        <p:nvSpPr>
          <p:cNvPr id="5" name="TextBox 4"/>
          <p:cNvSpPr txBox="1"/>
          <p:nvPr/>
        </p:nvSpPr>
        <p:spPr>
          <a:xfrm>
            <a:off x="6253381" y="1648496"/>
            <a:ext cx="4493538" cy="923330"/>
          </a:xfrm>
          <a:prstGeom prst="rect">
            <a:avLst/>
          </a:prstGeom>
          <a:noFill/>
        </p:spPr>
        <p:txBody>
          <a:bodyPr wrap="none" rtlCol="0">
            <a:spAutoFit/>
          </a:bodyPr>
          <a:lstStyle/>
          <a:p>
            <a:r>
              <a:rPr lang="en-US" dirty="0" smtClean="0"/>
              <a:t>I pump lots of tires and lots of balloons </a:t>
            </a:r>
          </a:p>
          <a:p>
            <a:r>
              <a:rPr lang="en-US" dirty="0" smtClean="0"/>
              <a:t>My heart only does pump but only for </a:t>
            </a:r>
          </a:p>
          <a:p>
            <a:r>
              <a:rPr lang="en-US" dirty="0"/>
              <a:t> </a:t>
            </a:r>
            <a:r>
              <a:rPr lang="en-US" dirty="0" smtClean="0"/>
              <a:t>                               you</a:t>
            </a:r>
            <a:endParaRPr lang="en-US" dirty="0"/>
          </a:p>
        </p:txBody>
      </p:sp>
      <p:pic>
        <p:nvPicPr>
          <p:cNvPr id="6" name="Picture 5"/>
          <p:cNvPicPr>
            <a:picLocks noChangeAspect="1"/>
          </p:cNvPicPr>
          <p:nvPr/>
        </p:nvPicPr>
        <p:blipFill>
          <a:blip r:embed="rId2"/>
          <a:stretch>
            <a:fillRect/>
          </a:stretch>
        </p:blipFill>
        <p:spPr>
          <a:xfrm>
            <a:off x="715005" y="2880919"/>
            <a:ext cx="4178019" cy="3133515"/>
          </a:xfrm>
          <a:prstGeom prst="rect">
            <a:avLst/>
          </a:prstGeom>
        </p:spPr>
      </p:pic>
      <p:pic>
        <p:nvPicPr>
          <p:cNvPr id="7" name="Picture 6"/>
          <p:cNvPicPr>
            <a:picLocks noChangeAspect="1"/>
          </p:cNvPicPr>
          <p:nvPr/>
        </p:nvPicPr>
        <p:blipFill>
          <a:blip r:embed="rId3"/>
          <a:stretch>
            <a:fillRect/>
          </a:stretch>
        </p:blipFill>
        <p:spPr>
          <a:xfrm>
            <a:off x="7135086" y="2880919"/>
            <a:ext cx="3353723" cy="3353723"/>
          </a:xfrm>
          <a:prstGeom prst="rect">
            <a:avLst/>
          </a:prstGeom>
        </p:spPr>
      </p:pic>
    </p:spTree>
    <p:extLst>
      <p:ext uri="{BB962C8B-B14F-4D97-AF65-F5344CB8AC3E}">
        <p14:creationId xmlns:p14="http://schemas.microsoft.com/office/powerpoint/2010/main" val="3860427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200</TotalTime>
  <Words>838</Words>
  <Application>Microsoft Macintosh PowerPoint</Application>
  <PresentationFormat>Custom</PresentationFormat>
  <Paragraphs>101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vt:lpstr>
      <vt:lpstr>Poetry </vt:lpstr>
      <vt:lpstr>Literary Devices </vt:lpstr>
      <vt:lpstr>Figurative language</vt:lpstr>
      <vt:lpstr>My Favorite Poet : Homer    </vt:lpstr>
      <vt:lpstr>Biography </vt:lpstr>
      <vt:lpstr>One of the poems by Homer also my favorite poem:The Iliad (bk I)</vt:lpstr>
      <vt:lpstr>PowerPoint Presentation</vt:lpstr>
      <vt:lpstr>5 Poems that I have written my self </vt:lpstr>
      <vt:lpstr>Vinegar Valentines</vt:lpstr>
      <vt:lpstr>My favorite reptile(wish I had as a pet)</vt:lpstr>
      <vt:lpstr>Ballad </vt:lpstr>
      <vt:lpstr>PowerPoint Presentation</vt:lpstr>
      <vt:lpstr>Evaluation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dc:title>
  <dc:creator>jas dhoot</dc:creator>
  <cp:lastModifiedBy>Thomas Howell</cp:lastModifiedBy>
  <cp:revision>23</cp:revision>
  <dcterms:created xsi:type="dcterms:W3CDTF">2014-02-28T05:16:19Z</dcterms:created>
  <dcterms:modified xsi:type="dcterms:W3CDTF">2014-07-03T04:12:38Z</dcterms:modified>
</cp:coreProperties>
</file>