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59" r:id="rId5"/>
    <p:sldId id="270" r:id="rId6"/>
    <p:sldId id="265" r:id="rId7"/>
    <p:sldId id="271" r:id="rId8"/>
    <p:sldId id="260" r:id="rId9"/>
    <p:sldId id="262" r:id="rId10"/>
    <p:sldId id="273" r:id="rId11"/>
    <p:sldId id="264" r:id="rId12"/>
    <p:sldId id="266" r:id="rId13"/>
    <p:sldId id="267" r:id="rId14"/>
    <p:sldId id="272"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9" d="100"/>
          <a:sy n="99" d="100"/>
        </p:scale>
        <p:origin x="-112"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CB4F27-DC42-4AF4-94C3-5298FB64F4A6}" type="datetimeFigureOut">
              <a:rPr lang="en-US" smtClean="0"/>
              <a:t>14-07-02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183569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B4F27-DC42-4AF4-94C3-5298FB64F4A6}" type="datetimeFigureOut">
              <a:rPr lang="en-US" smtClean="0"/>
              <a:t>14-07-02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195908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B4F27-DC42-4AF4-94C3-5298FB64F4A6}" type="datetimeFigureOut">
              <a:rPr lang="en-US" smtClean="0"/>
              <a:t>14-07-02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354203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B4F27-DC42-4AF4-94C3-5298FB64F4A6}" type="datetimeFigureOut">
              <a:rPr lang="en-US" smtClean="0"/>
              <a:t>14-07-02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323796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CB4F27-DC42-4AF4-94C3-5298FB64F4A6}" type="datetimeFigureOut">
              <a:rPr lang="en-US" smtClean="0"/>
              <a:t>14-07-02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3682989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CB4F27-DC42-4AF4-94C3-5298FB64F4A6}" type="datetimeFigureOut">
              <a:rPr lang="en-US" smtClean="0"/>
              <a:t>14-07-02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49234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CB4F27-DC42-4AF4-94C3-5298FB64F4A6}" type="datetimeFigureOut">
              <a:rPr lang="en-US" smtClean="0"/>
              <a:t>14-07-02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111209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CB4F27-DC42-4AF4-94C3-5298FB64F4A6}" type="datetimeFigureOut">
              <a:rPr lang="en-US" smtClean="0"/>
              <a:t>14-07-02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107014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B4F27-DC42-4AF4-94C3-5298FB64F4A6}" type="datetimeFigureOut">
              <a:rPr lang="en-US" smtClean="0"/>
              <a:t>14-07-02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182520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B4F27-DC42-4AF4-94C3-5298FB64F4A6}" type="datetimeFigureOut">
              <a:rPr lang="en-US" smtClean="0"/>
              <a:t>14-07-02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287159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B4F27-DC42-4AF4-94C3-5298FB64F4A6}" type="datetimeFigureOut">
              <a:rPr lang="en-US" smtClean="0"/>
              <a:t>14-07-02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8B8A2-6855-48A7-B6D8-F00D39926536}" type="slidenum">
              <a:rPr lang="en-US" smtClean="0"/>
              <a:t>‹#›</a:t>
            </a:fld>
            <a:endParaRPr lang="en-US"/>
          </a:p>
        </p:txBody>
      </p:sp>
    </p:spTree>
    <p:extLst>
      <p:ext uri="{BB962C8B-B14F-4D97-AF65-F5344CB8AC3E}">
        <p14:creationId xmlns:p14="http://schemas.microsoft.com/office/powerpoint/2010/main" val="35931709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B4F27-DC42-4AF4-94C3-5298FB64F4A6}" type="datetimeFigureOut">
              <a:rPr lang="en-US" smtClean="0"/>
              <a:t>14-07-02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8B8A2-6855-48A7-B6D8-F00D39926536}" type="slidenum">
              <a:rPr lang="en-US" smtClean="0"/>
              <a:t>‹#›</a:t>
            </a:fld>
            <a:endParaRPr lang="en-US"/>
          </a:p>
        </p:txBody>
      </p:sp>
    </p:spTree>
    <p:extLst>
      <p:ext uri="{BB962C8B-B14F-4D97-AF65-F5344CB8AC3E}">
        <p14:creationId xmlns:p14="http://schemas.microsoft.com/office/powerpoint/2010/main" val="173721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022" y="990584"/>
            <a:ext cx="4874533" cy="635031"/>
          </a:xfrm>
        </p:spPr>
        <p:txBody>
          <a:bodyPr>
            <a:normAutofit/>
          </a:bodyPr>
          <a:lstStyle/>
          <a:p>
            <a:r>
              <a:rPr lang="en-US" sz="3200" u="sng" dirty="0" smtClean="0">
                <a:solidFill>
                  <a:schemeClr val="accent1"/>
                </a:solidFill>
                <a:uFill>
                  <a:solidFill>
                    <a:schemeClr val="accent1"/>
                  </a:solidFill>
                </a:uFill>
                <a:latin typeface="Harrington"/>
                <a:cs typeface="Harrington"/>
              </a:rPr>
              <a:t>A Warrior People</a:t>
            </a:r>
            <a:endParaRPr lang="en-US" sz="3200" u="sng" dirty="0">
              <a:solidFill>
                <a:schemeClr val="accent1"/>
              </a:solidFill>
              <a:uFill>
                <a:solidFill>
                  <a:schemeClr val="accent1"/>
                </a:solidFill>
              </a:uFill>
              <a:latin typeface="Harrington"/>
              <a:cs typeface="Harrington"/>
            </a:endParaRPr>
          </a:p>
        </p:txBody>
      </p:sp>
      <p:sp>
        <p:nvSpPr>
          <p:cNvPr id="3" name="Subtitle 2"/>
          <p:cNvSpPr>
            <a:spLocks noGrp="1"/>
          </p:cNvSpPr>
          <p:nvPr>
            <p:ph type="subTitle" idx="1"/>
          </p:nvPr>
        </p:nvSpPr>
        <p:spPr>
          <a:xfrm>
            <a:off x="4378734" y="5596207"/>
            <a:ext cx="7638603" cy="1137763"/>
          </a:xfrm>
        </p:spPr>
        <p:txBody>
          <a:bodyPr/>
          <a:lstStyle/>
          <a:p>
            <a:r>
              <a:rPr lang="en-US" dirty="0" smtClean="0">
                <a:solidFill>
                  <a:schemeClr val="accent1"/>
                </a:solidFill>
                <a:latin typeface="Harrington"/>
              </a:rPr>
              <a:t>Isaac, Ryan, Sean, </a:t>
            </a:r>
            <a:r>
              <a:rPr lang="en-US" dirty="0" err="1" smtClean="0">
                <a:solidFill>
                  <a:schemeClr val="accent1"/>
                </a:solidFill>
                <a:latin typeface="Harrington"/>
              </a:rPr>
              <a:t>Neerav</a:t>
            </a:r>
            <a:r>
              <a:rPr lang="en-US" dirty="0" smtClean="0">
                <a:solidFill>
                  <a:schemeClr val="accent1"/>
                </a:solidFill>
                <a:latin typeface="Harrington"/>
              </a:rPr>
              <a:t>, Harish</a:t>
            </a:r>
            <a:endParaRPr lang="en-US" dirty="0">
              <a:solidFill>
                <a:schemeClr val="accent1"/>
              </a:solidFill>
              <a:latin typeface="Harrington"/>
            </a:endParaRPr>
          </a:p>
        </p:txBody>
      </p:sp>
    </p:spTree>
    <p:extLst>
      <p:ext uri="{BB962C8B-B14F-4D97-AF65-F5344CB8AC3E}">
        <p14:creationId xmlns:p14="http://schemas.microsoft.com/office/powerpoint/2010/main" val="4049271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2556"/>
            <a:ext cx="10515600" cy="858132"/>
          </a:xfrm>
        </p:spPr>
        <p:txBody>
          <a:bodyPr/>
          <a:lstStyle/>
          <a:p>
            <a:r>
              <a:rPr lang="en-US" dirty="0" smtClean="0">
                <a:solidFill>
                  <a:schemeClr val="accent1"/>
                </a:solidFill>
                <a:latin typeface="Harrington"/>
              </a:rPr>
              <a:t>Entertainment</a:t>
            </a:r>
            <a:endParaRPr lang="en-US" dirty="0">
              <a:solidFill>
                <a:schemeClr val="accent1"/>
              </a:solidFill>
              <a:latin typeface="Harrington"/>
            </a:endParaRPr>
          </a:p>
        </p:txBody>
      </p:sp>
      <p:sp>
        <p:nvSpPr>
          <p:cNvPr id="3" name="Content Placeholder 2"/>
          <p:cNvSpPr>
            <a:spLocks noGrp="1"/>
          </p:cNvSpPr>
          <p:nvPr>
            <p:ph idx="1"/>
          </p:nvPr>
        </p:nvSpPr>
        <p:spPr/>
        <p:txBody>
          <a:bodyPr/>
          <a:lstStyle/>
          <a:p>
            <a:r>
              <a:rPr lang="en-US" dirty="0" smtClean="0">
                <a:solidFill>
                  <a:schemeClr val="accent1"/>
                </a:solidFill>
                <a:latin typeface="Harrington"/>
              </a:rPr>
              <a:t>The Vikings enjoyed violent and bloody games, these included, ball, lifting stones, and wrestling.</a:t>
            </a:r>
          </a:p>
          <a:p>
            <a:r>
              <a:rPr lang="en-US" dirty="0" smtClean="0">
                <a:solidFill>
                  <a:schemeClr val="accent1"/>
                </a:solidFill>
                <a:latin typeface="Harrington"/>
              </a:rPr>
              <a:t>Often at the end of a wrestling match both competitors would be bloody injured, and sometimes even dead!</a:t>
            </a:r>
          </a:p>
          <a:p>
            <a:r>
              <a:rPr lang="en-US" dirty="0" smtClean="0">
                <a:solidFill>
                  <a:schemeClr val="accent1"/>
                </a:solidFill>
                <a:latin typeface="Harrington"/>
              </a:rPr>
              <a:t>Board games were also popular in the Viking tribes.</a:t>
            </a:r>
          </a:p>
          <a:p>
            <a:r>
              <a:rPr lang="en-US" dirty="0" smtClean="0">
                <a:solidFill>
                  <a:schemeClr val="accent1"/>
                </a:solidFill>
                <a:latin typeface="Harrington"/>
              </a:rPr>
              <a:t>The Vikings loved to party and often had drinking competitions with beer, mead, and sometimes wine.</a:t>
            </a:r>
          </a:p>
          <a:p>
            <a:r>
              <a:rPr lang="en-US" dirty="0" smtClean="0">
                <a:solidFill>
                  <a:schemeClr val="accent1"/>
                </a:solidFill>
                <a:latin typeface="Harrington"/>
              </a:rPr>
              <a:t>Many of the Viking woman would participate in these drinking contests as well. But were less active in other activities.</a:t>
            </a:r>
            <a:endParaRPr lang="en-US" dirty="0">
              <a:solidFill>
                <a:schemeClr val="accent1"/>
              </a:solidFill>
              <a:latin typeface="Harrington"/>
            </a:endParaRPr>
          </a:p>
        </p:txBody>
      </p:sp>
    </p:spTree>
    <p:extLst>
      <p:ext uri="{BB962C8B-B14F-4D97-AF65-F5344CB8AC3E}">
        <p14:creationId xmlns:p14="http://schemas.microsoft.com/office/powerpoint/2010/main" val="429465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4333"/>
            <a:ext cx="10515600" cy="886355"/>
          </a:xfrm>
        </p:spPr>
        <p:txBody>
          <a:bodyPr/>
          <a:lstStyle/>
          <a:p>
            <a:r>
              <a:rPr lang="en-US" dirty="0" smtClean="0">
                <a:solidFill>
                  <a:schemeClr val="accent1"/>
                </a:solidFill>
                <a:latin typeface="Harrington"/>
              </a:rPr>
              <a:t>Enemies and Raiding Targets</a:t>
            </a:r>
            <a:endParaRPr lang="en-US" dirty="0">
              <a:solidFill>
                <a:schemeClr val="accent1"/>
              </a:solidFill>
              <a:latin typeface="Harrington"/>
            </a:endParaRPr>
          </a:p>
        </p:txBody>
      </p:sp>
      <p:sp>
        <p:nvSpPr>
          <p:cNvPr id="3" name="Content Placeholder 2"/>
          <p:cNvSpPr>
            <a:spLocks noGrp="1"/>
          </p:cNvSpPr>
          <p:nvPr>
            <p:ph idx="1"/>
          </p:nvPr>
        </p:nvSpPr>
        <p:spPr/>
        <p:txBody>
          <a:bodyPr/>
          <a:lstStyle/>
          <a:p>
            <a:r>
              <a:rPr lang="en-US" dirty="0" smtClean="0">
                <a:solidFill>
                  <a:schemeClr val="accent1"/>
                </a:solidFill>
                <a:latin typeface="Harrington"/>
              </a:rPr>
              <a:t>the Vikings </a:t>
            </a:r>
            <a:r>
              <a:rPr lang="en-US" dirty="0">
                <a:solidFill>
                  <a:schemeClr val="accent1"/>
                </a:solidFill>
                <a:latin typeface="Harrington"/>
              </a:rPr>
              <a:t>enemies </a:t>
            </a:r>
            <a:r>
              <a:rPr lang="en-US" dirty="0" smtClean="0">
                <a:solidFill>
                  <a:schemeClr val="accent1"/>
                </a:solidFill>
                <a:latin typeface="Harrington"/>
              </a:rPr>
              <a:t>were the Anglo-Saxons, Norwegians, Icelanders, </a:t>
            </a:r>
            <a:r>
              <a:rPr lang="en-US" dirty="0">
                <a:solidFill>
                  <a:schemeClr val="accent1"/>
                </a:solidFill>
                <a:latin typeface="Harrington"/>
              </a:rPr>
              <a:t>and </a:t>
            </a:r>
            <a:r>
              <a:rPr lang="en-US" dirty="0" smtClean="0">
                <a:solidFill>
                  <a:schemeClr val="accent1"/>
                </a:solidFill>
                <a:latin typeface="Harrington"/>
              </a:rPr>
              <a:t>Danish. </a:t>
            </a:r>
            <a:r>
              <a:rPr lang="en-US" dirty="0">
                <a:solidFill>
                  <a:schemeClr val="accent1"/>
                </a:solidFill>
                <a:latin typeface="Harrington"/>
              </a:rPr>
              <a:t>or anyone who tried to invade them</a:t>
            </a:r>
          </a:p>
          <a:p>
            <a:endParaRPr lang="en-US" dirty="0">
              <a:solidFill>
                <a:schemeClr val="accent1"/>
              </a:solidFill>
              <a:latin typeface="Harrington"/>
            </a:endParaRPr>
          </a:p>
          <a:p>
            <a:r>
              <a:rPr lang="en-US" dirty="0" smtClean="0">
                <a:solidFill>
                  <a:schemeClr val="accent1"/>
                </a:solidFill>
                <a:latin typeface="Harrington"/>
              </a:rPr>
              <a:t>A common misconception about the Vikings is that they were one unified force. </a:t>
            </a:r>
          </a:p>
          <a:p>
            <a:r>
              <a:rPr lang="en-US" dirty="0" smtClean="0">
                <a:solidFill>
                  <a:schemeClr val="accent1"/>
                </a:solidFill>
                <a:latin typeface="Harrington"/>
              </a:rPr>
              <a:t>In reality they were many small tribes with separate chieftains fighting amongst each other.</a:t>
            </a:r>
            <a:endParaRPr lang="en-US" dirty="0">
              <a:solidFill>
                <a:schemeClr val="accent1"/>
              </a:solidFill>
              <a:latin typeface="Harrington"/>
            </a:endParaRPr>
          </a:p>
        </p:txBody>
      </p:sp>
    </p:spTree>
    <p:extLst>
      <p:ext uri="{BB962C8B-B14F-4D97-AF65-F5344CB8AC3E}">
        <p14:creationId xmlns:p14="http://schemas.microsoft.com/office/powerpoint/2010/main" val="352459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0778"/>
            <a:ext cx="10515600" cy="829910"/>
          </a:xfrm>
        </p:spPr>
        <p:txBody>
          <a:bodyPr/>
          <a:lstStyle/>
          <a:p>
            <a:r>
              <a:rPr lang="en-US" dirty="0" smtClean="0">
                <a:solidFill>
                  <a:schemeClr val="accent1"/>
                </a:solidFill>
                <a:latin typeface="Harrington"/>
              </a:rPr>
              <a:t>Famous Vikings, Egil Skallagrimsson</a:t>
            </a:r>
            <a:endParaRPr lang="en-US" dirty="0"/>
          </a:p>
        </p:txBody>
      </p:sp>
      <p:sp>
        <p:nvSpPr>
          <p:cNvPr id="3" name="Content Placeholder 2"/>
          <p:cNvSpPr>
            <a:spLocks noGrp="1"/>
          </p:cNvSpPr>
          <p:nvPr>
            <p:ph idx="1"/>
          </p:nvPr>
        </p:nvSpPr>
        <p:spPr/>
        <p:txBody>
          <a:bodyPr/>
          <a:lstStyle/>
          <a:p>
            <a:r>
              <a:rPr lang="en-US" dirty="0">
                <a:solidFill>
                  <a:schemeClr val="accent1"/>
                </a:solidFill>
                <a:latin typeface="Harrington"/>
              </a:rPr>
              <a:t>Egil Skallagrimsson - The warrior-poet Egil </a:t>
            </a:r>
            <a:r>
              <a:rPr lang="en-US" dirty="0" smtClean="0">
                <a:solidFill>
                  <a:schemeClr val="accent1"/>
                </a:solidFill>
                <a:latin typeface="Harrington"/>
              </a:rPr>
              <a:t>started his legacy </a:t>
            </a:r>
            <a:r>
              <a:rPr lang="en-US" dirty="0">
                <a:solidFill>
                  <a:schemeClr val="accent1"/>
                </a:solidFill>
                <a:latin typeface="Harrington"/>
              </a:rPr>
              <a:t>at an early age. He wrote his first poem at the age of 3 and killed a boy with a axe at the age of 7. Egil continued writing poetry and killing as he grew and was eventually forced to run from Norway when the king decided he’d had enough.  Being an outlaw gave Egil the chance to go pillaging and plundering, which he did, along with taking on eleven men by himself, using his teeth to tear out throats, and gouging out eyes. After a lifetime of killing and writing poems, he died a peaceful death in his 80s.</a:t>
            </a:r>
          </a:p>
        </p:txBody>
      </p:sp>
    </p:spTree>
    <p:extLst>
      <p:ext uri="{BB962C8B-B14F-4D97-AF65-F5344CB8AC3E}">
        <p14:creationId xmlns:p14="http://schemas.microsoft.com/office/powerpoint/2010/main" val="4166229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6667"/>
            <a:ext cx="10515600" cy="844021"/>
          </a:xfrm>
        </p:spPr>
        <p:txBody>
          <a:bodyPr/>
          <a:lstStyle/>
          <a:p>
            <a:r>
              <a:rPr lang="en-US" dirty="0" smtClean="0">
                <a:solidFill>
                  <a:schemeClr val="accent1"/>
                </a:solidFill>
                <a:latin typeface="Harrington"/>
              </a:rPr>
              <a:t>Conclusion</a:t>
            </a:r>
            <a:endParaRPr lang="en-US" dirty="0">
              <a:solidFill>
                <a:schemeClr val="accent1"/>
              </a:solidFill>
              <a:latin typeface="Harrington"/>
            </a:endParaRPr>
          </a:p>
        </p:txBody>
      </p:sp>
      <p:sp>
        <p:nvSpPr>
          <p:cNvPr id="3" name="Content Placeholder 2"/>
          <p:cNvSpPr>
            <a:spLocks noGrp="1"/>
          </p:cNvSpPr>
          <p:nvPr>
            <p:ph idx="1"/>
          </p:nvPr>
        </p:nvSpPr>
        <p:spPr/>
        <p:txBody>
          <a:bodyPr/>
          <a:lstStyle/>
          <a:p>
            <a:r>
              <a:rPr lang="en-US" dirty="0" smtClean="0">
                <a:solidFill>
                  <a:schemeClr val="accent1"/>
                </a:solidFill>
                <a:latin typeface="Harrington"/>
              </a:rPr>
              <a:t>The Vikings are often depicted as brutish or savage</a:t>
            </a:r>
          </a:p>
          <a:p>
            <a:r>
              <a:rPr lang="en-US" dirty="0" smtClean="0">
                <a:solidFill>
                  <a:schemeClr val="accent1"/>
                </a:solidFill>
                <a:latin typeface="Harrington"/>
              </a:rPr>
              <a:t>They have many of there own customs that make them the opposite of that</a:t>
            </a:r>
          </a:p>
          <a:p>
            <a:endParaRPr lang="en-US" dirty="0">
              <a:solidFill>
                <a:schemeClr val="accent1"/>
              </a:solidFill>
              <a:latin typeface="Harrington"/>
            </a:endParaRPr>
          </a:p>
          <a:p>
            <a:r>
              <a:rPr lang="en-US" dirty="0" smtClean="0">
                <a:solidFill>
                  <a:schemeClr val="accent1"/>
                </a:solidFill>
                <a:latin typeface="Harrington"/>
              </a:rPr>
              <a:t>By todays standards they could be called “over killers” because they take joy in killing, however this is often very situational.</a:t>
            </a:r>
          </a:p>
          <a:p>
            <a:endParaRPr lang="en-US" dirty="0">
              <a:solidFill>
                <a:schemeClr val="accent1"/>
              </a:solidFill>
              <a:latin typeface="Harrington"/>
            </a:endParaRPr>
          </a:p>
          <a:p>
            <a:r>
              <a:rPr lang="en-US" dirty="0" smtClean="0">
                <a:solidFill>
                  <a:schemeClr val="accent1"/>
                </a:solidFill>
                <a:latin typeface="Harrington"/>
              </a:rPr>
              <a:t>Oh and no they didn't</a:t>
            </a:r>
            <a:r>
              <a:rPr lang="fr-FR" dirty="0" smtClean="0">
                <a:solidFill>
                  <a:schemeClr val="accent1"/>
                </a:solidFill>
                <a:latin typeface="Harrington"/>
              </a:rPr>
              <a:t>’</a:t>
            </a:r>
            <a:r>
              <a:rPr lang="en-US" dirty="0" smtClean="0">
                <a:solidFill>
                  <a:schemeClr val="accent1"/>
                </a:solidFill>
                <a:latin typeface="Harrington"/>
              </a:rPr>
              <a:t>t wear horn helmets, lies! All Lies!</a:t>
            </a:r>
            <a:endParaRPr lang="en-US" dirty="0">
              <a:solidFill>
                <a:schemeClr val="accent1"/>
              </a:solidFill>
              <a:latin typeface="Harrington"/>
            </a:endParaRPr>
          </a:p>
        </p:txBody>
      </p:sp>
    </p:spTree>
    <p:extLst>
      <p:ext uri="{BB962C8B-B14F-4D97-AF65-F5344CB8AC3E}">
        <p14:creationId xmlns:p14="http://schemas.microsoft.com/office/powerpoint/2010/main" val="1920193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734" y="1298222"/>
            <a:ext cx="10515600" cy="844021"/>
          </a:xfrm>
        </p:spPr>
        <p:txBody>
          <a:bodyPr/>
          <a:lstStyle/>
          <a:p>
            <a:r>
              <a:rPr lang="en-US" dirty="0" smtClean="0">
                <a:solidFill>
                  <a:schemeClr val="accent1"/>
                </a:solidFill>
                <a:latin typeface="Harrington"/>
              </a:rPr>
              <a:t>Thanks for Listening!</a:t>
            </a:r>
            <a:endParaRPr lang="en-US" dirty="0">
              <a:solidFill>
                <a:schemeClr val="accent1"/>
              </a:solidFill>
              <a:latin typeface="Harrington"/>
            </a:endParaRPr>
          </a:p>
        </p:txBody>
      </p:sp>
      <p:sp>
        <p:nvSpPr>
          <p:cNvPr id="3" name="Content Placeholder 2"/>
          <p:cNvSpPr>
            <a:spLocks noGrp="1"/>
          </p:cNvSpPr>
          <p:nvPr>
            <p:ph idx="1"/>
          </p:nvPr>
        </p:nvSpPr>
        <p:spPr>
          <a:xfrm>
            <a:off x="838200" y="5954889"/>
            <a:ext cx="10515600" cy="222074"/>
          </a:xfrm>
        </p:spPr>
        <p:txBody>
          <a:bodyPr>
            <a:normAutofit fontScale="40000" lnSpcReduction="20000"/>
          </a:bodyPr>
          <a:lstStyle/>
          <a:p>
            <a:r>
              <a:rPr lang="en-US" dirty="0" smtClean="0">
                <a:solidFill>
                  <a:schemeClr val="accent1"/>
                </a:solidFill>
                <a:latin typeface="Harrington"/>
              </a:rPr>
              <a:t>P.S Mr. Howl did enjoy this presentation, not matter what he tells you…</a:t>
            </a:r>
            <a:endParaRPr lang="en-US" dirty="0">
              <a:solidFill>
                <a:schemeClr val="accent1"/>
              </a:solidFill>
              <a:latin typeface="Harrington"/>
            </a:endParaRPr>
          </a:p>
        </p:txBody>
      </p:sp>
    </p:spTree>
    <p:extLst>
      <p:ext uri="{BB962C8B-B14F-4D97-AF65-F5344CB8AC3E}">
        <p14:creationId xmlns:p14="http://schemas.microsoft.com/office/powerpoint/2010/main" val="2357547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6667"/>
            <a:ext cx="10515600" cy="844021"/>
          </a:xfrm>
        </p:spPr>
        <p:txBody>
          <a:bodyPr/>
          <a:lstStyle/>
          <a:p>
            <a:r>
              <a:rPr lang="en-US" dirty="0" smtClean="0">
                <a:solidFill>
                  <a:schemeClr val="accent1"/>
                </a:solidFill>
                <a:latin typeface="Harrington"/>
              </a:rPr>
              <a:t>Bibliography</a:t>
            </a:r>
            <a:endParaRPr lang="en-US" dirty="0">
              <a:solidFill>
                <a:schemeClr val="accent1"/>
              </a:solidFill>
              <a:latin typeface="Harrington"/>
            </a:endParaRPr>
          </a:p>
        </p:txBody>
      </p:sp>
      <p:sp>
        <p:nvSpPr>
          <p:cNvPr id="3" name="Content Placeholder 2"/>
          <p:cNvSpPr>
            <a:spLocks noGrp="1"/>
          </p:cNvSpPr>
          <p:nvPr>
            <p:ph idx="1"/>
          </p:nvPr>
        </p:nvSpPr>
        <p:spPr/>
        <p:txBody>
          <a:bodyPr/>
          <a:lstStyle/>
          <a:p>
            <a:r>
              <a:rPr lang="en-CA" sz="1800" dirty="0">
                <a:solidFill>
                  <a:schemeClr val="accent1"/>
                </a:solidFill>
                <a:latin typeface="Harrington"/>
              </a:rPr>
              <a:t>"Weapons and </a:t>
            </a:r>
            <a:r>
              <a:rPr lang="en-CA" sz="1800" dirty="0" err="1">
                <a:solidFill>
                  <a:schemeClr val="accent1"/>
                </a:solidFill>
                <a:latin typeface="Harrington"/>
              </a:rPr>
              <a:t>Armor</a:t>
            </a:r>
            <a:r>
              <a:rPr lang="en-CA" sz="1800" dirty="0">
                <a:solidFill>
                  <a:schemeClr val="accent1"/>
                </a:solidFill>
                <a:latin typeface="Harrington"/>
              </a:rPr>
              <a:t>." </a:t>
            </a:r>
            <a:r>
              <a:rPr lang="en-CA" sz="1800" i="1" dirty="0">
                <a:solidFill>
                  <a:schemeClr val="accent1"/>
                </a:solidFill>
                <a:latin typeface="Harrington"/>
              </a:rPr>
              <a:t>BBC News</a:t>
            </a:r>
            <a:r>
              <a:rPr lang="en-CA" sz="1800" dirty="0">
                <a:solidFill>
                  <a:schemeClr val="accent1"/>
                </a:solidFill>
                <a:latin typeface="Harrington"/>
              </a:rPr>
              <a:t>. BBC, 7 Apr. 2014. Web. 7 Apr. 2014. &lt;http://</a:t>
            </a:r>
            <a:r>
              <a:rPr lang="en-CA" sz="1800" dirty="0" err="1">
                <a:solidFill>
                  <a:schemeClr val="accent1"/>
                </a:solidFill>
                <a:latin typeface="Harrington"/>
              </a:rPr>
              <a:t>www.bbc.co.uk</a:t>
            </a:r>
            <a:r>
              <a:rPr lang="en-CA" sz="1800" dirty="0">
                <a:solidFill>
                  <a:schemeClr val="accent1"/>
                </a:solidFill>
                <a:latin typeface="Harrington"/>
              </a:rPr>
              <a:t>/history/ancient/</a:t>
            </a:r>
            <a:r>
              <a:rPr lang="en-CA" sz="1800" dirty="0" err="1">
                <a:solidFill>
                  <a:schemeClr val="accent1"/>
                </a:solidFill>
                <a:latin typeface="Harrington"/>
              </a:rPr>
              <a:t>vikings</a:t>
            </a:r>
            <a:r>
              <a:rPr lang="en-CA" sz="1800" dirty="0">
                <a:solidFill>
                  <a:schemeClr val="accent1"/>
                </a:solidFill>
                <a:latin typeface="Harrington"/>
              </a:rPr>
              <a:t>/weapons_01.shtml&gt;.</a:t>
            </a:r>
          </a:p>
          <a:p>
            <a:r>
              <a:rPr lang="en-CA" sz="1800" dirty="0">
                <a:solidFill>
                  <a:schemeClr val="accent1"/>
                </a:solidFill>
                <a:latin typeface="Harrington"/>
              </a:rPr>
              <a:t>"</a:t>
            </a:r>
            <a:r>
              <a:rPr lang="en-CA" sz="1800" dirty="0" err="1">
                <a:solidFill>
                  <a:schemeClr val="accent1"/>
                </a:solidFill>
                <a:latin typeface="Harrington"/>
              </a:rPr>
              <a:t>Hurstwic</a:t>
            </a:r>
            <a:r>
              <a:rPr lang="en-CA" sz="1800" dirty="0">
                <a:solidFill>
                  <a:schemeClr val="accent1"/>
                </a:solidFill>
                <a:latin typeface="Harrington"/>
              </a:rPr>
              <a:t>: Viking Mail." </a:t>
            </a:r>
            <a:r>
              <a:rPr lang="en-CA" sz="1800" i="1" dirty="0" err="1">
                <a:solidFill>
                  <a:schemeClr val="accent1"/>
                </a:solidFill>
                <a:latin typeface="Harrington"/>
              </a:rPr>
              <a:t>Hurstwic</a:t>
            </a:r>
            <a:r>
              <a:rPr lang="en-CA" sz="1800" i="1" dirty="0">
                <a:solidFill>
                  <a:schemeClr val="accent1"/>
                </a:solidFill>
                <a:latin typeface="Harrington"/>
              </a:rPr>
              <a:t>: Viking Mail</a:t>
            </a:r>
            <a:r>
              <a:rPr lang="en-CA" sz="1800" dirty="0">
                <a:solidFill>
                  <a:schemeClr val="accent1"/>
                </a:solidFill>
                <a:latin typeface="Harrington"/>
              </a:rPr>
              <a:t>. </a:t>
            </a:r>
            <a:r>
              <a:rPr lang="en-CA" sz="1800" dirty="0" err="1">
                <a:solidFill>
                  <a:schemeClr val="accent1"/>
                </a:solidFill>
                <a:latin typeface="Harrington"/>
              </a:rPr>
              <a:t>N.p</a:t>
            </a:r>
            <a:r>
              <a:rPr lang="en-CA" sz="1800" dirty="0">
                <a:solidFill>
                  <a:schemeClr val="accent1"/>
                </a:solidFill>
                <a:latin typeface="Harrington"/>
              </a:rPr>
              <a:t>., </a:t>
            </a:r>
            <a:r>
              <a:rPr lang="en-CA" sz="1800" dirty="0" err="1">
                <a:solidFill>
                  <a:schemeClr val="accent1"/>
                </a:solidFill>
                <a:latin typeface="Harrington"/>
              </a:rPr>
              <a:t>n.d.</a:t>
            </a:r>
            <a:r>
              <a:rPr lang="en-CA" sz="1800" dirty="0">
                <a:solidFill>
                  <a:schemeClr val="accent1"/>
                </a:solidFill>
                <a:latin typeface="Harrington"/>
              </a:rPr>
              <a:t> Web. 7 Apr. 2014. &lt;http://</a:t>
            </a:r>
            <a:r>
              <a:rPr lang="en-CA" sz="1800" dirty="0" err="1">
                <a:solidFill>
                  <a:schemeClr val="accent1"/>
                </a:solidFill>
                <a:latin typeface="Harrington"/>
              </a:rPr>
              <a:t>www.hurstwic.org</a:t>
            </a:r>
            <a:r>
              <a:rPr lang="en-CA" sz="1800" dirty="0">
                <a:solidFill>
                  <a:schemeClr val="accent1"/>
                </a:solidFill>
                <a:latin typeface="Harrington"/>
              </a:rPr>
              <a:t>/history/articles/manufacturing/text/</a:t>
            </a:r>
            <a:r>
              <a:rPr lang="en-CA" sz="1800" dirty="0" err="1">
                <a:solidFill>
                  <a:schemeClr val="accent1"/>
                </a:solidFill>
                <a:latin typeface="Harrington"/>
              </a:rPr>
              <a:t>viking_mail.htm</a:t>
            </a:r>
            <a:r>
              <a:rPr lang="en-CA" sz="1800" dirty="0">
                <a:solidFill>
                  <a:schemeClr val="accent1"/>
                </a:solidFill>
                <a:latin typeface="Harrington"/>
              </a:rPr>
              <a:t>&gt;. </a:t>
            </a:r>
          </a:p>
          <a:p>
            <a:r>
              <a:rPr lang="en-CA" sz="1800" dirty="0">
                <a:solidFill>
                  <a:schemeClr val="accent1"/>
                </a:solidFill>
                <a:latin typeface="Harrington"/>
              </a:rPr>
              <a:t>"Viking History." </a:t>
            </a:r>
            <a:r>
              <a:rPr lang="en-CA" sz="1800" i="1" dirty="0">
                <a:solidFill>
                  <a:schemeClr val="accent1"/>
                </a:solidFill>
                <a:latin typeface="Harrington"/>
              </a:rPr>
              <a:t>- Viking Denmark</a:t>
            </a:r>
            <a:r>
              <a:rPr lang="en-CA" sz="1800" dirty="0">
                <a:solidFill>
                  <a:schemeClr val="accent1"/>
                </a:solidFill>
                <a:latin typeface="Harrington"/>
              </a:rPr>
              <a:t>. </a:t>
            </a:r>
            <a:r>
              <a:rPr lang="en-CA" sz="1800" dirty="0" err="1">
                <a:solidFill>
                  <a:schemeClr val="accent1"/>
                </a:solidFill>
                <a:latin typeface="Harrington"/>
              </a:rPr>
              <a:t>N.p</a:t>
            </a:r>
            <a:r>
              <a:rPr lang="en-CA" sz="1800" dirty="0">
                <a:solidFill>
                  <a:schemeClr val="accent1"/>
                </a:solidFill>
                <a:latin typeface="Harrington"/>
              </a:rPr>
              <a:t>., </a:t>
            </a:r>
            <a:r>
              <a:rPr lang="en-CA" sz="1800" dirty="0" err="1">
                <a:solidFill>
                  <a:schemeClr val="accent1"/>
                </a:solidFill>
                <a:latin typeface="Harrington"/>
              </a:rPr>
              <a:t>n.d.</a:t>
            </a:r>
            <a:r>
              <a:rPr lang="en-CA" sz="1800" dirty="0">
                <a:solidFill>
                  <a:schemeClr val="accent1"/>
                </a:solidFill>
                <a:latin typeface="Harrington"/>
              </a:rPr>
              <a:t> Web. 7 Apr. 2014. &lt;http://</a:t>
            </a:r>
            <a:r>
              <a:rPr lang="en-CA" sz="1800" dirty="0" err="1">
                <a:solidFill>
                  <a:schemeClr val="accent1"/>
                </a:solidFill>
                <a:latin typeface="Harrington"/>
              </a:rPr>
              <a:t>www.vikingdenmark.com</a:t>
            </a:r>
            <a:r>
              <a:rPr lang="en-CA" sz="1800" dirty="0">
                <a:solidFill>
                  <a:schemeClr val="accent1"/>
                </a:solidFill>
                <a:latin typeface="Harrington"/>
              </a:rPr>
              <a:t>/</a:t>
            </a:r>
            <a:r>
              <a:rPr lang="en-CA" sz="1800" dirty="0" err="1">
                <a:solidFill>
                  <a:schemeClr val="accent1"/>
                </a:solidFill>
                <a:latin typeface="Harrington"/>
              </a:rPr>
              <a:t>viking-history.html</a:t>
            </a:r>
            <a:r>
              <a:rPr lang="en-CA" sz="1800" dirty="0">
                <a:solidFill>
                  <a:schemeClr val="accent1"/>
                </a:solidFill>
                <a:latin typeface="Harrington"/>
              </a:rPr>
              <a:t>&gt;.</a:t>
            </a:r>
          </a:p>
          <a:p>
            <a:r>
              <a:rPr lang="en-US" sz="1800" dirty="0">
                <a:solidFill>
                  <a:schemeClr val="accent1"/>
                </a:solidFill>
                <a:latin typeface="Harrington" panose="04040505050A02020702" pitchFamily="82" charset="0"/>
              </a:rPr>
              <a:t>http://en.wikipedia.org/wiki/Vikings</a:t>
            </a:r>
          </a:p>
        </p:txBody>
      </p:sp>
    </p:spTree>
    <p:extLst>
      <p:ext uri="{BB962C8B-B14F-4D97-AF65-F5344CB8AC3E}">
        <p14:creationId xmlns:p14="http://schemas.microsoft.com/office/powerpoint/2010/main" val="427413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3167"/>
            <a:ext cx="10515600" cy="817521"/>
          </a:xfrm>
        </p:spPr>
        <p:txBody>
          <a:bodyPr/>
          <a:lstStyle/>
          <a:p>
            <a:r>
              <a:rPr lang="en-US" dirty="0" smtClean="0">
                <a:solidFill>
                  <a:schemeClr val="accent1"/>
                </a:solidFill>
                <a:latin typeface="Harrington"/>
                <a:cs typeface="Harrington"/>
              </a:rPr>
              <a:t>Origins and Homelands</a:t>
            </a:r>
            <a:endParaRPr lang="en-US" dirty="0">
              <a:solidFill>
                <a:schemeClr val="accent1"/>
              </a:solidFill>
              <a:latin typeface="Harrington"/>
              <a:cs typeface="Harrington"/>
            </a:endParaRPr>
          </a:p>
        </p:txBody>
      </p:sp>
      <p:sp>
        <p:nvSpPr>
          <p:cNvPr id="3" name="Content Placeholder 2"/>
          <p:cNvSpPr>
            <a:spLocks noGrp="1"/>
          </p:cNvSpPr>
          <p:nvPr>
            <p:ph idx="1"/>
          </p:nvPr>
        </p:nvSpPr>
        <p:spPr/>
        <p:txBody>
          <a:bodyPr/>
          <a:lstStyle/>
          <a:p>
            <a:r>
              <a:rPr lang="en-US" dirty="0" smtClean="0">
                <a:solidFill>
                  <a:schemeClr val="accent1"/>
                </a:solidFill>
                <a:latin typeface="Harrington"/>
              </a:rPr>
              <a:t>The Vikings lived in Scandinavia, however they were of north German decent</a:t>
            </a:r>
          </a:p>
          <a:p>
            <a:endParaRPr lang="en-US" dirty="0">
              <a:solidFill>
                <a:schemeClr val="accent1"/>
              </a:solidFill>
              <a:latin typeface="Harrington"/>
            </a:endParaRPr>
          </a:p>
          <a:p>
            <a:r>
              <a:rPr lang="en-US" dirty="0" smtClean="0">
                <a:solidFill>
                  <a:schemeClr val="accent1"/>
                </a:solidFill>
                <a:latin typeface="Harrington"/>
                <a:cs typeface="Harrington"/>
              </a:rPr>
              <a:t>The Vikings </a:t>
            </a:r>
            <a:r>
              <a:rPr lang="en-US" dirty="0">
                <a:solidFill>
                  <a:schemeClr val="accent1"/>
                </a:solidFill>
                <a:latin typeface="Harrington"/>
                <a:cs typeface="Harrington"/>
              </a:rPr>
              <a:t>traveled far and wide via there longboats. </a:t>
            </a:r>
            <a:r>
              <a:rPr lang="en-US" dirty="0" smtClean="0">
                <a:solidFill>
                  <a:schemeClr val="accent1"/>
                </a:solidFill>
                <a:latin typeface="Harrington"/>
                <a:cs typeface="Harrington"/>
              </a:rPr>
              <a:t>To such places as </a:t>
            </a:r>
            <a:r>
              <a:rPr lang="en-US" dirty="0">
                <a:solidFill>
                  <a:schemeClr val="accent1"/>
                </a:solidFill>
                <a:latin typeface="Harrington"/>
                <a:cs typeface="Harrington"/>
              </a:rPr>
              <a:t>England, parts of Russia</a:t>
            </a:r>
            <a:r>
              <a:rPr lang="en-US" dirty="0" smtClean="0">
                <a:solidFill>
                  <a:schemeClr val="accent1"/>
                </a:solidFill>
                <a:latin typeface="Harrington"/>
                <a:cs typeface="Harrington"/>
              </a:rPr>
              <a:t>, a lot of Europe, and even places like China and North Africa!</a:t>
            </a:r>
            <a:endParaRPr lang="en-US" dirty="0">
              <a:solidFill>
                <a:schemeClr val="accent1"/>
              </a:solidFill>
              <a:latin typeface="Harrington"/>
              <a:cs typeface="Harrington"/>
            </a:endParaRPr>
          </a:p>
          <a:p>
            <a:endParaRPr lang="en-US" dirty="0" smtClean="0">
              <a:solidFill>
                <a:schemeClr val="accent1"/>
              </a:solidFill>
              <a:latin typeface="Harrington"/>
            </a:endParaRPr>
          </a:p>
          <a:p>
            <a:r>
              <a:rPr lang="en-US" dirty="0" smtClean="0">
                <a:solidFill>
                  <a:schemeClr val="accent1"/>
                </a:solidFill>
                <a:latin typeface="Harrington"/>
              </a:rPr>
              <a:t>Many of the Vikings weren't actually warriors and spent most of their time farming.</a:t>
            </a:r>
            <a:endParaRPr lang="en-US" dirty="0">
              <a:solidFill>
                <a:schemeClr val="accent1"/>
              </a:solidFill>
              <a:latin typeface="Harrington"/>
            </a:endParaRPr>
          </a:p>
        </p:txBody>
      </p:sp>
    </p:spTree>
    <p:extLst>
      <p:ext uri="{BB962C8B-B14F-4D97-AF65-F5344CB8AC3E}">
        <p14:creationId xmlns:p14="http://schemas.microsoft.com/office/powerpoint/2010/main" val="3018596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59937"/>
            <a:ext cx="10515600" cy="830751"/>
          </a:xfrm>
        </p:spPr>
        <p:txBody>
          <a:bodyPr/>
          <a:lstStyle/>
          <a:p>
            <a:r>
              <a:rPr lang="en-US" dirty="0" smtClean="0">
                <a:solidFill>
                  <a:schemeClr val="accent1"/>
                </a:solidFill>
                <a:latin typeface="Harrington"/>
              </a:rPr>
              <a:t>Culture and Religion</a:t>
            </a:r>
            <a:endParaRPr lang="en-US" dirty="0">
              <a:solidFill>
                <a:schemeClr val="accent1"/>
              </a:solidFill>
              <a:latin typeface="Harrington"/>
            </a:endParaRPr>
          </a:p>
        </p:txBody>
      </p:sp>
      <p:sp>
        <p:nvSpPr>
          <p:cNvPr id="3" name="Content Placeholder 2"/>
          <p:cNvSpPr>
            <a:spLocks noGrp="1"/>
          </p:cNvSpPr>
          <p:nvPr>
            <p:ph idx="1"/>
          </p:nvPr>
        </p:nvSpPr>
        <p:spPr>
          <a:xfrm>
            <a:off x="838200" y="1825624"/>
            <a:ext cx="11190652" cy="4878015"/>
          </a:xfrm>
        </p:spPr>
        <p:txBody>
          <a:bodyPr>
            <a:noAutofit/>
          </a:bodyPr>
          <a:lstStyle/>
          <a:p>
            <a:r>
              <a:rPr lang="en-US" sz="2000" dirty="0">
                <a:solidFill>
                  <a:schemeClr val="accent1"/>
                </a:solidFill>
                <a:latin typeface="Harrington"/>
              </a:rPr>
              <a:t> </a:t>
            </a:r>
            <a:r>
              <a:rPr lang="en-US" sz="2000" dirty="0" smtClean="0">
                <a:solidFill>
                  <a:schemeClr val="accent1"/>
                </a:solidFill>
                <a:latin typeface="Harrington"/>
              </a:rPr>
              <a:t>-Vikings </a:t>
            </a:r>
            <a:r>
              <a:rPr lang="en-US" sz="2000" dirty="0">
                <a:solidFill>
                  <a:schemeClr val="accent1"/>
                </a:solidFill>
                <a:latin typeface="Harrington"/>
              </a:rPr>
              <a:t>were </a:t>
            </a:r>
            <a:r>
              <a:rPr lang="en-US" sz="2000" dirty="0" smtClean="0">
                <a:solidFill>
                  <a:schemeClr val="accent1"/>
                </a:solidFill>
                <a:latin typeface="Harrington"/>
              </a:rPr>
              <a:t>pagans</a:t>
            </a:r>
            <a:endParaRPr lang="en-US" sz="2000" dirty="0">
              <a:solidFill>
                <a:schemeClr val="accent1"/>
              </a:solidFill>
              <a:latin typeface="Harrington"/>
            </a:endParaRPr>
          </a:p>
          <a:p>
            <a:r>
              <a:rPr lang="en-US" sz="2000" dirty="0">
                <a:solidFill>
                  <a:schemeClr val="accent1"/>
                </a:solidFill>
                <a:latin typeface="Harrington"/>
              </a:rPr>
              <a:t>- worshipped multiple gods and </a:t>
            </a:r>
            <a:r>
              <a:rPr lang="en-US" sz="2000" dirty="0" smtClean="0">
                <a:solidFill>
                  <a:schemeClr val="accent1"/>
                </a:solidFill>
                <a:latin typeface="Harrington"/>
              </a:rPr>
              <a:t>goddesses, </a:t>
            </a:r>
            <a:r>
              <a:rPr lang="en-US" sz="2000" dirty="0">
                <a:solidFill>
                  <a:schemeClr val="accent1"/>
                </a:solidFill>
                <a:latin typeface="Harrington"/>
              </a:rPr>
              <a:t>with each one of them representing some aspect of </a:t>
            </a:r>
            <a:r>
              <a:rPr lang="en-US" sz="2000" dirty="0" smtClean="0">
                <a:solidFill>
                  <a:schemeClr val="accent1"/>
                </a:solidFill>
                <a:latin typeface="Harrington"/>
              </a:rPr>
              <a:t>the </a:t>
            </a:r>
            <a:r>
              <a:rPr lang="en-US" sz="2000" dirty="0">
                <a:solidFill>
                  <a:schemeClr val="accent1"/>
                </a:solidFill>
                <a:latin typeface="Harrington"/>
              </a:rPr>
              <a:t>world as it was experienced by them.</a:t>
            </a:r>
          </a:p>
          <a:p>
            <a:r>
              <a:rPr lang="en-US" sz="2000" dirty="0">
                <a:solidFill>
                  <a:schemeClr val="accent1"/>
                </a:solidFill>
                <a:latin typeface="Harrington"/>
              </a:rPr>
              <a:t>types of gods and </a:t>
            </a:r>
            <a:r>
              <a:rPr lang="en-US" sz="2000" dirty="0" smtClean="0">
                <a:solidFill>
                  <a:schemeClr val="accent1"/>
                </a:solidFill>
                <a:latin typeface="Harrington"/>
              </a:rPr>
              <a:t>goddesses:</a:t>
            </a:r>
            <a:endParaRPr lang="en-US" sz="2000" dirty="0">
              <a:solidFill>
                <a:schemeClr val="accent1"/>
              </a:solidFill>
              <a:latin typeface="Harrington"/>
            </a:endParaRPr>
          </a:p>
          <a:p>
            <a:r>
              <a:rPr lang="en-US" sz="2000" dirty="0" smtClean="0">
                <a:solidFill>
                  <a:schemeClr val="accent1"/>
                </a:solidFill>
                <a:latin typeface="Harrington"/>
              </a:rPr>
              <a:t>-Odin: </a:t>
            </a:r>
            <a:r>
              <a:rPr lang="en-US" sz="2000" dirty="0">
                <a:solidFill>
                  <a:schemeClr val="accent1"/>
                </a:solidFill>
                <a:latin typeface="Harrington"/>
              </a:rPr>
              <a:t>god in the </a:t>
            </a:r>
            <a:r>
              <a:rPr lang="en-US" sz="2000" dirty="0" smtClean="0">
                <a:solidFill>
                  <a:schemeClr val="accent1"/>
                </a:solidFill>
                <a:latin typeface="Harrington"/>
              </a:rPr>
              <a:t>Norse </a:t>
            </a:r>
            <a:r>
              <a:rPr lang="en-US" sz="2000" dirty="0">
                <a:solidFill>
                  <a:schemeClr val="accent1"/>
                </a:solidFill>
                <a:latin typeface="Harrington"/>
              </a:rPr>
              <a:t>mythology</a:t>
            </a:r>
          </a:p>
          <a:p>
            <a:r>
              <a:rPr lang="en-US" sz="2000" dirty="0">
                <a:solidFill>
                  <a:schemeClr val="accent1"/>
                </a:solidFill>
                <a:latin typeface="Harrington"/>
              </a:rPr>
              <a:t>-Thor: god of thunder, sky, fertility, and the law</a:t>
            </a:r>
          </a:p>
          <a:p>
            <a:r>
              <a:rPr lang="en-US" sz="2000" dirty="0">
                <a:solidFill>
                  <a:schemeClr val="accent1"/>
                </a:solidFill>
                <a:latin typeface="Harrington"/>
              </a:rPr>
              <a:t>-Loki: was a god in asgard </a:t>
            </a:r>
          </a:p>
          <a:p>
            <a:r>
              <a:rPr lang="en-US" sz="2000" dirty="0">
                <a:solidFill>
                  <a:schemeClr val="accent1"/>
                </a:solidFill>
                <a:latin typeface="Harrington"/>
              </a:rPr>
              <a:t>-Frey: god of the venir race</a:t>
            </a:r>
          </a:p>
          <a:p>
            <a:r>
              <a:rPr lang="en-US" sz="2000" dirty="0">
                <a:solidFill>
                  <a:schemeClr val="accent1"/>
                </a:solidFill>
                <a:latin typeface="Harrington"/>
              </a:rPr>
              <a:t>-Freya: </a:t>
            </a:r>
            <a:r>
              <a:rPr lang="en-US" sz="2000" dirty="0" smtClean="0">
                <a:solidFill>
                  <a:schemeClr val="accent1"/>
                </a:solidFill>
                <a:latin typeface="Harrington"/>
              </a:rPr>
              <a:t>goddess </a:t>
            </a:r>
            <a:r>
              <a:rPr lang="en-US" sz="2000" dirty="0">
                <a:solidFill>
                  <a:schemeClr val="accent1"/>
                </a:solidFill>
                <a:latin typeface="Harrington"/>
              </a:rPr>
              <a:t>of sex, war, and death</a:t>
            </a:r>
          </a:p>
          <a:p>
            <a:r>
              <a:rPr lang="en-US" sz="2000" dirty="0">
                <a:solidFill>
                  <a:schemeClr val="accent1"/>
                </a:solidFill>
                <a:latin typeface="Harrington"/>
              </a:rPr>
              <a:t>-Idun: </a:t>
            </a:r>
            <a:r>
              <a:rPr lang="en-US" sz="2000" dirty="0" smtClean="0">
                <a:solidFill>
                  <a:schemeClr val="accent1"/>
                </a:solidFill>
                <a:latin typeface="Harrington"/>
              </a:rPr>
              <a:t>goddess </a:t>
            </a:r>
            <a:r>
              <a:rPr lang="en-US" sz="2000" dirty="0">
                <a:solidFill>
                  <a:schemeClr val="accent1"/>
                </a:solidFill>
                <a:latin typeface="Harrington"/>
              </a:rPr>
              <a:t>of spring and immortal youth</a:t>
            </a:r>
          </a:p>
          <a:p>
            <a:r>
              <a:rPr lang="en-US" sz="2000" dirty="0">
                <a:solidFill>
                  <a:schemeClr val="accent1"/>
                </a:solidFill>
                <a:latin typeface="Harrington"/>
              </a:rPr>
              <a:t>Sif: </a:t>
            </a:r>
            <a:r>
              <a:rPr lang="en-US" sz="2000" dirty="0" smtClean="0">
                <a:solidFill>
                  <a:schemeClr val="accent1"/>
                </a:solidFill>
                <a:latin typeface="Harrington"/>
              </a:rPr>
              <a:t>goddess </a:t>
            </a:r>
            <a:r>
              <a:rPr lang="en-US" sz="2000" dirty="0">
                <a:solidFill>
                  <a:schemeClr val="accent1"/>
                </a:solidFill>
                <a:latin typeface="Harrington"/>
              </a:rPr>
              <a:t>who married Thor </a:t>
            </a:r>
          </a:p>
          <a:p>
            <a:r>
              <a:rPr lang="en-US" sz="2000" dirty="0">
                <a:solidFill>
                  <a:schemeClr val="accent1"/>
                </a:solidFill>
                <a:latin typeface="Harrington"/>
              </a:rPr>
              <a:t>-Hel: </a:t>
            </a:r>
            <a:r>
              <a:rPr lang="en-US" sz="2000" dirty="0" smtClean="0">
                <a:solidFill>
                  <a:schemeClr val="accent1"/>
                </a:solidFill>
                <a:latin typeface="Harrington"/>
              </a:rPr>
              <a:t>goddess </a:t>
            </a:r>
            <a:r>
              <a:rPr lang="en-US" sz="2000" dirty="0">
                <a:solidFill>
                  <a:schemeClr val="accent1"/>
                </a:solidFill>
                <a:latin typeface="Harrington"/>
              </a:rPr>
              <a:t>who was daughter of Loki.</a:t>
            </a:r>
          </a:p>
        </p:txBody>
      </p:sp>
    </p:spTree>
    <p:extLst>
      <p:ext uri="{BB962C8B-B14F-4D97-AF65-F5344CB8AC3E}">
        <p14:creationId xmlns:p14="http://schemas.microsoft.com/office/powerpoint/2010/main" val="222714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9316"/>
            <a:ext cx="10515600" cy="751372"/>
          </a:xfrm>
        </p:spPr>
        <p:txBody>
          <a:bodyPr/>
          <a:lstStyle/>
          <a:p>
            <a:r>
              <a:rPr lang="en-US" dirty="0" smtClean="0">
                <a:solidFill>
                  <a:schemeClr val="accent1"/>
                </a:solidFill>
                <a:latin typeface="Harrington"/>
              </a:rPr>
              <a:t>Armour and Weapons</a:t>
            </a:r>
            <a:endParaRPr lang="en-US" dirty="0">
              <a:solidFill>
                <a:schemeClr val="accent1"/>
              </a:solidFill>
              <a:latin typeface="Harrington"/>
            </a:endParaRPr>
          </a:p>
        </p:txBody>
      </p:sp>
      <p:sp>
        <p:nvSpPr>
          <p:cNvPr id="3" name="Content Placeholder 2"/>
          <p:cNvSpPr>
            <a:spLocks noGrp="1"/>
          </p:cNvSpPr>
          <p:nvPr>
            <p:ph idx="1"/>
          </p:nvPr>
        </p:nvSpPr>
        <p:spPr>
          <a:xfrm>
            <a:off x="838200" y="1825625"/>
            <a:ext cx="5710060" cy="4921576"/>
          </a:xfrm>
        </p:spPr>
        <p:txBody>
          <a:bodyPr/>
          <a:lstStyle/>
          <a:p>
            <a:r>
              <a:rPr lang="en-CA" dirty="0">
                <a:solidFill>
                  <a:schemeClr val="accent1"/>
                </a:solidFill>
                <a:latin typeface="Harrington"/>
              </a:rPr>
              <a:t>All free men were expected to own their own weapons </a:t>
            </a:r>
          </a:p>
          <a:p>
            <a:r>
              <a:rPr lang="en-CA" dirty="0" smtClean="0">
                <a:solidFill>
                  <a:schemeClr val="accent1"/>
                </a:solidFill>
                <a:latin typeface="Harrington"/>
              </a:rPr>
              <a:t>They Used </a:t>
            </a:r>
            <a:r>
              <a:rPr lang="en-CA" dirty="0">
                <a:solidFill>
                  <a:schemeClr val="accent1"/>
                </a:solidFill>
                <a:latin typeface="Harrington"/>
              </a:rPr>
              <a:t>spears, swords, battle-axes and </a:t>
            </a:r>
            <a:r>
              <a:rPr lang="en-CA" dirty="0" smtClean="0">
                <a:solidFill>
                  <a:schemeClr val="accent1"/>
                </a:solidFill>
                <a:latin typeface="Harrington"/>
              </a:rPr>
              <a:t>sometimes bows </a:t>
            </a:r>
            <a:r>
              <a:rPr lang="en-CA" dirty="0">
                <a:solidFill>
                  <a:schemeClr val="accent1"/>
                </a:solidFill>
                <a:latin typeface="Harrington"/>
              </a:rPr>
              <a:t>and </a:t>
            </a:r>
            <a:r>
              <a:rPr lang="en-CA" dirty="0" smtClean="0">
                <a:solidFill>
                  <a:schemeClr val="accent1"/>
                </a:solidFill>
                <a:latin typeface="Harrington"/>
              </a:rPr>
              <a:t>arrows.</a:t>
            </a:r>
            <a:endParaRPr lang="en-CA" dirty="0">
              <a:solidFill>
                <a:schemeClr val="accent1"/>
              </a:solidFill>
              <a:latin typeface="Harrington"/>
            </a:endParaRPr>
          </a:p>
          <a:p>
            <a:r>
              <a:rPr lang="en-CA" dirty="0" smtClean="0">
                <a:solidFill>
                  <a:schemeClr val="accent1"/>
                </a:solidFill>
                <a:latin typeface="Harrington"/>
              </a:rPr>
              <a:t>The bows </a:t>
            </a:r>
            <a:r>
              <a:rPr lang="en-CA" dirty="0">
                <a:solidFill>
                  <a:schemeClr val="accent1"/>
                </a:solidFill>
                <a:latin typeface="Harrington"/>
              </a:rPr>
              <a:t>were decorated with inlays of sliver, copper and bronze.</a:t>
            </a:r>
          </a:p>
          <a:p>
            <a:r>
              <a:rPr lang="en-CA" dirty="0">
                <a:solidFill>
                  <a:schemeClr val="accent1"/>
                </a:solidFill>
                <a:latin typeface="Harrington"/>
              </a:rPr>
              <a:t>Many swords were given names. (Leg-Biter and Gold-hilt.)</a:t>
            </a:r>
          </a:p>
          <a:p>
            <a:endParaRPr lang="en-US" dirty="0">
              <a:solidFill>
                <a:schemeClr val="accent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9256" y="2866145"/>
            <a:ext cx="2559021" cy="144640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4048" y="4493411"/>
            <a:ext cx="2772666" cy="178203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65827" y="1061613"/>
            <a:ext cx="2376678" cy="1586174"/>
          </a:xfrm>
          <a:prstGeom prst="rect">
            <a:avLst/>
          </a:prstGeom>
        </p:spPr>
      </p:pic>
    </p:spTree>
    <p:extLst>
      <p:ext uri="{BB962C8B-B14F-4D97-AF65-F5344CB8AC3E}">
        <p14:creationId xmlns:p14="http://schemas.microsoft.com/office/powerpoint/2010/main" val="2295714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9316"/>
            <a:ext cx="10515600" cy="751372"/>
          </a:xfrm>
        </p:spPr>
        <p:txBody>
          <a:bodyPr/>
          <a:lstStyle/>
          <a:p>
            <a:r>
              <a:rPr lang="en-US" dirty="0" smtClean="0">
                <a:solidFill>
                  <a:schemeClr val="accent1"/>
                </a:solidFill>
                <a:latin typeface="Harrington"/>
              </a:rPr>
              <a:t>Armour and Weapons con’t</a:t>
            </a:r>
            <a:endParaRPr lang="en-US" dirty="0">
              <a:solidFill>
                <a:schemeClr val="accent1"/>
              </a:solidFill>
              <a:latin typeface="Harrington"/>
            </a:endParaRPr>
          </a:p>
        </p:txBody>
      </p:sp>
      <p:sp>
        <p:nvSpPr>
          <p:cNvPr id="3" name="Content Placeholder 2"/>
          <p:cNvSpPr>
            <a:spLocks noGrp="1"/>
          </p:cNvSpPr>
          <p:nvPr>
            <p:ph idx="1"/>
          </p:nvPr>
        </p:nvSpPr>
        <p:spPr>
          <a:xfrm>
            <a:off x="838200" y="1825625"/>
            <a:ext cx="5710060" cy="4921576"/>
          </a:xfrm>
        </p:spPr>
        <p:txBody>
          <a:bodyPr/>
          <a:lstStyle/>
          <a:p>
            <a:r>
              <a:rPr lang="en-CA" dirty="0">
                <a:solidFill>
                  <a:schemeClr val="accent1"/>
                </a:solidFill>
                <a:latin typeface="Harrington"/>
              </a:rPr>
              <a:t>Strong iron </a:t>
            </a:r>
            <a:r>
              <a:rPr lang="en-CA" dirty="0" smtClean="0">
                <a:solidFill>
                  <a:schemeClr val="accent1"/>
                </a:solidFill>
                <a:latin typeface="Harrington"/>
              </a:rPr>
              <a:t>helmets </a:t>
            </a:r>
            <a:r>
              <a:rPr lang="en-CA" dirty="0">
                <a:solidFill>
                  <a:schemeClr val="accent1"/>
                </a:solidFill>
                <a:latin typeface="Harrington"/>
              </a:rPr>
              <a:t>with a little piece of iron to protect the </a:t>
            </a:r>
            <a:r>
              <a:rPr lang="en-CA" dirty="0" smtClean="0">
                <a:solidFill>
                  <a:schemeClr val="accent1"/>
                </a:solidFill>
                <a:latin typeface="Harrington"/>
              </a:rPr>
              <a:t>nose were worn</a:t>
            </a:r>
            <a:endParaRPr lang="en-CA" dirty="0">
              <a:solidFill>
                <a:schemeClr val="accent1"/>
              </a:solidFill>
              <a:latin typeface="Harrington"/>
            </a:endParaRPr>
          </a:p>
          <a:p>
            <a:r>
              <a:rPr lang="en-CA" dirty="0">
                <a:solidFill>
                  <a:schemeClr val="accent1"/>
                </a:solidFill>
                <a:latin typeface="Harrington"/>
              </a:rPr>
              <a:t>Shields were usually round and made out of wood </a:t>
            </a:r>
          </a:p>
          <a:p>
            <a:r>
              <a:rPr lang="en-CA" dirty="0" smtClean="0">
                <a:solidFill>
                  <a:schemeClr val="accent1"/>
                </a:solidFill>
                <a:latin typeface="Harrington"/>
              </a:rPr>
              <a:t>Shields were usually 1 </a:t>
            </a:r>
            <a:r>
              <a:rPr lang="en-CA" dirty="0">
                <a:solidFill>
                  <a:schemeClr val="accent1"/>
                </a:solidFill>
                <a:latin typeface="Harrington"/>
              </a:rPr>
              <a:t>meter in diameter</a:t>
            </a:r>
          </a:p>
          <a:p>
            <a:r>
              <a:rPr lang="en-CA" dirty="0" smtClean="0">
                <a:solidFill>
                  <a:schemeClr val="accent1"/>
                </a:solidFill>
                <a:latin typeface="Harrington"/>
              </a:rPr>
              <a:t>Vikings wore chainmail armour</a:t>
            </a:r>
            <a:endParaRPr lang="en-CA" dirty="0">
              <a:solidFill>
                <a:schemeClr val="accent1"/>
              </a:solidFill>
              <a:latin typeface="Harrington"/>
            </a:endParaRPr>
          </a:p>
          <a:p>
            <a:endParaRPr lang="en-US" dirty="0">
              <a:solidFill>
                <a:schemeClr val="accent1"/>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7427" y="1927929"/>
            <a:ext cx="2990663" cy="1476756"/>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9699" y="3624968"/>
            <a:ext cx="2332228" cy="2330148"/>
          </a:xfrm>
          <a:prstGeom prst="rect">
            <a:avLst/>
          </a:prstGeom>
        </p:spPr>
      </p:pic>
    </p:spTree>
    <p:extLst>
      <p:ext uri="{BB962C8B-B14F-4D97-AF65-F5344CB8AC3E}">
        <p14:creationId xmlns:p14="http://schemas.microsoft.com/office/powerpoint/2010/main" val="3533558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6707"/>
            <a:ext cx="10515600" cy="843981"/>
          </a:xfrm>
        </p:spPr>
        <p:txBody>
          <a:bodyPr/>
          <a:lstStyle/>
          <a:p>
            <a:r>
              <a:rPr lang="en-US" dirty="0" smtClean="0">
                <a:solidFill>
                  <a:schemeClr val="accent1"/>
                </a:solidFill>
                <a:latin typeface="Harrington"/>
              </a:rPr>
              <a:t>Viking Foods</a:t>
            </a:r>
            <a:endParaRPr lang="en-US" dirty="0">
              <a:solidFill>
                <a:schemeClr val="accent1"/>
              </a:solidFill>
              <a:latin typeface="Harrington"/>
            </a:endParaRPr>
          </a:p>
        </p:txBody>
      </p:sp>
      <p:sp>
        <p:nvSpPr>
          <p:cNvPr id="3" name="Content Placeholder 2"/>
          <p:cNvSpPr>
            <a:spLocks noGrp="1"/>
          </p:cNvSpPr>
          <p:nvPr>
            <p:ph idx="1"/>
          </p:nvPr>
        </p:nvSpPr>
        <p:spPr>
          <a:xfrm>
            <a:off x="767644" y="1797403"/>
            <a:ext cx="10515600" cy="4351338"/>
          </a:xfrm>
        </p:spPr>
        <p:txBody>
          <a:bodyPr>
            <a:normAutofit fontScale="70000" lnSpcReduction="20000"/>
          </a:bodyPr>
          <a:lstStyle/>
          <a:p>
            <a:r>
              <a:rPr lang="en-US" dirty="0" smtClean="0">
                <a:solidFill>
                  <a:schemeClr val="accent1"/>
                </a:solidFill>
                <a:latin typeface="Harrington"/>
              </a:rPr>
              <a:t>The </a:t>
            </a:r>
            <a:r>
              <a:rPr lang="en-US" dirty="0">
                <a:solidFill>
                  <a:schemeClr val="accent1"/>
                </a:solidFill>
                <a:latin typeface="Harrington"/>
              </a:rPr>
              <a:t>Vikings both grew crops and kept animals.</a:t>
            </a:r>
          </a:p>
          <a:p>
            <a:r>
              <a:rPr lang="en-US" dirty="0" smtClean="0">
                <a:solidFill>
                  <a:schemeClr val="accent1"/>
                </a:solidFill>
                <a:latin typeface="Harrington"/>
              </a:rPr>
              <a:t>The </a:t>
            </a:r>
            <a:r>
              <a:rPr lang="en-US" dirty="0">
                <a:solidFill>
                  <a:schemeClr val="accent1"/>
                </a:solidFill>
                <a:latin typeface="Harrington"/>
              </a:rPr>
              <a:t>Vikings used a range of farming tools constructed from wood and iron. These included: shovels, picks, hoes, sickles and scythes.</a:t>
            </a:r>
          </a:p>
          <a:p>
            <a:r>
              <a:rPr lang="en-US" dirty="0" smtClean="0">
                <a:solidFill>
                  <a:schemeClr val="accent1"/>
                </a:solidFill>
                <a:latin typeface="Harrington"/>
              </a:rPr>
              <a:t>Vikings </a:t>
            </a:r>
            <a:r>
              <a:rPr lang="en-US" dirty="0">
                <a:solidFill>
                  <a:schemeClr val="accent1"/>
                </a:solidFill>
                <a:latin typeface="Harrington"/>
              </a:rPr>
              <a:t>farmers raised sheep, pigs, poultry, goats and cattle. Wool from sheep was the main material used to make Viking clothes</a:t>
            </a:r>
          </a:p>
          <a:p>
            <a:r>
              <a:rPr lang="en-US" dirty="0" smtClean="0">
                <a:solidFill>
                  <a:schemeClr val="accent1"/>
                </a:solidFill>
                <a:latin typeface="Harrington"/>
              </a:rPr>
              <a:t>Viking </a:t>
            </a:r>
            <a:r>
              <a:rPr lang="en-US" dirty="0">
                <a:solidFill>
                  <a:schemeClr val="accent1"/>
                </a:solidFill>
                <a:latin typeface="Harrington"/>
              </a:rPr>
              <a:t>fishermen used both nets and barbed hooks to catch fish</a:t>
            </a:r>
          </a:p>
          <a:p>
            <a:r>
              <a:rPr lang="en-US" dirty="0" smtClean="0">
                <a:solidFill>
                  <a:schemeClr val="accent1"/>
                </a:solidFill>
                <a:latin typeface="Harrington"/>
              </a:rPr>
              <a:t>Fish </a:t>
            </a:r>
            <a:r>
              <a:rPr lang="en-US" dirty="0">
                <a:solidFill>
                  <a:schemeClr val="accent1"/>
                </a:solidFill>
                <a:latin typeface="Harrington"/>
              </a:rPr>
              <a:t>formed a major part of a Viking’s diet.</a:t>
            </a:r>
          </a:p>
          <a:p>
            <a:r>
              <a:rPr lang="en-US" dirty="0" smtClean="0">
                <a:solidFill>
                  <a:schemeClr val="accent1"/>
                </a:solidFill>
                <a:latin typeface="Harrington"/>
              </a:rPr>
              <a:t>Goat </a:t>
            </a:r>
            <a:r>
              <a:rPr lang="en-US" dirty="0">
                <a:solidFill>
                  <a:schemeClr val="accent1"/>
                </a:solidFill>
                <a:latin typeface="Harrington"/>
              </a:rPr>
              <a:t>meat, horse meat and beef were all commonly eaten – often in stews.</a:t>
            </a:r>
          </a:p>
          <a:p>
            <a:r>
              <a:rPr lang="en-US" dirty="0" smtClean="0">
                <a:solidFill>
                  <a:schemeClr val="accent1"/>
                </a:solidFill>
                <a:latin typeface="Harrington"/>
              </a:rPr>
              <a:t>Honey </a:t>
            </a:r>
            <a:r>
              <a:rPr lang="en-US" dirty="0">
                <a:solidFill>
                  <a:schemeClr val="accent1"/>
                </a:solidFill>
                <a:latin typeface="Harrington"/>
              </a:rPr>
              <a:t>was used as a sweetener. Honey was also used to make mead, a strong alcoholic drink.</a:t>
            </a:r>
          </a:p>
          <a:p>
            <a:r>
              <a:rPr lang="en-US" dirty="0" smtClean="0">
                <a:solidFill>
                  <a:schemeClr val="accent1"/>
                </a:solidFill>
                <a:latin typeface="Harrington"/>
              </a:rPr>
              <a:t>The </a:t>
            </a:r>
            <a:r>
              <a:rPr lang="en-US" dirty="0">
                <a:solidFill>
                  <a:schemeClr val="accent1"/>
                </a:solidFill>
                <a:latin typeface="Harrington"/>
              </a:rPr>
              <a:t>most common vegetables in a Vikings diet were cabbages and peas.</a:t>
            </a:r>
          </a:p>
          <a:p>
            <a:r>
              <a:rPr lang="en-US" dirty="0" smtClean="0">
                <a:solidFill>
                  <a:schemeClr val="accent1"/>
                </a:solidFill>
                <a:latin typeface="Harrington"/>
              </a:rPr>
              <a:t>The </a:t>
            </a:r>
            <a:r>
              <a:rPr lang="en-US" dirty="0">
                <a:solidFill>
                  <a:schemeClr val="accent1"/>
                </a:solidFill>
                <a:latin typeface="Harrington"/>
              </a:rPr>
              <a:t>Vikings also picked cherries, apples and plums in the summer months.</a:t>
            </a:r>
          </a:p>
          <a:p>
            <a:r>
              <a:rPr lang="en-US" dirty="0" smtClean="0">
                <a:solidFill>
                  <a:schemeClr val="accent1"/>
                </a:solidFill>
                <a:latin typeface="Harrington"/>
              </a:rPr>
              <a:t>Onions</a:t>
            </a:r>
            <a:r>
              <a:rPr lang="en-US" dirty="0">
                <a:solidFill>
                  <a:schemeClr val="accent1"/>
                </a:solidFill>
                <a:latin typeface="Harrington"/>
              </a:rPr>
              <a:t>, garlic and dill were added to stews to give them more </a:t>
            </a:r>
            <a:r>
              <a:rPr lang="en-US" dirty="0" smtClean="0">
                <a:solidFill>
                  <a:schemeClr val="accent1"/>
                </a:solidFill>
                <a:latin typeface="Harrington"/>
              </a:rPr>
              <a:t>flavor.</a:t>
            </a:r>
            <a:endParaRPr lang="en-US" dirty="0">
              <a:solidFill>
                <a:schemeClr val="accent1"/>
              </a:solidFill>
              <a:latin typeface="Harrington"/>
            </a:endParaRPr>
          </a:p>
          <a:p>
            <a:r>
              <a:rPr lang="en-US" dirty="0" smtClean="0">
                <a:solidFill>
                  <a:schemeClr val="accent1"/>
                </a:solidFill>
                <a:latin typeface="Harrington"/>
              </a:rPr>
              <a:t>Huge </a:t>
            </a:r>
            <a:r>
              <a:rPr lang="en-US" dirty="0">
                <a:solidFill>
                  <a:schemeClr val="accent1"/>
                </a:solidFill>
                <a:latin typeface="Harrington"/>
              </a:rPr>
              <a:t>iron cauldrons were used to cook meat and make stews.</a:t>
            </a:r>
          </a:p>
        </p:txBody>
      </p:sp>
    </p:spTree>
    <p:extLst>
      <p:ext uri="{BB962C8B-B14F-4D97-AF65-F5344CB8AC3E}">
        <p14:creationId xmlns:p14="http://schemas.microsoft.com/office/powerpoint/2010/main" val="175513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6707"/>
            <a:ext cx="10515600" cy="843981"/>
          </a:xfrm>
        </p:spPr>
        <p:txBody>
          <a:bodyPr/>
          <a:lstStyle/>
          <a:p>
            <a:r>
              <a:rPr lang="en-US" dirty="0" smtClean="0">
                <a:solidFill>
                  <a:schemeClr val="accent1"/>
                </a:solidFill>
                <a:latin typeface="Harrington"/>
              </a:rPr>
              <a:t>Viking Holmes</a:t>
            </a:r>
            <a:endParaRPr lang="en-US" dirty="0">
              <a:solidFill>
                <a:schemeClr val="accent1"/>
              </a:solidFill>
              <a:latin typeface="Harrington"/>
            </a:endParaRPr>
          </a:p>
        </p:txBody>
      </p:sp>
      <p:sp>
        <p:nvSpPr>
          <p:cNvPr id="3" name="Content Placeholder 2"/>
          <p:cNvSpPr>
            <a:spLocks noGrp="1"/>
          </p:cNvSpPr>
          <p:nvPr>
            <p:ph idx="1"/>
          </p:nvPr>
        </p:nvSpPr>
        <p:spPr>
          <a:xfrm>
            <a:off x="767644" y="1797403"/>
            <a:ext cx="7924800" cy="4351338"/>
          </a:xfrm>
        </p:spPr>
        <p:txBody>
          <a:bodyPr>
            <a:normAutofit/>
          </a:bodyPr>
          <a:lstStyle/>
          <a:p>
            <a:r>
              <a:rPr lang="en-US" dirty="0" smtClean="0">
                <a:solidFill>
                  <a:schemeClr val="accent1"/>
                </a:solidFill>
                <a:latin typeface="Harrington"/>
              </a:rPr>
              <a:t>They </a:t>
            </a:r>
            <a:r>
              <a:rPr lang="en-US" dirty="0">
                <a:solidFill>
                  <a:schemeClr val="accent1"/>
                </a:solidFill>
                <a:latin typeface="Harrington"/>
              </a:rPr>
              <a:t>spent a vast quantity of their time out on ships.</a:t>
            </a:r>
          </a:p>
          <a:p>
            <a:r>
              <a:rPr lang="en-US" dirty="0" smtClean="0">
                <a:solidFill>
                  <a:schemeClr val="accent1"/>
                </a:solidFill>
                <a:latin typeface="Harrington"/>
              </a:rPr>
              <a:t>They </a:t>
            </a:r>
            <a:r>
              <a:rPr lang="en-US" dirty="0">
                <a:solidFill>
                  <a:schemeClr val="accent1"/>
                </a:solidFill>
                <a:latin typeface="Harrington"/>
              </a:rPr>
              <a:t>also built </a:t>
            </a:r>
            <a:r>
              <a:rPr lang="en-US" dirty="0" smtClean="0">
                <a:solidFill>
                  <a:schemeClr val="accent1"/>
                </a:solidFill>
                <a:latin typeface="Harrington"/>
              </a:rPr>
              <a:t>themselves </a:t>
            </a:r>
            <a:r>
              <a:rPr lang="en-US" dirty="0">
                <a:solidFill>
                  <a:schemeClr val="accent1"/>
                </a:solidFill>
                <a:latin typeface="Harrington"/>
              </a:rPr>
              <a:t>wood shelters and small forts when they were on land.</a:t>
            </a:r>
          </a:p>
          <a:p>
            <a:r>
              <a:rPr lang="en-US" dirty="0" smtClean="0">
                <a:solidFill>
                  <a:schemeClr val="accent1"/>
                </a:solidFill>
                <a:latin typeface="Harrington"/>
              </a:rPr>
              <a:t>Vikings </a:t>
            </a:r>
            <a:r>
              <a:rPr lang="en-US" dirty="0">
                <a:solidFill>
                  <a:schemeClr val="accent1"/>
                </a:solidFill>
                <a:latin typeface="Harrington"/>
              </a:rPr>
              <a:t>lived in long rectangular homes</a:t>
            </a:r>
          </a:p>
          <a:p>
            <a:r>
              <a:rPr lang="en-US" dirty="0" smtClean="0">
                <a:solidFill>
                  <a:schemeClr val="accent1"/>
                </a:solidFill>
                <a:latin typeface="Harrington"/>
              </a:rPr>
              <a:t>The </a:t>
            </a:r>
            <a:r>
              <a:rPr lang="en-US" dirty="0">
                <a:solidFill>
                  <a:schemeClr val="accent1"/>
                </a:solidFill>
                <a:latin typeface="Harrington"/>
              </a:rPr>
              <a:t>homes were generally one roomed with a cooking fire in the </a:t>
            </a:r>
            <a:r>
              <a:rPr lang="en-US" dirty="0" smtClean="0">
                <a:solidFill>
                  <a:schemeClr val="accent1"/>
                </a:solidFill>
                <a:latin typeface="Harrington"/>
              </a:rPr>
              <a:t>middle</a:t>
            </a:r>
          </a:p>
          <a:p>
            <a:r>
              <a:rPr lang="en-US" dirty="0" smtClean="0">
                <a:solidFill>
                  <a:schemeClr val="accent1"/>
                </a:solidFill>
                <a:latin typeface="Harrington"/>
              </a:rPr>
              <a:t>The larger houses in a Viking village were known as great halls.</a:t>
            </a:r>
            <a:endParaRPr lang="en-US" dirty="0">
              <a:solidFill>
                <a:schemeClr val="accent1"/>
              </a:solidFill>
              <a:latin typeface="Harrington"/>
            </a:endParaRPr>
          </a:p>
        </p:txBody>
      </p:sp>
      <p:pic>
        <p:nvPicPr>
          <p:cNvPr id="4" name="Picture 3" descr="5236870-lg.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1465" y="2676200"/>
            <a:ext cx="3489960" cy="2380488"/>
          </a:xfrm>
          <a:prstGeom prst="rect">
            <a:avLst/>
          </a:prstGeom>
        </p:spPr>
      </p:pic>
    </p:spTree>
    <p:extLst>
      <p:ext uri="{BB962C8B-B14F-4D97-AF65-F5344CB8AC3E}">
        <p14:creationId xmlns:p14="http://schemas.microsoft.com/office/powerpoint/2010/main" val="125910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248"/>
            <a:ext cx="10515600" cy="870440"/>
          </a:xfrm>
        </p:spPr>
        <p:txBody>
          <a:bodyPr/>
          <a:lstStyle/>
          <a:p>
            <a:r>
              <a:rPr lang="en-US" dirty="0" smtClean="0">
                <a:solidFill>
                  <a:schemeClr val="accent1"/>
                </a:solidFill>
                <a:latin typeface="Harrington"/>
              </a:rPr>
              <a:t>Transportation</a:t>
            </a:r>
            <a:endParaRPr lang="en-US" dirty="0">
              <a:solidFill>
                <a:schemeClr val="accent1"/>
              </a:solidFill>
              <a:latin typeface="Harrington"/>
            </a:endParaRPr>
          </a:p>
        </p:txBody>
      </p:sp>
      <p:sp>
        <p:nvSpPr>
          <p:cNvPr id="3" name="Content Placeholder 2"/>
          <p:cNvSpPr>
            <a:spLocks noGrp="1"/>
          </p:cNvSpPr>
          <p:nvPr>
            <p:ph idx="1"/>
          </p:nvPr>
        </p:nvSpPr>
        <p:spPr>
          <a:xfrm>
            <a:off x="838200" y="1825625"/>
            <a:ext cx="10515600" cy="2866923"/>
          </a:xfrm>
        </p:spPr>
        <p:txBody>
          <a:bodyPr>
            <a:normAutofit lnSpcReduction="10000"/>
          </a:bodyPr>
          <a:lstStyle/>
          <a:p>
            <a:r>
              <a:rPr lang="en-CA" dirty="0">
                <a:solidFill>
                  <a:schemeClr val="accent1"/>
                </a:solidFill>
                <a:latin typeface="Harrington"/>
                <a:cs typeface="Harrington"/>
              </a:rPr>
              <a:t>They used the waters as their “highways” because </a:t>
            </a:r>
            <a:r>
              <a:rPr lang="en-CA" dirty="0" smtClean="0">
                <a:solidFill>
                  <a:schemeClr val="accent1"/>
                </a:solidFill>
                <a:latin typeface="Harrington"/>
                <a:cs typeface="Harrington"/>
              </a:rPr>
              <a:t>traveling on foot was hard on the body and made certain areas inaccessible. There were also many obstacles when traveling on foot, such as.</a:t>
            </a:r>
            <a:endParaRPr lang="en-CA" dirty="0">
              <a:solidFill>
                <a:schemeClr val="accent1"/>
              </a:solidFill>
              <a:latin typeface="Harrington"/>
              <a:cs typeface="Harrington"/>
            </a:endParaRPr>
          </a:p>
          <a:p>
            <a:r>
              <a:rPr lang="en-CA" dirty="0" smtClean="0">
                <a:solidFill>
                  <a:schemeClr val="accent1"/>
                </a:solidFill>
                <a:latin typeface="Harrington"/>
                <a:cs typeface="Harrington"/>
              </a:rPr>
              <a:t>Vast forests </a:t>
            </a:r>
            <a:r>
              <a:rPr lang="en-CA" dirty="0">
                <a:solidFill>
                  <a:schemeClr val="accent1"/>
                </a:solidFill>
                <a:latin typeface="Harrington"/>
                <a:cs typeface="Harrington"/>
              </a:rPr>
              <a:t>that covered </a:t>
            </a:r>
            <a:r>
              <a:rPr lang="en-CA" dirty="0" smtClean="0">
                <a:solidFill>
                  <a:schemeClr val="accent1"/>
                </a:solidFill>
                <a:latin typeface="Harrington"/>
                <a:cs typeface="Harrington"/>
              </a:rPr>
              <a:t>the Viking lands. </a:t>
            </a:r>
            <a:endParaRPr lang="en-CA" dirty="0">
              <a:solidFill>
                <a:schemeClr val="accent1"/>
              </a:solidFill>
              <a:latin typeface="Harrington"/>
              <a:cs typeface="Harrington"/>
            </a:endParaRPr>
          </a:p>
          <a:p>
            <a:r>
              <a:rPr lang="en-CA" dirty="0" smtClean="0">
                <a:solidFill>
                  <a:schemeClr val="accent1"/>
                </a:solidFill>
                <a:latin typeface="Harrington"/>
                <a:cs typeface="Harrington"/>
              </a:rPr>
              <a:t>Huge </a:t>
            </a:r>
            <a:r>
              <a:rPr lang="en-CA" dirty="0">
                <a:solidFill>
                  <a:schemeClr val="accent1"/>
                </a:solidFill>
                <a:latin typeface="Harrington"/>
                <a:cs typeface="Harrington"/>
              </a:rPr>
              <a:t>mountains to climb over.</a:t>
            </a:r>
          </a:p>
          <a:p>
            <a:r>
              <a:rPr lang="en-CA" dirty="0" smtClean="0">
                <a:solidFill>
                  <a:schemeClr val="accent1"/>
                </a:solidFill>
                <a:latin typeface="Harrington"/>
                <a:cs typeface="Harrington"/>
              </a:rPr>
              <a:t>They mostly built </a:t>
            </a:r>
            <a:r>
              <a:rPr lang="en-CA" dirty="0">
                <a:solidFill>
                  <a:schemeClr val="accent1"/>
                </a:solidFill>
                <a:latin typeface="Harrington"/>
                <a:cs typeface="Harrington"/>
              </a:rPr>
              <a:t>towns near </a:t>
            </a:r>
            <a:r>
              <a:rPr lang="en-CA" dirty="0" smtClean="0">
                <a:solidFill>
                  <a:schemeClr val="accent1"/>
                </a:solidFill>
                <a:latin typeface="Harrington"/>
                <a:cs typeface="Harrington"/>
              </a:rPr>
              <a:t>water to make it easy to get out to sea.</a:t>
            </a:r>
            <a:endParaRPr lang="en-CA" dirty="0">
              <a:solidFill>
                <a:schemeClr val="accent1"/>
              </a:solidFill>
              <a:latin typeface="Harrington"/>
              <a:cs typeface="Harrington"/>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023" y="4738688"/>
            <a:ext cx="3936582" cy="185940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9335" y="4727222"/>
            <a:ext cx="5016776" cy="1780708"/>
          </a:xfrm>
          <a:prstGeom prst="rect">
            <a:avLst/>
          </a:prstGeom>
        </p:spPr>
      </p:pic>
    </p:spTree>
    <p:extLst>
      <p:ext uri="{BB962C8B-B14F-4D97-AF65-F5344CB8AC3E}">
        <p14:creationId xmlns:p14="http://schemas.microsoft.com/office/powerpoint/2010/main" val="1813293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2556"/>
            <a:ext cx="10515600" cy="858132"/>
          </a:xfrm>
        </p:spPr>
        <p:txBody>
          <a:bodyPr/>
          <a:lstStyle/>
          <a:p>
            <a:r>
              <a:rPr lang="en-US" dirty="0" smtClean="0">
                <a:solidFill>
                  <a:schemeClr val="accent1"/>
                </a:solidFill>
                <a:latin typeface="Harrington"/>
              </a:rPr>
              <a:t>Celebrations</a:t>
            </a:r>
            <a:endParaRPr lang="en-US" dirty="0">
              <a:solidFill>
                <a:schemeClr val="accent1"/>
              </a:solidFill>
              <a:latin typeface="Harrington"/>
            </a:endParaRPr>
          </a:p>
        </p:txBody>
      </p:sp>
      <p:sp>
        <p:nvSpPr>
          <p:cNvPr id="3" name="Content Placeholder 2"/>
          <p:cNvSpPr>
            <a:spLocks noGrp="1"/>
          </p:cNvSpPr>
          <p:nvPr>
            <p:ph idx="1"/>
          </p:nvPr>
        </p:nvSpPr>
        <p:spPr>
          <a:xfrm>
            <a:off x="838200" y="1825625"/>
            <a:ext cx="10515600" cy="4351338"/>
          </a:xfrm>
        </p:spPr>
        <p:txBody>
          <a:bodyPr>
            <a:normAutofit fontScale="92500" lnSpcReduction="20000"/>
          </a:bodyPr>
          <a:lstStyle/>
          <a:p>
            <a:r>
              <a:rPr lang="en-US" dirty="0" smtClean="0">
                <a:solidFill>
                  <a:schemeClr val="accent1"/>
                </a:solidFill>
                <a:latin typeface="Harrington"/>
              </a:rPr>
              <a:t>One of the great Viking celebrations took place during February and was called “Jolablot” the festival signaled the arrival of spring and the end of the harsh winter.</a:t>
            </a:r>
          </a:p>
          <a:p>
            <a:r>
              <a:rPr lang="en-US" dirty="0" smtClean="0">
                <a:solidFill>
                  <a:schemeClr val="accent1"/>
                </a:solidFill>
                <a:latin typeface="Harrington"/>
              </a:rPr>
              <a:t>The largest modern day Viking festival is known as JORVIK and it is a city-wide celebration of York’s Viking heritage</a:t>
            </a:r>
          </a:p>
          <a:p>
            <a:r>
              <a:rPr lang="en-US" dirty="0" smtClean="0">
                <a:solidFill>
                  <a:schemeClr val="accent1"/>
                </a:solidFill>
                <a:latin typeface="Harrington"/>
              </a:rPr>
              <a:t>JORVIK attracts over 40,000 visitors to the city each year.</a:t>
            </a:r>
          </a:p>
          <a:p>
            <a:r>
              <a:rPr lang="en-US" dirty="0" smtClean="0">
                <a:solidFill>
                  <a:schemeClr val="accent1"/>
                </a:solidFill>
                <a:latin typeface="Harrington"/>
              </a:rPr>
              <a:t>The JORVIK festival’s highlights include lectures, guided walks, and battle re-enactments.</a:t>
            </a:r>
          </a:p>
          <a:p>
            <a:r>
              <a:rPr lang="en-US" dirty="0" smtClean="0">
                <a:solidFill>
                  <a:schemeClr val="accent1"/>
                </a:solidFill>
                <a:latin typeface="Harrington"/>
              </a:rPr>
              <a:t>In Viking culture death was a honor because it meant the chance to meet the gods, so when a important figure was killed in battle or died. They were put on a boat with important jewelry, weapons and even sacrifices and sent out to sea after the boat had been lit on fire.</a:t>
            </a:r>
            <a:endParaRPr lang="en-US" dirty="0">
              <a:solidFill>
                <a:schemeClr val="accent1"/>
              </a:solidFill>
              <a:latin typeface="Harrington"/>
            </a:endParaRPr>
          </a:p>
        </p:txBody>
      </p:sp>
    </p:spTree>
    <p:extLst>
      <p:ext uri="{BB962C8B-B14F-4D97-AF65-F5344CB8AC3E}">
        <p14:creationId xmlns:p14="http://schemas.microsoft.com/office/powerpoint/2010/main" val="4032047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TotalTime>
  <Words>981</Words>
  <Application>Microsoft Macintosh PowerPoint</Application>
  <PresentationFormat>Custom</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 Warrior People</vt:lpstr>
      <vt:lpstr>Origins and Homelands</vt:lpstr>
      <vt:lpstr>Culture and Religion</vt:lpstr>
      <vt:lpstr>Armour and Weapons</vt:lpstr>
      <vt:lpstr>Armour and Weapons con’t</vt:lpstr>
      <vt:lpstr>Viking Foods</vt:lpstr>
      <vt:lpstr>Viking Holmes</vt:lpstr>
      <vt:lpstr>Transportation</vt:lpstr>
      <vt:lpstr>Celebrations</vt:lpstr>
      <vt:lpstr>Entertainment</vt:lpstr>
      <vt:lpstr>Enemies and Raiding Targets</vt:lpstr>
      <vt:lpstr>Famous Vikings, Egil Skallagrimsson</vt:lpstr>
      <vt:lpstr>Conclusion</vt:lpstr>
      <vt:lpstr>Thanks for Listening!</vt:lpstr>
      <vt:lpstr>Bibliography</vt:lpstr>
    </vt:vector>
  </TitlesOfParts>
  <Company>Vancouver School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Vikings</dc:title>
  <dc:creator>Anantharajah, Aaron</dc:creator>
  <cp:lastModifiedBy>Thomas Howell</cp:lastModifiedBy>
  <cp:revision>31</cp:revision>
  <dcterms:created xsi:type="dcterms:W3CDTF">2014-04-07T20:07:42Z</dcterms:created>
  <dcterms:modified xsi:type="dcterms:W3CDTF">2014-07-03T04:22:38Z</dcterms:modified>
</cp:coreProperties>
</file>