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6"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660"/>
  </p:normalViewPr>
  <p:slideViewPr>
    <p:cSldViewPr>
      <p:cViewPr varScale="1">
        <p:scale>
          <a:sx n="92" d="100"/>
          <a:sy n="92" d="100"/>
        </p:scale>
        <p:origin x="-144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DF0C62-2FEA-4190-A2A8-B4D9946A498E}" type="datetimeFigureOut">
              <a:rPr lang="en-US" smtClean="0"/>
              <a:t>14-07-02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96BD5E-8F0F-46DA-9C9E-A05F76E08BD1}" type="slidenum">
              <a:rPr lang="en-US" smtClean="0"/>
              <a:t>‹#›</a:t>
            </a:fld>
            <a:endParaRPr lang="en-US"/>
          </a:p>
        </p:txBody>
      </p:sp>
    </p:spTree>
    <p:extLst>
      <p:ext uri="{BB962C8B-B14F-4D97-AF65-F5344CB8AC3E}">
        <p14:creationId xmlns:p14="http://schemas.microsoft.com/office/powerpoint/2010/main" val="712101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6BD5E-8F0F-46DA-9C9E-A05F76E08BD1}"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6BD5E-8F0F-46DA-9C9E-A05F76E08BD1}"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6BD5E-8F0F-46DA-9C9E-A05F76E08BD1}" type="slidenum">
              <a:rPr lang="en-US" smtClean="0"/>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http://mercurie.blogspot.ca/2013/11/the-50th-anniversary-of-doctor-who.html</a:t>
            </a:r>
            <a:endParaRPr lang="en-US" dirty="0"/>
          </a:p>
        </p:txBody>
      </p:sp>
      <p:sp>
        <p:nvSpPr>
          <p:cNvPr id="4" name="Slide Number Placeholder 3"/>
          <p:cNvSpPr>
            <a:spLocks noGrp="1"/>
          </p:cNvSpPr>
          <p:nvPr>
            <p:ph type="sldNum" sz="quarter" idx="10"/>
          </p:nvPr>
        </p:nvSpPr>
        <p:spPr/>
        <p:txBody>
          <a:bodyPr/>
          <a:lstStyle/>
          <a:p>
            <a:fld id="{9696BD5E-8F0F-46DA-9C9E-A05F76E08BD1}"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6BD5E-8F0F-46DA-9C9E-A05F76E08BD1}"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96BD5E-8F0F-46DA-9C9E-A05F76E08BD1}"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http://tardis.wikia.com/wiki/Waris_Hussein</a:t>
            </a:r>
            <a:endParaRPr lang="en-US" dirty="0"/>
          </a:p>
        </p:txBody>
      </p:sp>
      <p:sp>
        <p:nvSpPr>
          <p:cNvPr id="4" name="Slide Number Placeholder 3"/>
          <p:cNvSpPr>
            <a:spLocks noGrp="1"/>
          </p:cNvSpPr>
          <p:nvPr>
            <p:ph type="sldNum" sz="quarter" idx="10"/>
          </p:nvPr>
        </p:nvSpPr>
        <p:spPr/>
        <p:txBody>
          <a:bodyPr/>
          <a:lstStyle/>
          <a:p>
            <a:fld id="{9696BD5E-8F0F-46DA-9C9E-A05F76E08BD1}"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6BD5E-8F0F-46DA-9C9E-A05F76E08BD1}"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6BD5E-8F0F-46DA-9C9E-A05F76E08BD1}"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http://www.dailymail.co.uk/tvshowbiz/article-1382252/Daleks-Doctor-Whos-notorious-enemies-return-screens.html</a:t>
            </a:r>
          </a:p>
          <a:p>
            <a:pPr lvl="1"/>
            <a:r>
              <a:rPr lang="en-US" dirty="0" smtClean="0"/>
              <a:t>http://whatculture.com/tv/doctor-who-the-history-of-the-daleks.php</a:t>
            </a:r>
          </a:p>
        </p:txBody>
      </p:sp>
      <p:sp>
        <p:nvSpPr>
          <p:cNvPr id="4" name="Slide Number Placeholder 3"/>
          <p:cNvSpPr>
            <a:spLocks noGrp="1"/>
          </p:cNvSpPr>
          <p:nvPr>
            <p:ph type="sldNum" sz="quarter" idx="10"/>
          </p:nvPr>
        </p:nvSpPr>
        <p:spPr/>
        <p:txBody>
          <a:bodyPr/>
          <a:lstStyle/>
          <a:p>
            <a:fld id="{9696BD5E-8F0F-46DA-9C9E-A05F76E08BD1}"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6BD5E-8F0F-46DA-9C9E-A05F76E08BD1}"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3691CC-1F17-4620-8DBF-5F74AD0EBCB3}" type="datetimeFigureOut">
              <a:rPr lang="en-US" smtClean="0"/>
              <a:t>14-07-02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173CF-2BF5-4F03-8F04-35C9CD06058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3691CC-1F17-4620-8DBF-5F74AD0EBCB3}" type="datetimeFigureOut">
              <a:rPr lang="en-US" smtClean="0"/>
              <a:t>14-07-02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173CF-2BF5-4F03-8F04-35C9CD06058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3691CC-1F17-4620-8DBF-5F74AD0EBCB3}" type="datetimeFigureOut">
              <a:rPr lang="en-US" smtClean="0"/>
              <a:t>14-07-02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173CF-2BF5-4F03-8F04-35C9CD06058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3691CC-1F17-4620-8DBF-5F74AD0EBCB3}" type="datetimeFigureOut">
              <a:rPr lang="en-US" smtClean="0"/>
              <a:t>14-07-02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173CF-2BF5-4F03-8F04-35C9CD06058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3691CC-1F17-4620-8DBF-5F74AD0EBCB3}" type="datetimeFigureOut">
              <a:rPr lang="en-US" smtClean="0"/>
              <a:t>14-07-02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173CF-2BF5-4F03-8F04-35C9CD06058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3691CC-1F17-4620-8DBF-5F74AD0EBCB3}" type="datetimeFigureOut">
              <a:rPr lang="en-US" smtClean="0"/>
              <a:t>14-07-02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173CF-2BF5-4F03-8F04-35C9CD06058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3691CC-1F17-4620-8DBF-5F74AD0EBCB3}" type="datetimeFigureOut">
              <a:rPr lang="en-US" smtClean="0"/>
              <a:t>14-07-02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2173CF-2BF5-4F03-8F04-35C9CD06058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3691CC-1F17-4620-8DBF-5F74AD0EBCB3}" type="datetimeFigureOut">
              <a:rPr lang="en-US" smtClean="0"/>
              <a:t>14-07-02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2173CF-2BF5-4F03-8F04-35C9CD06058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3691CC-1F17-4620-8DBF-5F74AD0EBCB3}" type="datetimeFigureOut">
              <a:rPr lang="en-US" smtClean="0"/>
              <a:t>14-07-02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2173CF-2BF5-4F03-8F04-35C9CD0605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3691CC-1F17-4620-8DBF-5F74AD0EBCB3}" type="datetimeFigureOut">
              <a:rPr lang="en-US" smtClean="0"/>
              <a:t>14-07-02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173CF-2BF5-4F03-8F04-35C9CD06058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3691CC-1F17-4620-8DBF-5F74AD0EBCB3}" type="datetimeFigureOut">
              <a:rPr lang="en-US" smtClean="0"/>
              <a:t>14-07-02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173CF-2BF5-4F03-8F04-35C9CD06058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691CC-1F17-4620-8DBF-5F74AD0EBCB3}" type="datetimeFigureOut">
              <a:rPr lang="en-US" smtClean="0"/>
              <a:t>14-07-02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173CF-2BF5-4F03-8F04-35C9CD06058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hyperlink" Target="http://mercurie.blogspot.ca/2013/11/the-50th-anniversary-of-doctor-who.html" TargetMode="External"/><Relationship Id="rId4" Type="http://schemas.openxmlformats.org/officeDocument/2006/relationships/hyperlink" Target="http://www.telegraph.co.uk/culture/tvandradio/doctor-who/10457945/Doctor-Whos-first-director-I-was-a-kid-whod-been-thrown-into-the-lions-den.html" TargetMode="External"/><Relationship Id="rId5" Type="http://schemas.openxmlformats.org/officeDocument/2006/relationships/hyperlink" Target="http://tardis.wikia.com/wiki/Waris_Hussein" TargetMode="External"/><Relationship Id="rId6" Type="http://schemas.openxmlformats.org/officeDocument/2006/relationships/hyperlink" Target="http://www.dailymail.co.uk/tvshowbiz/article-1382252/Daleks-Doctor-Whos-notorious-enemies-return-screens.html" TargetMode="External"/><Relationship Id="rId7" Type="http://schemas.openxmlformats.org/officeDocument/2006/relationships/hyperlink" Target="http://whatculture.com/tv/doctor-who-the-history-of-the-daleks.php" TargetMode="External"/><Relationship Id="rId8" Type="http://schemas.openxmlformats.org/officeDocument/2006/relationships/hyperlink" Target="http://www.esquire.com/blogs/culture/doctor-who-popular"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3" name="Subtitle 2"/>
          <p:cNvSpPr>
            <a:spLocks noGrp="1"/>
          </p:cNvSpPr>
          <p:nvPr>
            <p:ph type="subTitle" idx="1"/>
          </p:nvPr>
        </p:nvSpPr>
        <p:spPr/>
        <p:txBody>
          <a:bodyPr/>
          <a:lstStyle/>
          <a:p>
            <a:endParaRPr lang="en-US" dirty="0"/>
          </a:p>
        </p:txBody>
      </p:sp>
      <p:sp>
        <p:nvSpPr>
          <p:cNvPr id="5" name="Rectangle 4"/>
          <p:cNvSpPr/>
          <p:nvPr/>
        </p:nvSpPr>
        <p:spPr>
          <a:xfrm>
            <a:off x="2362200" y="381000"/>
            <a:ext cx="433246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Doctor Who</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6" name="Picture 5" descr="tumblr_mze07qnRGo1qmlarxo1_1280.jpg"/>
          <p:cNvPicPr>
            <a:picLocks noChangeAspect="1"/>
          </p:cNvPicPr>
          <p:nvPr/>
        </p:nvPicPr>
        <p:blipFill>
          <a:blip r:embed="rId3"/>
          <a:stretch>
            <a:fillRect/>
          </a:stretch>
        </p:blipFill>
        <p:spPr>
          <a:xfrm>
            <a:off x="1295400" y="1524000"/>
            <a:ext cx="6431978" cy="5334000"/>
          </a:xfrm>
          <a:prstGeom prst="rect">
            <a:avLst/>
          </a:prstGeom>
        </p:spPr>
      </p:pic>
      <p:sp>
        <p:nvSpPr>
          <p:cNvPr id="9" name="Rectangle 8"/>
          <p:cNvSpPr/>
          <p:nvPr/>
        </p:nvSpPr>
        <p:spPr>
          <a:xfrm>
            <a:off x="6705600" y="381000"/>
            <a:ext cx="2286000" cy="830997"/>
          </a:xfrm>
          <a:prstGeom prst="rect">
            <a:avLst/>
          </a:prstGeom>
        </p:spPr>
        <p:txBody>
          <a:bodyPr>
            <a:spAutoFit/>
          </a:bodyPr>
          <a:lstStyle/>
          <a:p>
            <a:pPr lvl="0" algn="ctr"/>
            <a:r>
              <a:rPr lang="en-US" sz="1600" b="1" spc="300" dirty="0" err="1" smtClean="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rPr>
              <a:t>Alycia</a:t>
            </a:r>
            <a:endParaRPr lang="en-US" sz="1600" b="1" spc="300" dirty="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endParaRPr>
          </a:p>
          <a:p>
            <a:pPr lvl="0" algn="ctr"/>
            <a:endParaRPr lang="en-US" sz="1600" b="1" spc="300" dirty="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endParaRPr>
          </a:p>
          <a:p>
            <a:pPr lvl="0" algn="ctr"/>
            <a:r>
              <a:rPr lang="en-US" sz="1600" b="1" spc="300" dirty="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rPr>
              <a:t>April 25, 2014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Popularity in America/American Influences</a:t>
            </a:r>
            <a:endParaRPr lang="en-US" dirty="0"/>
          </a:p>
        </p:txBody>
      </p:sp>
      <p:sp>
        <p:nvSpPr>
          <p:cNvPr id="3" name="Content Placeholder 2"/>
          <p:cNvSpPr>
            <a:spLocks noGrp="1"/>
          </p:cNvSpPr>
          <p:nvPr>
            <p:ph sz="half" idx="1"/>
          </p:nvPr>
        </p:nvSpPr>
        <p:spPr/>
        <p:txBody>
          <a:bodyPr>
            <a:normAutofit fontScale="47500" lnSpcReduction="20000"/>
          </a:bodyPr>
          <a:lstStyle/>
          <a:p>
            <a:r>
              <a:rPr lang="en-US" dirty="0"/>
              <a:t>T</a:t>
            </a:r>
            <a:r>
              <a:rPr lang="en-US" dirty="0" smtClean="0"/>
              <a:t>he season 7 opener contained the first ever episode to be filmed in America. The location was Utah.</a:t>
            </a:r>
          </a:p>
          <a:p>
            <a:r>
              <a:rPr lang="en-US" dirty="0" smtClean="0"/>
              <a:t>Ever since then more locations in the US have been used in the series to the extent that some fans have complained that the show has become Americanized</a:t>
            </a:r>
          </a:p>
          <a:p>
            <a:r>
              <a:rPr lang="en-US" dirty="0" smtClean="0"/>
              <a:t>Coincidentally the American locations have piqued the interests of American viewers</a:t>
            </a:r>
          </a:p>
          <a:p>
            <a:r>
              <a:rPr lang="en-US" dirty="0" smtClean="0"/>
              <a:t>The rebooted series is also more friendly to casual viewers because the most a story is dragged out is in two-</a:t>
            </a:r>
            <a:r>
              <a:rPr lang="en-US" dirty="0" err="1" smtClean="0"/>
              <a:t>parters</a:t>
            </a:r>
            <a:r>
              <a:rPr lang="en-US" dirty="0" smtClean="0"/>
              <a:t> unlike Classic Who so more Americans can watch the story without having to follow a series with 7 parts.</a:t>
            </a:r>
            <a:endParaRPr lang="en-US" dirty="0"/>
          </a:p>
          <a:p>
            <a:r>
              <a:rPr lang="en-US" dirty="0" smtClean="0"/>
              <a:t>Another factor is the changing view of heroes in America. The US commonly is known in film for their action heroes when It comes to adventure stories. As “Nerd Culture” had risen and become more socially acceptable the idea of a hero that uses his brain to solve problems is more appealing against the backdrop of an action packed show</a:t>
            </a:r>
          </a:p>
        </p:txBody>
      </p:sp>
      <p:sp>
        <p:nvSpPr>
          <p:cNvPr id="4" name="Content Placeholder 3"/>
          <p:cNvSpPr>
            <a:spLocks noGrp="1"/>
          </p:cNvSpPr>
          <p:nvPr>
            <p:ph sz="half" idx="2"/>
          </p:nvPr>
        </p:nvSpPr>
        <p:spPr/>
        <p:txBody>
          <a:bodyPr>
            <a:normAutofit fontScale="47500" lnSpcReduction="20000"/>
          </a:bodyPr>
          <a:lstStyle/>
          <a:p>
            <a:endParaRPr lang="en-US" dirty="0"/>
          </a:p>
        </p:txBody>
      </p:sp>
      <p:pic>
        <p:nvPicPr>
          <p:cNvPr id="35842" name="Picture 2" descr="http://jeffreyconolly.com/jeffthegreat/wp-content/uploads/2011/04/ImpossibleAstronaut_04.jpg"/>
          <p:cNvPicPr>
            <a:picLocks noChangeAspect="1" noChangeArrowheads="1"/>
          </p:cNvPicPr>
          <p:nvPr/>
        </p:nvPicPr>
        <p:blipFill>
          <a:blip r:embed="rId3"/>
          <a:srcRect/>
          <a:stretch>
            <a:fillRect/>
          </a:stretch>
        </p:blipFill>
        <p:spPr bwMode="auto">
          <a:xfrm>
            <a:off x="4561992" y="1981200"/>
            <a:ext cx="4582008" cy="3429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Bibliography</a:t>
            </a:r>
            <a:endParaRPr lang="en-US" dirty="0"/>
          </a:p>
        </p:txBody>
      </p:sp>
      <p:sp>
        <p:nvSpPr>
          <p:cNvPr id="6" name="Content Placeholder 5"/>
          <p:cNvSpPr>
            <a:spLocks noGrp="1"/>
          </p:cNvSpPr>
          <p:nvPr>
            <p:ph idx="1"/>
          </p:nvPr>
        </p:nvSpPr>
        <p:spPr/>
        <p:txBody>
          <a:bodyPr>
            <a:normAutofit fontScale="32500" lnSpcReduction="20000"/>
          </a:bodyPr>
          <a:lstStyle/>
          <a:p>
            <a:pPr marL="342900" lvl="1" indent="-342900">
              <a:buFont typeface="Arial" pitchFamily="34" charset="0"/>
              <a:buChar char="•"/>
            </a:pPr>
            <a:r>
              <a:rPr lang="en-US" sz="3100" b="1" dirty="0" smtClean="0"/>
              <a:t>The 50</a:t>
            </a:r>
            <a:r>
              <a:rPr lang="en-US" sz="3100" b="1" baseline="30000" dirty="0" smtClean="0"/>
              <a:t>th</a:t>
            </a:r>
            <a:r>
              <a:rPr lang="en-US" sz="3100" b="1" dirty="0" smtClean="0"/>
              <a:t> Anniversary of Doctor Who </a:t>
            </a:r>
            <a:r>
              <a:rPr lang="en-US" sz="3100" dirty="0" smtClean="0"/>
              <a:t>by A Shroud of Thoughts</a:t>
            </a:r>
          </a:p>
          <a:p>
            <a:r>
              <a:rPr lang="en-US" dirty="0" smtClean="0">
                <a:hlinkClick r:id="rId3"/>
              </a:rPr>
              <a:t>http://mercurie.blogspot.ca/2013/11/the-50th-anniversary-of-doctor-who.html</a:t>
            </a:r>
            <a:endParaRPr lang="en-US" dirty="0"/>
          </a:p>
          <a:p>
            <a:r>
              <a:rPr lang="en-US" dirty="0" smtClean="0"/>
              <a:t>This website provides information on the origin of doctor who. It also goes into detail the roles Newman and Lambert played in the show.</a:t>
            </a:r>
          </a:p>
          <a:p>
            <a:endParaRPr lang="en-US" dirty="0" smtClean="0"/>
          </a:p>
          <a:p>
            <a:r>
              <a:rPr lang="en-US" b="1" dirty="0" smtClean="0"/>
              <a:t>Doctor Who's first director: 'I was a kid who'd been thrown into the lion's den </a:t>
            </a:r>
            <a:r>
              <a:rPr lang="en-US" dirty="0" smtClean="0"/>
              <a:t>by the telegraph</a:t>
            </a:r>
          </a:p>
          <a:p>
            <a:r>
              <a:rPr lang="en-US" b="1" dirty="0" smtClean="0">
                <a:hlinkClick r:id="rId4"/>
              </a:rPr>
              <a:t>http://www.telegraph.co.uk/culture/tvandradio/doctor-who/10457945/Doctor-Whos-first-director-I-was-a-kid-whod-been-thrown-into-the-lions-den.html</a:t>
            </a:r>
            <a:endParaRPr lang="en-US" b="1" dirty="0" smtClean="0"/>
          </a:p>
          <a:p>
            <a:r>
              <a:rPr lang="en-US" dirty="0" smtClean="0"/>
              <a:t>This highlight’s the situations </a:t>
            </a:r>
            <a:r>
              <a:rPr lang="en-US" dirty="0" err="1" smtClean="0"/>
              <a:t>Waris</a:t>
            </a:r>
            <a:r>
              <a:rPr lang="en-US" dirty="0" smtClean="0"/>
              <a:t> faced when coming to Doctor Who due to age and race. It also details his determination to do a good job no matter what was thrown at him.</a:t>
            </a:r>
          </a:p>
          <a:p>
            <a:endParaRPr lang="en-US" dirty="0" smtClean="0"/>
          </a:p>
          <a:p>
            <a:r>
              <a:rPr lang="en-US" b="1" dirty="0" err="1" smtClean="0"/>
              <a:t>Waris</a:t>
            </a:r>
            <a:r>
              <a:rPr lang="en-US" b="1" dirty="0" smtClean="0"/>
              <a:t> Hussein by </a:t>
            </a:r>
            <a:r>
              <a:rPr lang="en-US" dirty="0" err="1" smtClean="0"/>
              <a:t>Tardis</a:t>
            </a:r>
            <a:r>
              <a:rPr lang="en-US" dirty="0" smtClean="0"/>
              <a:t> Data Core</a:t>
            </a:r>
            <a:endParaRPr lang="en-US" b="1" dirty="0" smtClean="0"/>
          </a:p>
          <a:p>
            <a:r>
              <a:rPr lang="en-US" dirty="0" smtClean="0">
                <a:hlinkClick r:id="rId5"/>
              </a:rPr>
              <a:t>http://tardis.wikia.com/wiki/Waris_Hussein</a:t>
            </a:r>
            <a:endParaRPr lang="en-US" dirty="0" smtClean="0"/>
          </a:p>
          <a:p>
            <a:r>
              <a:rPr lang="en-US" dirty="0" smtClean="0"/>
              <a:t>This website goes through the a basic history of Hussein. It also reveals some of the underlying prejudice and racial issues at the time and how Hussein dealt with it.</a:t>
            </a:r>
          </a:p>
          <a:p>
            <a:pPr>
              <a:buNone/>
            </a:pPr>
            <a:endParaRPr lang="en-US" dirty="0" smtClean="0"/>
          </a:p>
          <a:p>
            <a:r>
              <a:rPr lang="en-US" b="1" dirty="0" smtClean="0"/>
              <a:t>Why the BBC tried to... Exterminate Nazi </a:t>
            </a:r>
            <a:r>
              <a:rPr lang="en-US" b="1" dirty="0" err="1" smtClean="0"/>
              <a:t>Daleks</a:t>
            </a:r>
            <a:r>
              <a:rPr lang="en-US" b="1" dirty="0" smtClean="0"/>
              <a:t>! As Doctor Who's most notorious enemies return to our screens, we reveal what inspired their creator</a:t>
            </a:r>
          </a:p>
          <a:p>
            <a:r>
              <a:rPr lang="en-US" dirty="0" smtClean="0"/>
              <a:t>By Tom Daniels</a:t>
            </a:r>
            <a:endParaRPr lang="en-US" dirty="0"/>
          </a:p>
          <a:p>
            <a:r>
              <a:rPr lang="en-US" dirty="0" smtClean="0">
                <a:hlinkClick r:id="rId6"/>
              </a:rPr>
              <a:t>http://www.dailymail.co.uk/tvshowbiz/article-1382252/Daleks-Doctor-Whos-notorious-enemies-return-screens.html</a:t>
            </a:r>
            <a:endParaRPr lang="en-US" dirty="0" smtClean="0"/>
          </a:p>
          <a:p>
            <a:r>
              <a:rPr lang="en-US" dirty="0" smtClean="0"/>
              <a:t>This website shows how the </a:t>
            </a:r>
            <a:r>
              <a:rPr lang="en-US" dirty="0" err="1" smtClean="0"/>
              <a:t>Daleks</a:t>
            </a:r>
            <a:r>
              <a:rPr lang="en-US" dirty="0" smtClean="0"/>
              <a:t> were created and Terry Nation’s view on them. It also comments on how the characters were a iffy thing and only were put on screen due to time constraints.</a:t>
            </a:r>
          </a:p>
          <a:p>
            <a:endParaRPr lang="en-US" dirty="0" smtClean="0"/>
          </a:p>
          <a:p>
            <a:pPr marL="342900" lvl="1" indent="-342900">
              <a:buFont typeface="Arial" pitchFamily="34" charset="0"/>
              <a:buChar char="•"/>
            </a:pPr>
            <a:r>
              <a:rPr lang="en-US" dirty="0" smtClean="0">
                <a:hlinkClick r:id="rId7"/>
              </a:rPr>
              <a:t>http://whatculture.com/tv/doctor-who-the-history-of-the-daleks.php</a:t>
            </a:r>
            <a:endParaRPr lang="en-US" dirty="0" smtClean="0"/>
          </a:p>
          <a:p>
            <a:pPr marL="342900" lvl="1" indent="-342900">
              <a:buFont typeface="Arial" pitchFamily="34" charset="0"/>
              <a:buChar char="•"/>
            </a:pPr>
            <a:r>
              <a:rPr lang="en-US" sz="3100" dirty="0" smtClean="0"/>
              <a:t>This website tells us about the background of the </a:t>
            </a:r>
            <a:r>
              <a:rPr lang="en-US" sz="3100" dirty="0" err="1" smtClean="0"/>
              <a:t>Daleks</a:t>
            </a:r>
            <a:r>
              <a:rPr lang="en-US" sz="3100" dirty="0" smtClean="0"/>
              <a:t>, how they were created, their inspiration, and their popularity. It also talks about the extent of the </a:t>
            </a:r>
            <a:r>
              <a:rPr lang="en-US" sz="3100" dirty="0" err="1" smtClean="0"/>
              <a:t>Dalek’s</a:t>
            </a:r>
            <a:r>
              <a:rPr lang="en-US" sz="3100" dirty="0" smtClean="0"/>
              <a:t> popularity to the point where they have become an icon.</a:t>
            </a:r>
          </a:p>
          <a:p>
            <a:pPr marL="342900" lvl="1" indent="-342900">
              <a:buFont typeface="Arial" pitchFamily="34" charset="0"/>
              <a:buChar char="•"/>
            </a:pPr>
            <a:endParaRPr lang="en-US" sz="3100" dirty="0"/>
          </a:p>
          <a:p>
            <a:r>
              <a:rPr lang="en-US" b="1" dirty="0" smtClean="0"/>
              <a:t>Why </a:t>
            </a:r>
            <a:r>
              <a:rPr lang="en-US" b="1" i="1" dirty="0" smtClean="0"/>
              <a:t>Doctor Who</a:t>
            </a:r>
            <a:r>
              <a:rPr lang="en-US" b="1" dirty="0" smtClean="0"/>
              <a:t> Became Popular Again</a:t>
            </a:r>
          </a:p>
          <a:p>
            <a:r>
              <a:rPr lang="en-US" b="1" dirty="0" smtClean="0"/>
              <a:t>Because in 2013, cleverness is cool</a:t>
            </a:r>
          </a:p>
          <a:p>
            <a:r>
              <a:rPr lang="en-US" dirty="0" smtClean="0"/>
              <a:t>By Barry Thompson</a:t>
            </a:r>
            <a:endParaRPr lang="en-US" sz="3100" dirty="0" smtClean="0"/>
          </a:p>
          <a:p>
            <a:pPr marL="342900" lvl="1" indent="-342900">
              <a:buFont typeface="Arial" pitchFamily="34" charset="0"/>
              <a:buChar char="•"/>
            </a:pPr>
            <a:r>
              <a:rPr lang="en-US" sz="3100" dirty="0" smtClean="0">
                <a:hlinkClick r:id="rId8"/>
              </a:rPr>
              <a:t>http://www.esquire.com/blogs/culture/doctor-who-popular</a:t>
            </a:r>
            <a:endParaRPr lang="en-US" sz="3100" dirty="0" smtClean="0"/>
          </a:p>
          <a:p>
            <a:pPr marL="342900" lvl="1" indent="-342900">
              <a:buFont typeface="Arial" pitchFamily="34" charset="0"/>
              <a:buChar char="•"/>
            </a:pPr>
            <a:endParaRPr lang="en-US" sz="3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Conception</a:t>
            </a:r>
            <a:endParaRPr lang="en-US" dirty="0"/>
          </a:p>
        </p:txBody>
      </p:sp>
      <p:sp>
        <p:nvSpPr>
          <p:cNvPr id="5" name="Content Placeholder 4"/>
          <p:cNvSpPr>
            <a:spLocks noGrp="1"/>
          </p:cNvSpPr>
          <p:nvPr>
            <p:ph sz="half" idx="1"/>
          </p:nvPr>
        </p:nvSpPr>
        <p:spPr/>
        <p:txBody>
          <a:bodyPr>
            <a:normAutofit fontScale="40000" lnSpcReduction="20000"/>
          </a:bodyPr>
          <a:lstStyle/>
          <a:p>
            <a:r>
              <a:rPr lang="en-US" dirty="0" smtClean="0"/>
              <a:t>The British Broadcasting </a:t>
            </a:r>
            <a:r>
              <a:rPr lang="en-US" dirty="0" err="1" smtClean="0"/>
              <a:t>Corparation</a:t>
            </a:r>
            <a:r>
              <a:rPr lang="en-US" dirty="0" smtClean="0"/>
              <a:t> was set up to promote a sense of British culture, much like the CBC</a:t>
            </a:r>
          </a:p>
          <a:p>
            <a:r>
              <a:rPr lang="en-US" dirty="0" smtClean="0"/>
              <a:t>In 1962 Eric </a:t>
            </a:r>
            <a:r>
              <a:rPr lang="en-US" dirty="0" err="1" smtClean="0"/>
              <a:t>Maschwitz</a:t>
            </a:r>
            <a:r>
              <a:rPr lang="en-US" dirty="0" smtClean="0"/>
              <a:t>, head of Light Entertainment commissioned Donald </a:t>
            </a:r>
            <a:r>
              <a:rPr lang="en-US" dirty="0" err="1" smtClean="0"/>
              <a:t>Wilsonto</a:t>
            </a:r>
            <a:r>
              <a:rPr lang="en-US" dirty="0" smtClean="0"/>
              <a:t> to research the prospects of producing science fiction </a:t>
            </a:r>
            <a:r>
              <a:rPr lang="en-US" dirty="0" err="1" smtClean="0"/>
              <a:t>programmes</a:t>
            </a:r>
            <a:endParaRPr lang="en-US" dirty="0" smtClean="0"/>
          </a:p>
          <a:p>
            <a:r>
              <a:rPr lang="en-US" dirty="0" smtClean="0"/>
              <a:t>The Head of Serial Dramas, Alice Frick and Donald Bull of the BBC Survey Group set up the basis of </a:t>
            </a:r>
            <a:r>
              <a:rPr lang="en-US" dirty="0"/>
              <a:t>D</a:t>
            </a:r>
            <a:r>
              <a:rPr lang="en-US" dirty="0" smtClean="0"/>
              <a:t>octor Who</a:t>
            </a:r>
          </a:p>
          <a:p>
            <a:r>
              <a:rPr lang="en-US" dirty="0" smtClean="0"/>
              <a:t>John </a:t>
            </a:r>
            <a:r>
              <a:rPr lang="en-US" dirty="0" err="1" smtClean="0"/>
              <a:t>Braybon</a:t>
            </a:r>
            <a:r>
              <a:rPr lang="en-US" dirty="0" smtClean="0"/>
              <a:t> wrote a follow up report of stories that  represented the genre  and created much of the groundwork of Doctor Who as well as serving as inspiration BBC produced  Sci-fi show</a:t>
            </a:r>
          </a:p>
          <a:p>
            <a:r>
              <a:rPr lang="en-US" dirty="0" smtClean="0"/>
              <a:t>When a gap in programming occurred between Grandstand and Juke Box Jury it was decided that the empty space would do nicely as a juvenile science fiction </a:t>
            </a:r>
            <a:r>
              <a:rPr lang="en-US" dirty="0" err="1" smtClean="0"/>
              <a:t>programme</a:t>
            </a:r>
            <a:r>
              <a:rPr lang="en-US" dirty="0"/>
              <a:t> </a:t>
            </a:r>
            <a:r>
              <a:rPr lang="en-US" dirty="0" smtClean="0"/>
              <a:t>because it would attract both the children and sports fans</a:t>
            </a:r>
          </a:p>
          <a:p>
            <a:r>
              <a:rPr lang="en-US" dirty="0" smtClean="0"/>
              <a:t>C.E. Webber thought about having a time machine in the show that would travel through time, space, and maybe even other realities</a:t>
            </a:r>
          </a:p>
          <a:p>
            <a:r>
              <a:rPr lang="en-US" dirty="0" smtClean="0"/>
              <a:t>The show was originally intended to be educational. For example both Barbara and Ian, two main characters are school teachers who were supposed to help provide explanations for things. Another example is that when the time machine traveled into the past we would learn about the events that took place.</a:t>
            </a:r>
            <a:endParaRPr lang="en-US" dirty="0"/>
          </a:p>
        </p:txBody>
      </p:sp>
      <p:pic>
        <p:nvPicPr>
          <p:cNvPr id="8" name="Content Placeholder 7" descr="40792dc531dc3dcfa57f03edb50bd82e-d5h0nnu.jpg"/>
          <p:cNvPicPr>
            <a:picLocks noGrp="1" noChangeAspect="1"/>
          </p:cNvPicPr>
          <p:nvPr>
            <p:ph sz="half" idx="2"/>
          </p:nvPr>
        </p:nvPicPr>
        <p:blipFill>
          <a:blip r:embed="rId3"/>
          <a:stretch>
            <a:fillRect/>
          </a:stretch>
        </p:blipFill>
        <p:spPr>
          <a:xfrm>
            <a:off x="4724401" y="1139718"/>
            <a:ext cx="4419600" cy="5718282"/>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 of Drama: Sydney Newman</a:t>
            </a:r>
            <a:endParaRPr lang="en-US" dirty="0"/>
          </a:p>
        </p:txBody>
      </p:sp>
      <p:sp>
        <p:nvSpPr>
          <p:cNvPr id="4" name="Content Placeholder 3"/>
          <p:cNvSpPr>
            <a:spLocks noGrp="1"/>
          </p:cNvSpPr>
          <p:nvPr>
            <p:ph sz="half" idx="1"/>
          </p:nvPr>
        </p:nvSpPr>
        <p:spPr/>
        <p:txBody>
          <a:bodyPr>
            <a:normAutofit fontScale="55000" lnSpcReduction="20000"/>
          </a:bodyPr>
          <a:lstStyle/>
          <a:p>
            <a:r>
              <a:rPr lang="en-US" dirty="0" smtClean="0"/>
              <a:t>The BBC wanted to create a stronger sense of British programming</a:t>
            </a:r>
            <a:endParaRPr lang="en-US" dirty="0"/>
          </a:p>
          <a:p>
            <a:r>
              <a:rPr lang="en-US" dirty="0" smtClean="0"/>
              <a:t>This served to solidify British Imperialism</a:t>
            </a:r>
          </a:p>
          <a:p>
            <a:r>
              <a:rPr lang="en-US" dirty="0" smtClean="0"/>
              <a:t>During the events of the cold war there was a rise in the popularity of science-fiction</a:t>
            </a:r>
          </a:p>
          <a:p>
            <a:r>
              <a:rPr lang="en-US" dirty="0" smtClean="0"/>
              <a:t>Sydney Newman was well-known for his work in science fiction as part of the CBC so the BBC hired Sydney as head of Drama to expand that genre</a:t>
            </a:r>
          </a:p>
          <a:p>
            <a:r>
              <a:rPr lang="en-US" dirty="0" smtClean="0"/>
              <a:t>Sydney conceived the ideas of a time machine bigger on the inside than out, the character of the doctor, and the title name</a:t>
            </a:r>
          </a:p>
          <a:p>
            <a:r>
              <a:rPr lang="en-US" dirty="0" smtClean="0"/>
              <a:t>When the first episode was filmed Sydney Newman told Verity to take the time to re-film it because he was unsatisfied</a:t>
            </a:r>
          </a:p>
          <a:p>
            <a:r>
              <a:rPr lang="en-US" dirty="0" smtClean="0"/>
              <a:t>Sydney wanted </a:t>
            </a:r>
            <a:r>
              <a:rPr lang="en-US" dirty="0" err="1" smtClean="0"/>
              <a:t>Hartnell</a:t>
            </a:r>
            <a:r>
              <a:rPr lang="en-US" dirty="0" smtClean="0"/>
              <a:t> to be less gruff and give off a more grandfatherly feel. He also felt that the display of the Doctor’s granddaughter, Susan’s strangeness was done horribly and was confusing</a:t>
            </a:r>
            <a:endParaRPr lang="en-US" dirty="0"/>
          </a:p>
        </p:txBody>
      </p:sp>
      <p:sp>
        <p:nvSpPr>
          <p:cNvPr id="5" name="Content Placeholder 4"/>
          <p:cNvSpPr>
            <a:spLocks noGrp="1"/>
          </p:cNvSpPr>
          <p:nvPr>
            <p:ph sz="half" idx="2"/>
          </p:nvPr>
        </p:nvSpPr>
        <p:spPr/>
        <p:txBody>
          <a:bodyPr>
            <a:normAutofit fontScale="55000" lnSpcReduction="20000"/>
          </a:bodyPr>
          <a:lstStyle/>
          <a:p>
            <a:endParaRPr lang="en-US" dirty="0"/>
          </a:p>
        </p:txBody>
      </p:sp>
      <p:pic>
        <p:nvPicPr>
          <p:cNvPr id="24578" name="Picture 2" descr="http://3.bp.blogspot.com/-gAcao5hIWb0/ThojXhl30EI/AAAAAAAABO0/vCFD1bjDcbM/s1600/sydneynewman.jpg"/>
          <p:cNvPicPr>
            <a:picLocks noChangeAspect="1" noChangeArrowheads="1"/>
          </p:cNvPicPr>
          <p:nvPr/>
        </p:nvPicPr>
        <p:blipFill>
          <a:blip r:embed="rId3"/>
          <a:srcRect/>
          <a:stretch>
            <a:fillRect/>
          </a:stretch>
        </p:blipFill>
        <p:spPr bwMode="auto">
          <a:xfrm>
            <a:off x="4419600" y="1828800"/>
            <a:ext cx="4492422" cy="3352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Producer: Verity Lambert</a:t>
            </a:r>
            <a:endParaRPr lang="en-US" dirty="0"/>
          </a:p>
        </p:txBody>
      </p:sp>
      <p:sp>
        <p:nvSpPr>
          <p:cNvPr id="3" name="Content Placeholder 2"/>
          <p:cNvSpPr>
            <a:spLocks noGrp="1"/>
          </p:cNvSpPr>
          <p:nvPr>
            <p:ph sz="half" idx="1"/>
          </p:nvPr>
        </p:nvSpPr>
        <p:spPr/>
        <p:txBody>
          <a:bodyPr>
            <a:normAutofit fontScale="55000" lnSpcReduction="20000"/>
          </a:bodyPr>
          <a:lstStyle/>
          <a:p>
            <a:r>
              <a:rPr lang="en-US" dirty="0" smtClean="0"/>
              <a:t>Sydney Newman offered Verity the job after she worked with him as a production assistant on ABC</a:t>
            </a:r>
          </a:p>
          <a:p>
            <a:r>
              <a:rPr lang="en-US" dirty="0" smtClean="0"/>
              <a:t>Verity Lambert was the first female producer in the BBC as well as the youngest at 27</a:t>
            </a:r>
          </a:p>
          <a:p>
            <a:r>
              <a:rPr lang="en-US" dirty="0" smtClean="0"/>
              <a:t>Verity’s role in the BBC showed people that women were capable of doing jobs men traditionally did, breaking the mold of women staying in the home</a:t>
            </a:r>
          </a:p>
          <a:p>
            <a:r>
              <a:rPr lang="en-US" dirty="0" smtClean="0"/>
              <a:t>Verity played a vital role in gathering cast members</a:t>
            </a:r>
          </a:p>
          <a:p>
            <a:r>
              <a:rPr lang="en-US" dirty="0" smtClean="0"/>
              <a:t>In regards to the role of Barbara, she asked her friend Jacqueline Hill to take the part</a:t>
            </a:r>
          </a:p>
          <a:p>
            <a:r>
              <a:rPr lang="en-US" dirty="0" smtClean="0"/>
              <a:t>Verity was very opinionated and her views often clashed with Newman’s</a:t>
            </a:r>
          </a:p>
          <a:p>
            <a:r>
              <a:rPr lang="en-US" dirty="0" smtClean="0"/>
              <a:t>An example of this would be supporting Terry Nation’s first script for the show despite Newman specifically saying that he did not want any bug eyed monsters or robots on the show</a:t>
            </a:r>
          </a:p>
        </p:txBody>
      </p:sp>
      <p:pic>
        <p:nvPicPr>
          <p:cNvPr id="10244" name="Picture 4" descr="http://4.bp.blogspot.com/-NOMUcAB9WDw/UpAK776GfbI/AAAAAAABGbE/jWifJf9OGwQ/s1600/Verity.jpg"/>
          <p:cNvPicPr>
            <a:picLocks noChangeAspect="1" noChangeArrowheads="1"/>
          </p:cNvPicPr>
          <p:nvPr/>
        </p:nvPicPr>
        <p:blipFill>
          <a:blip r:embed="rId3"/>
          <a:srcRect/>
          <a:stretch>
            <a:fillRect/>
          </a:stretch>
        </p:blipFill>
        <p:spPr bwMode="auto">
          <a:xfrm>
            <a:off x="5105400" y="1371600"/>
            <a:ext cx="3124200" cy="4210880"/>
          </a:xfrm>
          <a:prstGeom prst="rect">
            <a:avLst/>
          </a:prstGeom>
          <a:noFill/>
        </p:spPr>
      </p:pic>
      <p:sp>
        <p:nvSpPr>
          <p:cNvPr id="8" name="Content Placeholder 7"/>
          <p:cNvSpPr>
            <a:spLocks noGrp="1"/>
          </p:cNvSpPr>
          <p:nvPr>
            <p:ph sz="half" idx="2"/>
          </p:nvPr>
        </p:nvSpPr>
        <p:spPr/>
        <p:txBody>
          <a:bodyPr/>
          <a:lstStyle/>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Director: </a:t>
            </a:r>
            <a:r>
              <a:rPr lang="en-US" dirty="0" err="1" smtClean="0"/>
              <a:t>Waris</a:t>
            </a:r>
            <a:r>
              <a:rPr lang="en-US" dirty="0" smtClean="0"/>
              <a:t> Hussein</a:t>
            </a:r>
            <a:endParaRPr lang="en-US" dirty="0"/>
          </a:p>
        </p:txBody>
      </p:sp>
      <p:sp>
        <p:nvSpPr>
          <p:cNvPr id="3" name="Content Placeholder 2"/>
          <p:cNvSpPr>
            <a:spLocks noGrp="1"/>
          </p:cNvSpPr>
          <p:nvPr>
            <p:ph sz="half" idx="1"/>
          </p:nvPr>
        </p:nvSpPr>
        <p:spPr/>
        <p:txBody>
          <a:bodyPr>
            <a:normAutofit fontScale="55000" lnSpcReduction="20000"/>
          </a:bodyPr>
          <a:lstStyle/>
          <a:p>
            <a:r>
              <a:rPr lang="en-US" dirty="0" smtClean="0"/>
              <a:t>He was the first Asian BBC director as a English Indian</a:t>
            </a:r>
          </a:p>
          <a:p>
            <a:r>
              <a:rPr lang="en-US" dirty="0" err="1" smtClean="0"/>
              <a:t>Waris</a:t>
            </a:r>
            <a:r>
              <a:rPr lang="en-US" dirty="0" smtClean="0"/>
              <a:t> was only 24 when he took the job</a:t>
            </a:r>
          </a:p>
          <a:p>
            <a:r>
              <a:rPr lang="en-US" dirty="0" smtClean="0"/>
              <a:t>According to </a:t>
            </a:r>
            <a:r>
              <a:rPr lang="en-US" dirty="0" err="1" smtClean="0"/>
              <a:t>Waris</a:t>
            </a:r>
            <a:r>
              <a:rPr lang="en-US" dirty="0" smtClean="0"/>
              <a:t> he had to put up with quite a bit of innuendo</a:t>
            </a:r>
          </a:p>
          <a:p>
            <a:r>
              <a:rPr lang="en-US" dirty="0" smtClean="0"/>
              <a:t>He also felt that he was being stared at but it made him even more determined to do well</a:t>
            </a:r>
          </a:p>
          <a:p>
            <a:r>
              <a:rPr lang="en-US" dirty="0" err="1" smtClean="0"/>
              <a:t>Waris</a:t>
            </a:r>
            <a:r>
              <a:rPr lang="en-US" dirty="0" smtClean="0"/>
              <a:t> was crucial to the casting of William </a:t>
            </a:r>
            <a:r>
              <a:rPr lang="en-US" dirty="0" err="1" smtClean="0"/>
              <a:t>Hartnell</a:t>
            </a:r>
            <a:r>
              <a:rPr lang="en-US" dirty="0" smtClean="0"/>
              <a:t> as the First Doctor as he accompanied Verity to convince him</a:t>
            </a:r>
          </a:p>
          <a:p>
            <a:r>
              <a:rPr lang="en-US" dirty="0" err="1" smtClean="0"/>
              <a:t>Waris’s</a:t>
            </a:r>
            <a:r>
              <a:rPr lang="en-US" dirty="0" smtClean="0"/>
              <a:t> first impression of William was that he was "a very opinionated man — that is, prejudiced“ and that William look down on him because he wasn’t white</a:t>
            </a:r>
          </a:p>
          <a:p>
            <a:r>
              <a:rPr lang="en-US" dirty="0" smtClean="0"/>
              <a:t>Despite the first impressions these two in fact worked well together on set</a:t>
            </a:r>
          </a:p>
          <a:p>
            <a:endParaRPr lang="en-US" dirty="0"/>
          </a:p>
        </p:txBody>
      </p:sp>
      <p:sp>
        <p:nvSpPr>
          <p:cNvPr id="4" name="Content Placeholder 3"/>
          <p:cNvSpPr>
            <a:spLocks noGrp="1"/>
          </p:cNvSpPr>
          <p:nvPr>
            <p:ph sz="half" idx="2"/>
          </p:nvPr>
        </p:nvSpPr>
        <p:spPr/>
        <p:txBody>
          <a:bodyPr>
            <a:normAutofit fontScale="55000" lnSpcReduction="20000"/>
          </a:bodyPr>
          <a:lstStyle/>
          <a:p>
            <a:endParaRPr lang="en-US" dirty="0"/>
          </a:p>
        </p:txBody>
      </p:sp>
      <p:pic>
        <p:nvPicPr>
          <p:cNvPr id="8194" name="Picture 2" descr="http://img4.wikia.nocookie.net/__cb20121019191830/tardis/images/a/a2/Waris_Hussein.jpg"/>
          <p:cNvPicPr>
            <a:picLocks noChangeAspect="1" noChangeArrowheads="1"/>
          </p:cNvPicPr>
          <p:nvPr/>
        </p:nvPicPr>
        <p:blipFill>
          <a:blip r:embed="rId3"/>
          <a:srcRect/>
          <a:stretch>
            <a:fillRect/>
          </a:stretch>
        </p:blipFill>
        <p:spPr bwMode="auto">
          <a:xfrm>
            <a:off x="4876800" y="1371600"/>
            <a:ext cx="3450946" cy="51816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Doctor: William </a:t>
            </a:r>
            <a:r>
              <a:rPr lang="en-US" dirty="0" err="1" smtClean="0"/>
              <a:t>Hartnell</a:t>
            </a:r>
            <a:endParaRPr lang="en-US" dirty="0"/>
          </a:p>
        </p:txBody>
      </p:sp>
      <p:sp>
        <p:nvSpPr>
          <p:cNvPr id="3" name="Content Placeholder 2"/>
          <p:cNvSpPr>
            <a:spLocks noGrp="1"/>
          </p:cNvSpPr>
          <p:nvPr>
            <p:ph sz="half" idx="1"/>
          </p:nvPr>
        </p:nvSpPr>
        <p:spPr/>
        <p:txBody>
          <a:bodyPr>
            <a:normAutofit fontScale="55000" lnSpcReduction="20000"/>
          </a:bodyPr>
          <a:lstStyle/>
          <a:p>
            <a:r>
              <a:rPr lang="en-US" dirty="0" smtClean="0"/>
              <a:t>William </a:t>
            </a:r>
            <a:r>
              <a:rPr lang="en-US" dirty="0" err="1" smtClean="0"/>
              <a:t>Hartnell</a:t>
            </a:r>
            <a:r>
              <a:rPr lang="en-US" dirty="0" smtClean="0"/>
              <a:t> was actually the third choice to play the part of the doctor</a:t>
            </a:r>
          </a:p>
          <a:p>
            <a:r>
              <a:rPr lang="en-US" dirty="0" smtClean="0"/>
              <a:t>William “Bill” at the time was being typecast as a rough, gruff, and commanding old man which worked for him because he used to be in the military</a:t>
            </a:r>
          </a:p>
          <a:p>
            <a:r>
              <a:rPr lang="en-US" dirty="0" smtClean="0"/>
              <a:t>Bill was wary of accepting the role but was convinced after a second lunch with Verity and </a:t>
            </a:r>
            <a:r>
              <a:rPr lang="en-US" dirty="0" err="1" smtClean="0"/>
              <a:t>Waris</a:t>
            </a:r>
            <a:endParaRPr lang="en-US" dirty="0" smtClean="0"/>
          </a:p>
          <a:p>
            <a:r>
              <a:rPr lang="en-US" dirty="0" smtClean="0"/>
              <a:t>In the Pilot episode Bill was instructed to play the character in a similar manner as the roles he had been typecast for but after Sydney saw the pilot he ordered Verity to re-film the episode with a more grandfatherly character</a:t>
            </a:r>
          </a:p>
          <a:p>
            <a:r>
              <a:rPr lang="en-US" dirty="0" smtClean="0"/>
              <a:t>In later seasons Bill became ill and was unable to continue the series so they replaced him with another actor introducing the idea of renewal or now commonly known as regeneration</a:t>
            </a:r>
            <a:endParaRPr lang="en-US" dirty="0"/>
          </a:p>
        </p:txBody>
      </p:sp>
      <p:pic>
        <p:nvPicPr>
          <p:cNvPr id="6146" name="Picture 2" descr="http://4.bp.blogspot.com/_IS3VTsEySsE/S9YBWXPWmZI/AAAAAAAADEQ/UMhMGehLiFQ/s1600/AnUnearthlyChild4.jpg"/>
          <p:cNvPicPr>
            <a:picLocks noChangeAspect="1" noChangeArrowheads="1"/>
          </p:cNvPicPr>
          <p:nvPr/>
        </p:nvPicPr>
        <p:blipFill>
          <a:blip r:embed="rId3"/>
          <a:srcRect/>
          <a:stretch>
            <a:fillRect/>
          </a:stretch>
        </p:blipFill>
        <p:spPr bwMode="auto">
          <a:xfrm>
            <a:off x="4671646" y="1600200"/>
            <a:ext cx="4472354" cy="3352800"/>
          </a:xfrm>
          <a:prstGeom prst="rect">
            <a:avLst/>
          </a:prstGeom>
          <a:noFill/>
        </p:spPr>
      </p:pic>
      <p:sp>
        <p:nvSpPr>
          <p:cNvPr id="7" name="Content Placeholder 6"/>
          <p:cNvSpPr>
            <a:spLocks noGrp="1"/>
          </p:cNvSpPr>
          <p:nvPr>
            <p:ph sz="half" idx="2"/>
          </p:nvPr>
        </p:nvSpPr>
        <p:spPr/>
        <p:txBody>
          <a:bodyPr>
            <a:normAutofit fontScale="55000" lnSpcReduction="20000"/>
          </a:bodyPr>
          <a:lstStyle/>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Icon: Police Box</a:t>
            </a:r>
            <a:endParaRPr lang="en-US" dirty="0"/>
          </a:p>
        </p:txBody>
      </p:sp>
      <p:sp>
        <p:nvSpPr>
          <p:cNvPr id="3" name="Content Placeholder 2"/>
          <p:cNvSpPr>
            <a:spLocks noGrp="1"/>
          </p:cNvSpPr>
          <p:nvPr>
            <p:ph sz="half" idx="1"/>
          </p:nvPr>
        </p:nvSpPr>
        <p:spPr/>
        <p:txBody>
          <a:bodyPr>
            <a:normAutofit fontScale="47500" lnSpcReduction="20000"/>
          </a:bodyPr>
          <a:lstStyle/>
          <a:p>
            <a:r>
              <a:rPr lang="en-US" dirty="0" smtClean="0"/>
              <a:t>In “An Unearthly Child” we are introduced to the Doctor’s space and time machine now commonly referred to as the TARDIS (Time and Relative Dimensions in Space)</a:t>
            </a:r>
          </a:p>
          <a:p>
            <a:r>
              <a:rPr lang="en-US" dirty="0" smtClean="0"/>
              <a:t>Originally C.E. Webber wanted a ship that was invisible or like a wisp or air but Sydney vetoed the idea saying that the snow needed an icon</a:t>
            </a:r>
          </a:p>
          <a:p>
            <a:r>
              <a:rPr lang="en-US" dirty="0" smtClean="0"/>
              <a:t>The concept created was a ship with a Chameleon Circuit, a program which would allow the  ship to change shape with each area they travelled too that would fit in inconspicuously. For example it they landed in Ancient Rome then the ship would take the shape of a roman column</a:t>
            </a:r>
          </a:p>
          <a:p>
            <a:r>
              <a:rPr lang="en-US" dirty="0" smtClean="0"/>
              <a:t>This proved to be too costly so they came up with the idea that the Chameleon Circuit was broken and when it landed in 1963 </a:t>
            </a:r>
            <a:r>
              <a:rPr lang="en-US" dirty="0" err="1" smtClean="0"/>
              <a:t>Toter’s</a:t>
            </a:r>
            <a:r>
              <a:rPr lang="en-US" dirty="0" smtClean="0"/>
              <a:t> Lane it took the shape of a police box  a common sight at the time and had remained that way ever since despite the Doctor’s attempts  to fix it</a:t>
            </a:r>
          </a:p>
          <a:p>
            <a:r>
              <a:rPr lang="en-US" dirty="0" smtClean="0"/>
              <a:t>This common sight in the 1960s created a great juxtaposition when the crew landed in foreign alien lands and past historical events</a:t>
            </a:r>
            <a:endParaRPr lang="en-US" dirty="0"/>
          </a:p>
        </p:txBody>
      </p:sp>
      <p:pic>
        <p:nvPicPr>
          <p:cNvPr id="7" name="Content Placeholder 6" descr="tardis_by_jasric-d6hjf12.jpg"/>
          <p:cNvPicPr>
            <a:picLocks noGrp="1" noChangeAspect="1"/>
          </p:cNvPicPr>
          <p:nvPr>
            <p:ph sz="half" idx="2"/>
          </p:nvPr>
        </p:nvPicPr>
        <p:blipFill>
          <a:blip r:embed="rId3"/>
          <a:stretch>
            <a:fillRect/>
          </a:stretch>
        </p:blipFill>
        <p:spPr>
          <a:xfrm>
            <a:off x="5158845" y="1600200"/>
            <a:ext cx="3017309" cy="452596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Icon: </a:t>
            </a:r>
            <a:r>
              <a:rPr lang="en-US" dirty="0" err="1" smtClean="0"/>
              <a:t>Daleks</a:t>
            </a:r>
            <a:endParaRPr lang="en-US" dirty="0"/>
          </a:p>
        </p:txBody>
      </p:sp>
      <p:sp>
        <p:nvSpPr>
          <p:cNvPr id="3" name="Content Placeholder 2"/>
          <p:cNvSpPr>
            <a:spLocks noGrp="1"/>
          </p:cNvSpPr>
          <p:nvPr>
            <p:ph sz="half" idx="1"/>
          </p:nvPr>
        </p:nvSpPr>
        <p:spPr/>
        <p:txBody>
          <a:bodyPr>
            <a:normAutofit fontScale="40000" lnSpcReduction="20000"/>
          </a:bodyPr>
          <a:lstStyle/>
          <a:p>
            <a:r>
              <a:rPr lang="en-US" dirty="0" smtClean="0"/>
              <a:t>Some people say that the popularity of the </a:t>
            </a:r>
            <a:r>
              <a:rPr lang="en-US" dirty="0" err="1" smtClean="0"/>
              <a:t>Daleks</a:t>
            </a:r>
            <a:r>
              <a:rPr lang="en-US" dirty="0" smtClean="0"/>
              <a:t> is what led to the success of Doctor Who</a:t>
            </a:r>
          </a:p>
          <a:p>
            <a:r>
              <a:rPr lang="en-US" dirty="0" smtClean="0"/>
              <a:t>The </a:t>
            </a:r>
            <a:r>
              <a:rPr lang="en-US" dirty="0" err="1" smtClean="0"/>
              <a:t>Daleks</a:t>
            </a:r>
            <a:r>
              <a:rPr lang="en-US" dirty="0" smtClean="0"/>
              <a:t> were created by Terry Nation for the second serial of Doctor Who in his script commonly referred to as the </a:t>
            </a:r>
            <a:r>
              <a:rPr lang="en-US" dirty="0" err="1" smtClean="0"/>
              <a:t>Daleks</a:t>
            </a:r>
            <a:r>
              <a:rPr lang="en-US" dirty="0"/>
              <a:t> </a:t>
            </a:r>
            <a:r>
              <a:rPr lang="en-US" dirty="0" smtClean="0"/>
              <a:t>or the mutants</a:t>
            </a:r>
          </a:p>
          <a:p>
            <a:r>
              <a:rPr lang="en-US" dirty="0" smtClean="0"/>
              <a:t>Terry, knowing that the monsters were going to be played by humans didn’t want them to be humanoid so that it would feel more authentic and scary</a:t>
            </a:r>
          </a:p>
          <a:p>
            <a:r>
              <a:rPr lang="en-US" dirty="0" smtClean="0"/>
              <a:t>The </a:t>
            </a:r>
            <a:r>
              <a:rPr lang="en-US" dirty="0" err="1" smtClean="0"/>
              <a:t>Daleks</a:t>
            </a:r>
            <a:r>
              <a:rPr lang="en-US" dirty="0" smtClean="0"/>
              <a:t> are said to have been based on the Nazi, seeing as their obsession with pure </a:t>
            </a:r>
            <a:r>
              <a:rPr lang="en-US" dirty="0" err="1" smtClean="0"/>
              <a:t>daleks</a:t>
            </a:r>
            <a:r>
              <a:rPr lang="en-US" dirty="0" smtClean="0"/>
              <a:t> and believing that they are the master race to the point where they are willing to wipe out all other races show quite a resemblance to the Nazis themselves.</a:t>
            </a:r>
          </a:p>
          <a:p>
            <a:r>
              <a:rPr lang="en-US" dirty="0" smtClean="0"/>
              <a:t>Terry grew up during the second world war and that experience has bled through the personality of his aliens, which can be witnessed through their catchphrase: </a:t>
            </a:r>
            <a:r>
              <a:rPr lang="en-US" dirty="0" err="1" smtClean="0"/>
              <a:t>Eterminate</a:t>
            </a:r>
            <a:r>
              <a:rPr lang="en-US" dirty="0" smtClean="0"/>
              <a:t>!</a:t>
            </a:r>
          </a:p>
          <a:p>
            <a:r>
              <a:rPr lang="en-US" dirty="0" smtClean="0"/>
              <a:t>The </a:t>
            </a:r>
            <a:r>
              <a:rPr lang="en-US" dirty="0" err="1"/>
              <a:t>D</a:t>
            </a:r>
            <a:r>
              <a:rPr lang="en-US" dirty="0" err="1" smtClean="0"/>
              <a:t>aleks</a:t>
            </a:r>
            <a:r>
              <a:rPr lang="en-US" dirty="0" smtClean="0"/>
              <a:t> are aliens that were once human but have been mutated horribly due to radiation. They retreated into their metal shells to survive.</a:t>
            </a:r>
          </a:p>
          <a:p>
            <a:r>
              <a:rPr lang="en-US" dirty="0" smtClean="0"/>
              <a:t>In Terry’s script the </a:t>
            </a:r>
            <a:r>
              <a:rPr lang="en-US" dirty="0" err="1" smtClean="0"/>
              <a:t>Daleks</a:t>
            </a:r>
            <a:r>
              <a:rPr lang="en-US" dirty="0" smtClean="0"/>
              <a:t> are attempting to rid their world of radiation but have found that after many generations of being exposed to it they have become dependant on the radiation. To make themselves stronger they planned to shoot a nuclear bomb back at the planet allowing only them to survive and not the </a:t>
            </a:r>
            <a:r>
              <a:rPr lang="en-US" dirty="0" err="1" smtClean="0"/>
              <a:t>Thals</a:t>
            </a:r>
            <a:r>
              <a:rPr lang="en-US" dirty="0" smtClean="0"/>
              <a:t>, whom they  unwillingly share the planet with.</a:t>
            </a:r>
            <a:endParaRPr lang="en-US" dirty="0"/>
          </a:p>
        </p:txBody>
      </p:sp>
      <p:pic>
        <p:nvPicPr>
          <p:cNvPr id="2050" name="Picture 2" descr="http://media.creativebloq.futurecdn.net/sites/creativebloq.com/files/images/2012/08/dalekmarkone.jpg"/>
          <p:cNvPicPr>
            <a:picLocks noGrp="1" noChangeAspect="1" noChangeArrowheads="1"/>
          </p:cNvPicPr>
          <p:nvPr>
            <p:ph sz="half" idx="2"/>
          </p:nvPr>
        </p:nvPicPr>
        <p:blipFill>
          <a:blip r:embed="rId3"/>
          <a:srcRect/>
          <a:stretch>
            <a:fillRect/>
          </a:stretch>
        </p:blipFill>
        <p:spPr bwMode="auto">
          <a:xfrm>
            <a:off x="4969470" y="1600200"/>
            <a:ext cx="3396059" cy="452596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 Archetypes: Then and Now</a:t>
            </a:r>
            <a:endParaRPr lang="en-US" dirty="0"/>
          </a:p>
        </p:txBody>
      </p:sp>
      <p:sp>
        <p:nvSpPr>
          <p:cNvPr id="3" name="Content Placeholder 2"/>
          <p:cNvSpPr>
            <a:spLocks noGrp="1"/>
          </p:cNvSpPr>
          <p:nvPr>
            <p:ph sz="half" idx="1"/>
          </p:nvPr>
        </p:nvSpPr>
        <p:spPr/>
        <p:txBody>
          <a:bodyPr>
            <a:normAutofit fontScale="40000" lnSpcReduction="20000"/>
          </a:bodyPr>
          <a:lstStyle/>
          <a:p>
            <a:r>
              <a:rPr lang="en-US" dirty="0" smtClean="0"/>
              <a:t>When the characters for the show was first conceived it was planned to have a dashing man in his 30s-40s, a stylish woman in her 20s-30s, and older man character 45-50, and a young girl to ask questions and get in trouble</a:t>
            </a:r>
          </a:p>
          <a:p>
            <a:r>
              <a:rPr lang="en-US" dirty="0" smtClean="0"/>
              <a:t>These character types were desired by Sydney Newton</a:t>
            </a:r>
          </a:p>
          <a:p>
            <a:r>
              <a:rPr lang="en-US" dirty="0" smtClean="0"/>
              <a:t>Ever since the 2005 reboot we usually only see one companion with the doctor and it is always a girl.</a:t>
            </a:r>
          </a:p>
          <a:p>
            <a:r>
              <a:rPr lang="en-US" dirty="0" smtClean="0"/>
              <a:t>Although hinting at the doctor having a love interest has gone on ever since The Aztecs I with William </a:t>
            </a:r>
            <a:r>
              <a:rPr lang="en-US" dirty="0" err="1" smtClean="0"/>
              <a:t>Hartnell</a:t>
            </a:r>
            <a:r>
              <a:rPr lang="en-US" dirty="0" smtClean="0"/>
              <a:t> t was not until the reboot that people have started to believe the Doctor should have a romantic interest</a:t>
            </a:r>
          </a:p>
          <a:p>
            <a:r>
              <a:rPr lang="en-US" dirty="0" smtClean="0"/>
              <a:t>This belief stems from the 1996 film produced by Americans. With Americans at the time their movies always had to have a kiss, so when they acquired the rights to Doctor Who he of course had to kiss his companion, Grace </a:t>
            </a:r>
            <a:r>
              <a:rPr lang="en-US" dirty="0" err="1" smtClean="0"/>
              <a:t>Halloway</a:t>
            </a:r>
            <a:r>
              <a:rPr lang="en-US" dirty="0" smtClean="0"/>
              <a:t> </a:t>
            </a:r>
          </a:p>
          <a:p>
            <a:r>
              <a:rPr lang="en-US" dirty="0" smtClean="0"/>
              <a:t>Russell T. Davies and Steven Moffat have built and played with this idea of having a romantic relationship throughout new who, especially with David Tennant’s early days as he goes through three different companions in three different seasons and Matt Smith as Moffat does enjoy throwing girls at him.</a:t>
            </a:r>
          </a:p>
          <a:p>
            <a:r>
              <a:rPr lang="en-US" dirty="0" smtClean="0"/>
              <a:t>In an attempt to make modern doctor who more relatable the main character is usually a modern day girl from the British Isles</a:t>
            </a:r>
            <a:endParaRPr lang="en-US" dirty="0"/>
          </a:p>
        </p:txBody>
      </p:sp>
      <p:pic>
        <p:nvPicPr>
          <p:cNvPr id="5" name="Content Placeholder 4" descr="the_doctor__s_company_by_burdge_bug-d41ifdu.jpg"/>
          <p:cNvPicPr>
            <a:picLocks noGrp="1" noChangeAspect="1"/>
          </p:cNvPicPr>
          <p:nvPr>
            <p:ph sz="half" idx="2"/>
          </p:nvPr>
        </p:nvPicPr>
        <p:blipFill>
          <a:blip r:embed="rId3"/>
          <a:stretch>
            <a:fillRect/>
          </a:stretch>
        </p:blipFill>
        <p:spPr>
          <a:xfrm>
            <a:off x="4648200" y="3914309"/>
            <a:ext cx="4038600" cy="2943691"/>
          </a:xfrm>
        </p:spPr>
      </p:pic>
      <p:pic>
        <p:nvPicPr>
          <p:cNvPr id="31746" name="Picture 2" descr="http://1.bp.blogspot.com/-EBXhaGCPWlM/Uhx-DYqQ0DI/AAAAAAAAJKQ/KH17MKQ4C-A/s1600/Doctor+Who+cast.jpg"/>
          <p:cNvPicPr>
            <a:picLocks noChangeAspect="1" noChangeArrowheads="1"/>
          </p:cNvPicPr>
          <p:nvPr/>
        </p:nvPicPr>
        <p:blipFill>
          <a:blip r:embed="rId4"/>
          <a:srcRect/>
          <a:stretch>
            <a:fillRect/>
          </a:stretch>
        </p:blipFill>
        <p:spPr bwMode="auto">
          <a:xfrm>
            <a:off x="4724400" y="1143000"/>
            <a:ext cx="3657599" cy="2799525"/>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1000</TotalTime>
  <Words>2113</Words>
  <Application>Microsoft Macintosh PowerPoint</Application>
  <PresentationFormat>On-screen Show (4:3)</PresentationFormat>
  <Paragraphs>111</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 </vt:lpstr>
      <vt:lpstr>Conception</vt:lpstr>
      <vt:lpstr>Head of Drama: Sydney Newman</vt:lpstr>
      <vt:lpstr>Producer: Verity Lambert</vt:lpstr>
      <vt:lpstr>Director: Waris Hussein</vt:lpstr>
      <vt:lpstr>The First Doctor: William Hartnell</vt:lpstr>
      <vt:lpstr>Icon: Police Box</vt:lpstr>
      <vt:lpstr>Icon: Daleks</vt:lpstr>
      <vt:lpstr>Character Archetypes: Then and Now</vt:lpstr>
      <vt:lpstr>Popularity in America/American Influences</vt:lpstr>
      <vt:lpstr>Bibliography</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Alycia</dc:creator>
  <cp:lastModifiedBy>Thomas Howell</cp:lastModifiedBy>
  <cp:revision>154</cp:revision>
  <dcterms:created xsi:type="dcterms:W3CDTF">2014-04-25T05:35:37Z</dcterms:created>
  <dcterms:modified xsi:type="dcterms:W3CDTF">2014-07-03T04:03:41Z</dcterms:modified>
</cp:coreProperties>
</file>