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2"/>
  </p:notesMasterIdLst>
  <p:sldIdLst>
    <p:sldId id="256" r:id="rId2"/>
    <p:sldId id="259" r:id="rId3"/>
    <p:sldId id="260" r:id="rId4"/>
    <p:sldId id="261" r:id="rId5"/>
    <p:sldId id="262" r:id="rId6"/>
    <p:sldId id="263" r:id="rId7"/>
    <p:sldId id="266" r:id="rId8"/>
    <p:sldId id="265" r:id="rId9"/>
    <p:sldId id="264"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9679" autoAdjust="0"/>
  </p:normalViewPr>
  <p:slideViewPr>
    <p:cSldViewPr snapToGrid="0" snapToObjects="1">
      <p:cViewPr varScale="1">
        <p:scale>
          <a:sx n="106" d="100"/>
          <a:sy n="106" d="100"/>
        </p:scale>
        <p:origin x="-161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7DF546-4D30-9341-A05C-DA205402F207}" type="datetimeFigureOut">
              <a:rPr lang="en-US" smtClean="0"/>
              <a:t>2013-09-27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9BFD38-3DF5-9843-894F-5005E94556F0}" type="slidenum">
              <a:rPr lang="en-GB" smtClean="0"/>
              <a:t>‹#›</a:t>
            </a:fld>
            <a:endParaRPr lang="en-GB"/>
          </a:p>
        </p:txBody>
      </p:sp>
    </p:spTree>
    <p:extLst>
      <p:ext uri="{BB962C8B-B14F-4D97-AF65-F5344CB8AC3E}">
        <p14:creationId xmlns:p14="http://schemas.microsoft.com/office/powerpoint/2010/main" val="42469703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9BFD38-3DF5-9843-894F-5005E94556F0}" type="slidenum">
              <a:rPr lang="en-GB" smtClean="0"/>
              <a:t>9</a:t>
            </a:fld>
            <a:endParaRPr lang="en-GB"/>
          </a:p>
        </p:txBody>
      </p:sp>
    </p:spTree>
    <p:extLst>
      <p:ext uri="{BB962C8B-B14F-4D97-AF65-F5344CB8AC3E}">
        <p14:creationId xmlns:p14="http://schemas.microsoft.com/office/powerpoint/2010/main" val="3024587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CA"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CA"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eaLnBrk="1" latinLnBrk="0" hangingPunct="1"/>
            <a:fld id="{9D21D778-B565-4D7E-94D7-64010A445B68}" type="datetimeFigureOut">
              <a:rPr lang="en-US" smtClean="0"/>
              <a:pPr eaLnBrk="1" latinLnBrk="0" hangingPunct="1"/>
              <a:t>2013-09-26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0"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CA"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9D21D778-B565-4D7E-94D7-64010A445B68}" type="datetimeFigureOut">
              <a:rPr lang="en-US" smtClean="0"/>
              <a:pPr eaLnBrk="1" latinLnBrk="0" hangingPunct="1"/>
              <a:t>2013-09-26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C6B1FF6-39B9-40F5-8B67-33C6354A3D4F}"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CA"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CA"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CA"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9D21D778-B565-4D7E-94D7-64010A445B68}" type="datetimeFigureOut">
              <a:rPr lang="en-US" smtClean="0"/>
              <a:pPr eaLnBrk="1" latinLnBrk="0" hangingPunct="1"/>
              <a:t>2013-09-26</a:t>
            </a:fld>
            <a:endParaRPr lang="en-US"/>
          </a:p>
        </p:txBody>
      </p:sp>
      <p:sp>
        <p:nvSpPr>
          <p:cNvPr id="10" name="Slide Number Placeholder 9"/>
          <p:cNvSpPr>
            <a:spLocks noGrp="1"/>
          </p:cNvSpPr>
          <p:nvPr>
            <p:ph type="sldNum" sz="quarter" idx="16"/>
          </p:nvPr>
        </p:nvSpPr>
        <p:spPr/>
        <p:txBody>
          <a:bodyPr rtlCol="0"/>
          <a:lstStyle/>
          <a:p>
            <a:fld id="{2C6B1FF6-39B9-40F5-8B67-33C6354A3D4F}" type="slidenum">
              <a:rPr kumimoji="0" lang="en-US" smtClean="0"/>
              <a:pP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CA"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9D21D778-B565-4D7E-94D7-64010A445B68}" type="datetimeFigureOut">
              <a:rPr lang="en-US" smtClean="0"/>
              <a:pPr eaLnBrk="1" latinLnBrk="0" hangingPunct="1"/>
              <a:t>2013-09-26</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CA"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CA"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CA"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2013-09-26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CA"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CA"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CA"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9D21D778-B565-4D7E-94D7-64010A445B68}" type="datetimeFigureOut">
              <a:rPr lang="en-US" smtClean="0"/>
              <a:pPr eaLnBrk="1" latinLnBrk="0" hangingPunct="1"/>
              <a:t>2013-09-26</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C6B1FF6-39B9-40F5-8B67-33C6354A3D4F}" type="slidenum">
              <a:rPr kumimoji="0" lang="en-US" smtClean="0"/>
              <a:pPr eaLnBrk="1" latinLnBrk="0" hangingPunct="1"/>
              <a:t>‹#›</a:t>
            </a:fld>
            <a:endParaRPr kumimoji="0"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CA"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CA"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CA" smtClean="0"/>
              <a:t>Click to edit Master text styles</a:t>
            </a:r>
          </a:p>
          <a:p>
            <a:pPr lvl="1" eaLnBrk="1" latinLnBrk="0" hangingPunct="1"/>
            <a:r>
              <a:rPr kumimoji="0" lang="en-CA" smtClean="0"/>
              <a:t>Second level</a:t>
            </a:r>
          </a:p>
          <a:p>
            <a:pPr lvl="2" eaLnBrk="1" latinLnBrk="0" hangingPunct="1"/>
            <a:r>
              <a:rPr kumimoji="0" lang="en-CA" smtClean="0"/>
              <a:t>Third level</a:t>
            </a:r>
          </a:p>
          <a:p>
            <a:pPr lvl="3" eaLnBrk="1" latinLnBrk="0" hangingPunct="1"/>
            <a:r>
              <a:rPr kumimoji="0" lang="en-CA" smtClean="0"/>
              <a:t>Fourth level</a:t>
            </a:r>
          </a:p>
          <a:p>
            <a:pPr lvl="4" eaLnBrk="1" latinLnBrk="0" hangingPunct="1"/>
            <a:r>
              <a:rPr kumimoji="0" lang="en-CA"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lgn="r" eaLnBrk="1" latinLnBrk="0" hangingPunct="1"/>
            <a:fld id="{9D21D778-B565-4D7E-94D7-64010A445B68}" type="datetimeFigureOut">
              <a:rPr lang="en-US" smtClean="0"/>
              <a:pPr algn="r" eaLnBrk="1" latinLnBrk="0" hangingPunct="1"/>
              <a:t>2013-09-26</a:t>
            </a:fld>
            <a:endParaRPr lang="en-US" sz="1400" dirty="0">
              <a:solidFill>
                <a:srgbClr val="FFFFFF"/>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l" eaLnBrk="1" latinLnBrk="0" hangingPunct="1"/>
            <a:endParaRPr kumimoji="0" lang="en-US" dirty="0">
              <a:solidFill>
                <a:srgbClr val="FFFFFF"/>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74128" y="87203"/>
            <a:ext cx="5489144" cy="4860942"/>
          </a:xfrm>
          <a:prstGeom prst="rect">
            <a:avLst/>
          </a:prstGeom>
        </p:spPr>
      </p:pic>
      <p:sp>
        <p:nvSpPr>
          <p:cNvPr id="3" name="Title 2"/>
          <p:cNvSpPr>
            <a:spLocks noGrp="1"/>
          </p:cNvSpPr>
          <p:nvPr>
            <p:ph type="ctrTitle"/>
          </p:nvPr>
        </p:nvSpPr>
        <p:spPr>
          <a:xfrm>
            <a:off x="5552858" y="2502841"/>
            <a:ext cx="5255442" cy="1828800"/>
          </a:xfrm>
        </p:spPr>
        <p:txBody>
          <a:bodyPr>
            <a:normAutofit fontScale="90000"/>
          </a:bodyPr>
          <a:lstStyle/>
          <a:p>
            <a:r>
              <a:rPr lang="en-US" dirty="0" smtClean="0">
                <a:solidFill>
                  <a:schemeClr val="accent3">
                    <a:lumMod val="60000"/>
                    <a:lumOff val="40000"/>
                  </a:schemeClr>
                </a:solidFill>
              </a:rPr>
              <a:t>Technology resources to support </a:t>
            </a:r>
            <a:br>
              <a:rPr lang="en-US" dirty="0" smtClean="0">
                <a:solidFill>
                  <a:schemeClr val="accent3">
                    <a:lumMod val="60000"/>
                    <a:lumOff val="40000"/>
                  </a:schemeClr>
                </a:solidFill>
              </a:rPr>
            </a:br>
            <a:r>
              <a:rPr lang="en-US" dirty="0" smtClean="0">
                <a:solidFill>
                  <a:schemeClr val="accent3">
                    <a:lumMod val="60000"/>
                    <a:lumOff val="40000"/>
                  </a:schemeClr>
                </a:solidFill>
              </a:rPr>
              <a:t>research</a:t>
            </a:r>
            <a:endParaRPr lang="en-US" dirty="0">
              <a:solidFill>
                <a:schemeClr val="accent3">
                  <a:lumMod val="60000"/>
                  <a:lumOff val="40000"/>
                </a:schemeClr>
              </a:solidFill>
            </a:endParaRPr>
          </a:p>
        </p:txBody>
      </p:sp>
      <p:sp>
        <p:nvSpPr>
          <p:cNvPr id="2" name="TextBox 1"/>
          <p:cNvSpPr txBox="1"/>
          <p:nvPr/>
        </p:nvSpPr>
        <p:spPr>
          <a:xfrm>
            <a:off x="994395" y="5345622"/>
            <a:ext cx="7236436" cy="461665"/>
          </a:xfrm>
          <a:prstGeom prst="rect">
            <a:avLst/>
          </a:prstGeom>
          <a:noFill/>
        </p:spPr>
        <p:txBody>
          <a:bodyPr wrap="square" rtlCol="0">
            <a:spAutoFit/>
          </a:bodyPr>
          <a:lstStyle/>
          <a:p>
            <a:r>
              <a:rPr lang="en-GB" sz="2400" dirty="0" smtClean="0">
                <a:solidFill>
                  <a:schemeClr val="accent3">
                    <a:lumMod val="40000"/>
                    <a:lumOff val="60000"/>
                  </a:schemeClr>
                </a:solidFill>
              </a:rPr>
              <a:t>(Or: How to Tame </a:t>
            </a:r>
            <a:r>
              <a:rPr lang="en-GB" sz="2400" dirty="0" err="1" smtClean="0">
                <a:solidFill>
                  <a:schemeClr val="accent3">
                    <a:lumMod val="40000"/>
                    <a:lumOff val="60000"/>
                  </a:schemeClr>
                </a:solidFill>
              </a:rPr>
              <a:t>Alot</a:t>
            </a:r>
            <a:r>
              <a:rPr lang="en-GB" sz="2400" dirty="0" smtClean="0">
                <a:solidFill>
                  <a:schemeClr val="accent3">
                    <a:lumMod val="40000"/>
                    <a:lumOff val="60000"/>
                  </a:schemeClr>
                </a:solidFill>
              </a:rPr>
              <a:t> of Paper)</a:t>
            </a:r>
            <a:endParaRPr lang="en-GB" sz="2400" dirty="0">
              <a:solidFill>
                <a:schemeClr val="accent3">
                  <a:lumMod val="40000"/>
                  <a:lumOff val="60000"/>
                </a:schemeClr>
              </a:solidFill>
            </a:endParaRPr>
          </a:p>
        </p:txBody>
      </p:sp>
      <p:sp>
        <p:nvSpPr>
          <p:cNvPr id="5" name="TextBox 4"/>
          <p:cNvSpPr txBox="1"/>
          <p:nvPr/>
        </p:nvSpPr>
        <p:spPr>
          <a:xfrm>
            <a:off x="2471218" y="6083968"/>
            <a:ext cx="5848222" cy="646331"/>
          </a:xfrm>
          <a:prstGeom prst="rect">
            <a:avLst/>
          </a:prstGeom>
          <a:noFill/>
        </p:spPr>
        <p:txBody>
          <a:bodyPr wrap="square" rtlCol="0">
            <a:spAutoFit/>
          </a:bodyPr>
          <a:lstStyle/>
          <a:p>
            <a:r>
              <a:rPr lang="en-GB" dirty="0" smtClean="0"/>
              <a:t>Ashley Shaw</a:t>
            </a:r>
          </a:p>
          <a:p>
            <a:r>
              <a:rPr lang="en-GB" dirty="0" err="1" smtClean="0"/>
              <a:t>ashleygshaw@gmail.com</a:t>
            </a:r>
            <a:endParaRPr lang="en-GB" dirty="0"/>
          </a:p>
        </p:txBody>
      </p:sp>
    </p:spTree>
    <p:extLst>
      <p:ext uri="{BB962C8B-B14F-4D97-AF65-F5344CB8AC3E}">
        <p14:creationId xmlns:p14="http://schemas.microsoft.com/office/powerpoint/2010/main" val="32872813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tips</a:t>
            </a:r>
            <a:endParaRPr lang="en-GB" dirty="0"/>
          </a:p>
        </p:txBody>
      </p:sp>
      <p:sp>
        <p:nvSpPr>
          <p:cNvPr id="3" name="Content Placeholder 2"/>
          <p:cNvSpPr>
            <a:spLocks noGrp="1"/>
          </p:cNvSpPr>
          <p:nvPr>
            <p:ph sz="quarter" idx="1"/>
          </p:nvPr>
        </p:nvSpPr>
        <p:spPr/>
        <p:txBody>
          <a:bodyPr/>
          <a:lstStyle/>
          <a:p>
            <a:r>
              <a:rPr lang="en-GB" dirty="0" smtClean="0"/>
              <a:t>There are lots of blogs that talk about managing the workflow:  PhD Talk, Thesis Whisperer, </a:t>
            </a:r>
            <a:r>
              <a:rPr lang="en-GB" dirty="0" err="1" smtClean="0"/>
              <a:t>Macademise</a:t>
            </a:r>
            <a:r>
              <a:rPr lang="en-GB" dirty="0" smtClean="0"/>
              <a:t>, 3monththesis</a:t>
            </a:r>
          </a:p>
          <a:p>
            <a:endParaRPr lang="en-GB" dirty="0"/>
          </a:p>
        </p:txBody>
      </p:sp>
    </p:spTree>
    <p:extLst>
      <p:ext uri="{BB962C8B-B14F-4D97-AF65-F5344CB8AC3E}">
        <p14:creationId xmlns:p14="http://schemas.microsoft.com/office/powerpoint/2010/main" val="335162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the processes…</a:t>
            </a:r>
            <a:endParaRPr lang="en-US" dirty="0"/>
          </a:p>
        </p:txBody>
      </p:sp>
      <p:sp>
        <p:nvSpPr>
          <p:cNvPr id="3" name="Content Placeholder 2"/>
          <p:cNvSpPr>
            <a:spLocks noGrp="1"/>
          </p:cNvSpPr>
          <p:nvPr>
            <p:ph sz="quarter" idx="1"/>
          </p:nvPr>
        </p:nvSpPr>
        <p:spPr/>
        <p:txBody>
          <a:bodyPr/>
          <a:lstStyle/>
          <a:p>
            <a:r>
              <a:rPr lang="en-US" dirty="0" smtClean="0"/>
              <a:t>Searching for literature</a:t>
            </a:r>
          </a:p>
          <a:p>
            <a:pPr lvl="1"/>
            <a:r>
              <a:rPr lang="en-US" dirty="0" smtClean="0"/>
              <a:t>Google Scholar; ‘non-academic’ sources: Twitter, </a:t>
            </a:r>
            <a:r>
              <a:rPr lang="en-US" dirty="0" err="1" smtClean="0"/>
              <a:t>Feedly</a:t>
            </a:r>
            <a:r>
              <a:rPr lang="en-US" dirty="0" smtClean="0"/>
              <a:t> (or another RSS feed connected to sites that are popular in your field)</a:t>
            </a:r>
          </a:p>
          <a:p>
            <a:pPr lvl="1"/>
            <a:r>
              <a:rPr lang="en-US" dirty="0" smtClean="0"/>
              <a:t>Talk to librarians – they’re experts on this and love interacting with students instead of just books</a:t>
            </a:r>
            <a:endParaRPr lang="en-US" dirty="0" smtClean="0"/>
          </a:p>
          <a:p>
            <a:r>
              <a:rPr lang="en-US" dirty="0" smtClean="0"/>
              <a:t>Managing PDFs &amp; references</a:t>
            </a:r>
          </a:p>
          <a:p>
            <a:r>
              <a:rPr lang="en-US" dirty="0" smtClean="0"/>
              <a:t>Annotating and note taking</a:t>
            </a:r>
          </a:p>
          <a:p>
            <a:r>
              <a:rPr lang="en-US" dirty="0" smtClean="0"/>
              <a:t>Writing</a:t>
            </a:r>
            <a:endParaRPr lang="en-US" dirty="0"/>
          </a:p>
        </p:txBody>
      </p:sp>
    </p:spTree>
    <p:extLst>
      <p:ext uri="{BB962C8B-B14F-4D97-AF65-F5344CB8AC3E}">
        <p14:creationId xmlns:p14="http://schemas.microsoft.com/office/powerpoint/2010/main" val="7136409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PDFs &amp; Referencing</a:t>
            </a:r>
            <a:endParaRPr lang="en-US" dirty="0"/>
          </a:p>
        </p:txBody>
      </p:sp>
      <p:sp>
        <p:nvSpPr>
          <p:cNvPr id="3" name="Content Placeholder 2"/>
          <p:cNvSpPr>
            <a:spLocks noGrp="1"/>
          </p:cNvSpPr>
          <p:nvPr>
            <p:ph sz="quarter" idx="1"/>
          </p:nvPr>
        </p:nvSpPr>
        <p:spPr>
          <a:xfrm>
            <a:off x="239607" y="1600199"/>
            <a:ext cx="8526441" cy="5456996"/>
          </a:xfrm>
        </p:spPr>
        <p:txBody>
          <a:bodyPr>
            <a:normAutofit fontScale="62500" lnSpcReduction="20000"/>
          </a:bodyPr>
          <a:lstStyle/>
          <a:p>
            <a:r>
              <a:rPr lang="en-US" dirty="0"/>
              <a:t>PDF managers allow you to store and sort papers.  Most also have features for sorting, classifying, tagging, annotating, searching, filtering, and creating bibliographies.</a:t>
            </a:r>
          </a:p>
          <a:p>
            <a:r>
              <a:rPr lang="en-US" dirty="0" smtClean="0"/>
              <a:t>Reference managers focus on storing reference data and outputting bibliographies.</a:t>
            </a:r>
          </a:p>
          <a:p>
            <a:r>
              <a:rPr lang="en-US" dirty="0" smtClean="0"/>
              <a:t>Most of them actually </a:t>
            </a:r>
            <a:r>
              <a:rPr lang="en-US" dirty="0" smtClean="0"/>
              <a:t>do </a:t>
            </a:r>
            <a:r>
              <a:rPr lang="en-US" dirty="0" smtClean="0"/>
              <a:t>both, with varying degrees of success…</a:t>
            </a:r>
          </a:p>
          <a:p>
            <a:endParaRPr lang="en-US" dirty="0" smtClean="0"/>
          </a:p>
          <a:p>
            <a:r>
              <a:rPr lang="en-US" dirty="0" smtClean="0"/>
              <a:t>Reference managers: </a:t>
            </a:r>
          </a:p>
          <a:p>
            <a:pPr lvl="1"/>
            <a:r>
              <a:rPr lang="en-US" dirty="0" smtClean="0"/>
              <a:t>Endnote – great at citations, ubiquitous, costly ($120/$250, EndNote basic web free through UBC</a:t>
            </a:r>
            <a:r>
              <a:rPr lang="en-US" dirty="0" smtClean="0"/>
              <a:t>) – UBC libraries won’t offer help with Endnote as they will for </a:t>
            </a:r>
            <a:r>
              <a:rPr lang="en-US" dirty="0" err="1" smtClean="0"/>
              <a:t>RefWorks</a:t>
            </a:r>
            <a:r>
              <a:rPr lang="en-US" dirty="0" smtClean="0"/>
              <a:t>, </a:t>
            </a:r>
            <a:r>
              <a:rPr lang="en-US" dirty="0" err="1" smtClean="0"/>
              <a:t>Mendeley</a:t>
            </a:r>
            <a:r>
              <a:rPr lang="en-US" dirty="0" smtClean="0"/>
              <a:t>, or </a:t>
            </a:r>
            <a:r>
              <a:rPr lang="en-US" dirty="0" err="1" smtClean="0"/>
              <a:t>Zotero</a:t>
            </a:r>
            <a:endParaRPr lang="en-US" dirty="0" smtClean="0"/>
          </a:p>
          <a:p>
            <a:pPr lvl="1"/>
            <a:r>
              <a:rPr lang="en-US" dirty="0" err="1" smtClean="0"/>
              <a:t>RefWorks</a:t>
            </a:r>
            <a:r>
              <a:rPr lang="en-US" dirty="0" smtClean="0"/>
              <a:t> – web based, free through </a:t>
            </a:r>
            <a:r>
              <a:rPr lang="en-US" dirty="0" smtClean="0"/>
              <a:t>UBC </a:t>
            </a:r>
            <a:endParaRPr lang="en-US" dirty="0" smtClean="0"/>
          </a:p>
          <a:p>
            <a:pPr lvl="1"/>
            <a:r>
              <a:rPr lang="en-US" dirty="0" err="1" smtClean="0"/>
              <a:t>Zotero</a:t>
            </a:r>
            <a:r>
              <a:rPr lang="en-US" dirty="0" smtClean="0"/>
              <a:t> – open </a:t>
            </a:r>
            <a:r>
              <a:rPr lang="en-US" dirty="0" smtClean="0"/>
              <a:t>source, </a:t>
            </a:r>
            <a:r>
              <a:rPr lang="en-US" dirty="0" smtClean="0"/>
              <a:t>powerful tools, clunky </a:t>
            </a:r>
            <a:r>
              <a:rPr lang="en-US" dirty="0" smtClean="0"/>
              <a:t>interface – also works well as a PDF manager</a:t>
            </a:r>
            <a:endParaRPr lang="en-US" dirty="0" smtClean="0"/>
          </a:p>
          <a:p>
            <a:pPr lvl="1"/>
            <a:r>
              <a:rPr lang="en-US" dirty="0" err="1" smtClean="0"/>
              <a:t>Mendeley</a:t>
            </a:r>
            <a:r>
              <a:rPr lang="en-US" dirty="0" smtClean="0"/>
              <a:t> – free, desktop and web </a:t>
            </a:r>
            <a:r>
              <a:rPr lang="en-US" dirty="0" smtClean="0"/>
              <a:t>pieces</a:t>
            </a:r>
            <a:r>
              <a:rPr lang="en-US" dirty="0"/>
              <a:t> </a:t>
            </a:r>
            <a:r>
              <a:rPr lang="en-US" dirty="0" smtClean="0"/>
              <a:t>– their social network side is great to share readings/data and is used frequently for this in the sciences but not so much in social sciences/humanities</a:t>
            </a:r>
            <a:endParaRPr lang="en-US" dirty="0" smtClean="0"/>
          </a:p>
          <a:p>
            <a:pPr lvl="1"/>
            <a:r>
              <a:rPr lang="en-US" dirty="0"/>
              <a:t>Y</a:t>
            </a:r>
            <a:r>
              <a:rPr lang="en-US" dirty="0" smtClean="0"/>
              <a:t>ou can back up any of them to an .</a:t>
            </a:r>
            <a:r>
              <a:rPr lang="en-US" dirty="0" err="1" smtClean="0"/>
              <a:t>ris</a:t>
            </a:r>
            <a:r>
              <a:rPr lang="en-US" dirty="0" smtClean="0"/>
              <a:t> or </a:t>
            </a:r>
            <a:r>
              <a:rPr lang="en-US" dirty="0" err="1" smtClean="0"/>
              <a:t>bibtex</a:t>
            </a:r>
            <a:r>
              <a:rPr lang="en-US" dirty="0" smtClean="0"/>
              <a:t> file to move your list of references between computers or </a:t>
            </a:r>
            <a:r>
              <a:rPr lang="en-US" dirty="0" err="1" smtClean="0"/>
              <a:t>programmes</a:t>
            </a:r>
            <a:r>
              <a:rPr lang="en-US" dirty="0"/>
              <a:t>.</a:t>
            </a:r>
            <a:endParaRPr lang="en-US" dirty="0" smtClean="0"/>
          </a:p>
          <a:p>
            <a:pPr lvl="1"/>
            <a:r>
              <a:rPr lang="en-US" dirty="0"/>
              <a:t>Wikipedia comparison: http://</a:t>
            </a:r>
            <a:r>
              <a:rPr lang="en-US" dirty="0" err="1"/>
              <a:t>en.wikipedia.org</a:t>
            </a:r>
            <a:r>
              <a:rPr lang="en-US" dirty="0"/>
              <a:t>/wiki/</a:t>
            </a:r>
            <a:r>
              <a:rPr lang="en-US" dirty="0" err="1"/>
              <a:t>Comparison_of_reference_management_software</a:t>
            </a:r>
            <a:endParaRPr lang="en-US" dirty="0"/>
          </a:p>
        </p:txBody>
      </p:sp>
    </p:spTree>
    <p:extLst>
      <p:ext uri="{BB962C8B-B14F-4D97-AF65-F5344CB8AC3E}">
        <p14:creationId xmlns:p14="http://schemas.microsoft.com/office/powerpoint/2010/main" val="21509487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PDFs &amp; </a:t>
            </a:r>
            <a:r>
              <a:rPr lang="en-US" dirty="0" smtClean="0"/>
              <a:t>Referencing, </a:t>
            </a:r>
            <a:r>
              <a:rPr lang="en-US" dirty="0" err="1" smtClean="0"/>
              <a:t>con’t</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PDF Managers:</a:t>
            </a:r>
          </a:p>
          <a:p>
            <a:pPr lvl="1"/>
            <a:r>
              <a:rPr lang="en-US" dirty="0" smtClean="0"/>
              <a:t>Papers </a:t>
            </a:r>
            <a:r>
              <a:rPr lang="en-US" dirty="0" smtClean="0"/>
              <a:t>(now Papers3) – links across devices through </a:t>
            </a:r>
            <a:r>
              <a:rPr lang="en-US" dirty="0" err="1" smtClean="0"/>
              <a:t>Dropbox</a:t>
            </a:r>
            <a:r>
              <a:rPr lang="en-US" dirty="0" smtClean="0"/>
              <a:t>, great support - $45 for Mac/Windows, $10 </a:t>
            </a:r>
            <a:r>
              <a:rPr lang="en-US" dirty="0" err="1" smtClean="0"/>
              <a:t>iOS</a:t>
            </a:r>
            <a:endParaRPr lang="en-US" dirty="0" smtClean="0"/>
          </a:p>
          <a:p>
            <a:pPr lvl="1"/>
            <a:r>
              <a:rPr lang="en-US" dirty="0" smtClean="0"/>
              <a:t>Bookends – fully featured, intuitive to use - $50 Mac, $10 </a:t>
            </a:r>
            <a:r>
              <a:rPr lang="en-US" dirty="0" err="1" smtClean="0"/>
              <a:t>iOS</a:t>
            </a:r>
            <a:endParaRPr lang="en-US" dirty="0" smtClean="0"/>
          </a:p>
          <a:p>
            <a:pPr lvl="1"/>
            <a:r>
              <a:rPr lang="en-US" dirty="0" err="1" smtClean="0"/>
              <a:t>Sente</a:t>
            </a:r>
            <a:r>
              <a:rPr lang="en-US" dirty="0" smtClean="0"/>
              <a:t> – high powered, syncs between devices – free for basic (100 references), $30 for upgrade, then yearly payments for extra </a:t>
            </a:r>
            <a:r>
              <a:rPr lang="en-US" dirty="0" smtClean="0"/>
              <a:t>storage</a:t>
            </a:r>
          </a:p>
          <a:p>
            <a:pPr lvl="1"/>
            <a:endParaRPr lang="en-US" dirty="0"/>
          </a:p>
          <a:p>
            <a:r>
              <a:rPr lang="en-US" dirty="0" smtClean="0"/>
              <a:t>Things to think about when choosing a </a:t>
            </a:r>
            <a:r>
              <a:rPr lang="en-US" dirty="0" err="1" smtClean="0"/>
              <a:t>pdf</a:t>
            </a:r>
            <a:r>
              <a:rPr lang="en-US" dirty="0" smtClean="0"/>
              <a:t> or reference manager: does its filing system make sense for you, is the interface intuitive, do you want to highlight/annotate in the </a:t>
            </a:r>
            <a:r>
              <a:rPr lang="en-US" dirty="0" err="1" smtClean="0"/>
              <a:t>programme</a:t>
            </a:r>
            <a:r>
              <a:rPr lang="en-US" dirty="0" smtClean="0"/>
              <a:t> or use a separate annotation </a:t>
            </a:r>
            <a:r>
              <a:rPr lang="en-US" dirty="0" err="1" smtClean="0"/>
              <a:t>programme</a:t>
            </a:r>
            <a:r>
              <a:rPr lang="en-US" dirty="0" smtClean="0"/>
              <a:t>, does it output nicely in the reference format you use most, is ‘write n’ cite’ important to you, does it work across the platforms/devices you want, will you have to pay (often) for upgrades</a:t>
            </a:r>
          </a:p>
          <a:p>
            <a:endParaRPr lang="en-US" dirty="0"/>
          </a:p>
          <a:p>
            <a:r>
              <a:rPr lang="en-US" dirty="0" smtClean="0"/>
              <a:t>There are LOTS of comparisons/reviews on line if you Google something like ‘Papers </a:t>
            </a:r>
            <a:r>
              <a:rPr lang="en-US" dirty="0" err="1" smtClean="0"/>
              <a:t>vs</a:t>
            </a:r>
            <a:r>
              <a:rPr lang="en-US" dirty="0" smtClean="0"/>
              <a:t> Bookends’</a:t>
            </a:r>
            <a:endParaRPr lang="en-US" dirty="0"/>
          </a:p>
        </p:txBody>
      </p:sp>
    </p:spTree>
    <p:extLst>
      <p:ext uri="{BB962C8B-B14F-4D97-AF65-F5344CB8AC3E}">
        <p14:creationId xmlns:p14="http://schemas.microsoft.com/office/powerpoint/2010/main" val="29801433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notes</a:t>
            </a:r>
            <a:endParaRPr lang="en-US" dirty="0"/>
          </a:p>
        </p:txBody>
      </p:sp>
      <p:sp>
        <p:nvSpPr>
          <p:cNvPr id="3" name="Content Placeholder 2"/>
          <p:cNvSpPr>
            <a:spLocks noGrp="1"/>
          </p:cNvSpPr>
          <p:nvPr>
            <p:ph sz="quarter" idx="1"/>
          </p:nvPr>
        </p:nvSpPr>
        <p:spPr>
          <a:xfrm>
            <a:off x="612648" y="1600199"/>
            <a:ext cx="8153400" cy="5071659"/>
          </a:xfrm>
        </p:spPr>
        <p:txBody>
          <a:bodyPr>
            <a:normAutofit fontScale="77500" lnSpcReduction="20000"/>
          </a:bodyPr>
          <a:lstStyle/>
          <a:p>
            <a:r>
              <a:rPr lang="en-US" dirty="0" smtClean="0"/>
              <a:t>Highlighting and annotating </a:t>
            </a:r>
            <a:r>
              <a:rPr lang="en-US" dirty="0" smtClean="0"/>
              <a:t>can be done in all PDF managers and most PDF readers, with varying degrees of ease.</a:t>
            </a:r>
          </a:p>
          <a:p>
            <a:endParaRPr lang="en-US" dirty="0"/>
          </a:p>
          <a:p>
            <a:r>
              <a:rPr lang="en-US" dirty="0" smtClean="0"/>
              <a:t>Features to look for include ease of use and ability to sync across devices, compatibility with PDF managers, format for saving </a:t>
            </a:r>
            <a:r>
              <a:rPr lang="en-US" dirty="0" smtClean="0"/>
              <a:t>annotations, </a:t>
            </a:r>
            <a:r>
              <a:rPr lang="en-US" dirty="0" smtClean="0"/>
              <a:t>assortment of tools </a:t>
            </a:r>
            <a:r>
              <a:rPr lang="en-US" dirty="0" smtClean="0"/>
              <a:t>available, ability to export your notes into a separate document, ability to freeform highlight for things that aren’t text.</a:t>
            </a:r>
            <a:endParaRPr lang="en-US" dirty="0" smtClean="0"/>
          </a:p>
          <a:p>
            <a:endParaRPr lang="en-US" dirty="0" smtClean="0"/>
          </a:p>
          <a:p>
            <a:r>
              <a:rPr lang="en-US" dirty="0" smtClean="0"/>
              <a:t>Popular apps include:</a:t>
            </a:r>
          </a:p>
          <a:p>
            <a:pPr lvl="1"/>
            <a:r>
              <a:rPr lang="en-US" dirty="0" err="1" smtClean="0"/>
              <a:t>iAnnotate</a:t>
            </a:r>
            <a:endParaRPr lang="en-US" dirty="0" smtClean="0"/>
          </a:p>
          <a:p>
            <a:pPr lvl="1"/>
            <a:r>
              <a:rPr lang="en-US" dirty="0" err="1" smtClean="0"/>
              <a:t>GoodReader</a:t>
            </a:r>
            <a:r>
              <a:rPr lang="en-US" dirty="0" smtClean="0"/>
              <a:t> (</a:t>
            </a:r>
            <a:r>
              <a:rPr lang="en-US" dirty="0" err="1" smtClean="0"/>
              <a:t>GoodNotes</a:t>
            </a:r>
            <a:r>
              <a:rPr lang="en-US" dirty="0" smtClean="0"/>
              <a:t>)</a:t>
            </a:r>
          </a:p>
          <a:p>
            <a:pPr lvl="1"/>
            <a:r>
              <a:rPr lang="en-US" dirty="0" smtClean="0"/>
              <a:t>PDF Expert</a:t>
            </a:r>
          </a:p>
          <a:p>
            <a:pPr lvl="1"/>
            <a:r>
              <a:rPr lang="en-US" dirty="0" err="1" smtClean="0"/>
              <a:t>Foxit</a:t>
            </a:r>
            <a:endParaRPr lang="en-US" dirty="0" smtClean="0"/>
          </a:p>
          <a:p>
            <a:pPr lvl="1"/>
            <a:endParaRPr lang="en-US" dirty="0"/>
          </a:p>
        </p:txBody>
      </p:sp>
    </p:spTree>
    <p:extLst>
      <p:ext uri="{BB962C8B-B14F-4D97-AF65-F5344CB8AC3E}">
        <p14:creationId xmlns:p14="http://schemas.microsoft.com/office/powerpoint/2010/main" val="13418552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notes, </a:t>
            </a:r>
            <a:r>
              <a:rPr lang="en-US" dirty="0" err="1" smtClean="0"/>
              <a:t>con’t</a:t>
            </a:r>
            <a:endParaRPr lang="en-US" dirty="0"/>
          </a:p>
        </p:txBody>
      </p:sp>
      <p:pic>
        <p:nvPicPr>
          <p:cNvPr id="5" name="Content Placeholder 4"/>
          <p:cNvPicPr>
            <a:picLocks noGrp="1" noChangeAspect="1"/>
          </p:cNvPicPr>
          <p:nvPr>
            <p:ph sz="quarter" idx="1"/>
          </p:nvPr>
        </p:nvPicPr>
        <p:blipFill>
          <a:blip r:embed="rId2"/>
          <a:srcRect l="-23665" r="-23665"/>
          <a:stretch>
            <a:fillRect/>
          </a:stretch>
        </p:blipFill>
        <p:spPr>
          <a:xfrm>
            <a:off x="-765659" y="1961510"/>
            <a:ext cx="10821727" cy="4863026"/>
          </a:xfrm>
        </p:spPr>
      </p:pic>
      <p:sp>
        <p:nvSpPr>
          <p:cNvPr id="6" name="TextBox 5"/>
          <p:cNvSpPr txBox="1"/>
          <p:nvPr/>
        </p:nvSpPr>
        <p:spPr>
          <a:xfrm>
            <a:off x="247163" y="1567674"/>
            <a:ext cx="7797629" cy="369332"/>
          </a:xfrm>
          <a:prstGeom prst="rect">
            <a:avLst/>
          </a:prstGeom>
          <a:noFill/>
        </p:spPr>
        <p:txBody>
          <a:bodyPr wrap="square" rtlCol="0">
            <a:spAutoFit/>
          </a:bodyPr>
          <a:lstStyle/>
          <a:p>
            <a:r>
              <a:rPr lang="en-GB" dirty="0" smtClean="0"/>
              <a:t>For taking notes, organising info, clipping web articles:</a:t>
            </a:r>
            <a:endParaRPr lang="en-GB" dirty="0"/>
          </a:p>
        </p:txBody>
      </p:sp>
    </p:spTree>
    <p:extLst>
      <p:ext uri="{BB962C8B-B14F-4D97-AF65-F5344CB8AC3E}">
        <p14:creationId xmlns:p14="http://schemas.microsoft.com/office/powerpoint/2010/main" val="18656372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Taking notes, </a:t>
            </a:r>
            <a:r>
              <a:rPr lang="en-GB" dirty="0" err="1" smtClean="0"/>
              <a:t>con’t</a:t>
            </a:r>
            <a:endParaRPr lang="en-GB" dirty="0"/>
          </a:p>
        </p:txBody>
      </p:sp>
      <p:sp>
        <p:nvSpPr>
          <p:cNvPr id="3" name="Content Placeholder 2"/>
          <p:cNvSpPr>
            <a:spLocks noGrp="1"/>
          </p:cNvSpPr>
          <p:nvPr>
            <p:ph sz="quarter" idx="1"/>
          </p:nvPr>
        </p:nvSpPr>
        <p:spPr/>
        <p:txBody>
          <a:bodyPr>
            <a:normAutofit fontScale="85000" lnSpcReduction="10000"/>
          </a:bodyPr>
          <a:lstStyle/>
          <a:p>
            <a:r>
              <a:rPr lang="en-GB" dirty="0" smtClean="0"/>
              <a:t>Everyone who’s used </a:t>
            </a:r>
            <a:r>
              <a:rPr lang="en-GB" dirty="0" err="1" smtClean="0"/>
              <a:t>Evernote</a:t>
            </a:r>
            <a:r>
              <a:rPr lang="en-GB" dirty="0" smtClean="0"/>
              <a:t> thinks it’s been life changing.  I use it to take notes in classes and lectures with slides, links, and even voice recordings all attached;  write notes from books/articles; keep info (for school and life) that I can easily access on any device from anywhere; clip things I find on the web that I want to read later; share notes or notebooks with others for collaborative projects (or to send my husband the shopping list)</a:t>
            </a:r>
          </a:p>
          <a:p>
            <a:r>
              <a:rPr lang="en-GB" dirty="0" smtClean="0"/>
              <a:t>Other useful tools:  Group Notes – for collaborative note taking/writing/annotating</a:t>
            </a:r>
          </a:p>
          <a:p>
            <a:r>
              <a:rPr lang="en-GB" dirty="0" err="1" smtClean="0"/>
              <a:t>Evernote</a:t>
            </a:r>
            <a:r>
              <a:rPr lang="en-GB" dirty="0" smtClean="0"/>
              <a:t> –</a:t>
            </a:r>
          </a:p>
          <a:p>
            <a:pPr lvl="1"/>
            <a:r>
              <a:rPr lang="en-GB" dirty="0" smtClean="0"/>
              <a:t>also has </a:t>
            </a:r>
            <a:r>
              <a:rPr lang="en-GB" dirty="0" err="1" smtClean="0"/>
              <a:t>Skitch</a:t>
            </a:r>
            <a:r>
              <a:rPr lang="en-GB" dirty="0" smtClean="0"/>
              <a:t> for images and text</a:t>
            </a:r>
            <a:endParaRPr lang="en-GB" dirty="0"/>
          </a:p>
        </p:txBody>
      </p:sp>
    </p:spTree>
    <p:extLst>
      <p:ext uri="{BB962C8B-B14F-4D97-AF65-F5344CB8AC3E}">
        <p14:creationId xmlns:p14="http://schemas.microsoft.com/office/powerpoint/2010/main" val="10871079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Word isn’t the only option!</a:t>
            </a:r>
          </a:p>
          <a:p>
            <a:pPr lvl="1"/>
            <a:r>
              <a:rPr lang="en-US" dirty="0" smtClean="0"/>
              <a:t>Mac iWork suite now free for </a:t>
            </a:r>
            <a:r>
              <a:rPr lang="en-US" dirty="0" err="1" smtClean="0"/>
              <a:t>iOS</a:t>
            </a:r>
            <a:endParaRPr lang="en-US" dirty="0" smtClean="0"/>
          </a:p>
          <a:p>
            <a:pPr lvl="1"/>
            <a:r>
              <a:rPr lang="en-US" dirty="0" err="1" smtClean="0"/>
              <a:t>OpenOffice</a:t>
            </a:r>
            <a:r>
              <a:rPr lang="en-US" dirty="0" smtClean="0"/>
              <a:t>, </a:t>
            </a:r>
            <a:r>
              <a:rPr lang="en-US" dirty="0" err="1" smtClean="0"/>
              <a:t>LibreOffice</a:t>
            </a:r>
            <a:endParaRPr lang="en-US" dirty="0" smtClean="0"/>
          </a:p>
          <a:p>
            <a:pPr lvl="1"/>
            <a:r>
              <a:rPr lang="en-US" dirty="0" err="1" smtClean="0"/>
              <a:t>LaTex</a:t>
            </a:r>
            <a:r>
              <a:rPr lang="en-US" dirty="0" smtClean="0"/>
              <a:t> editors</a:t>
            </a:r>
          </a:p>
          <a:p>
            <a:pPr lvl="1"/>
            <a:r>
              <a:rPr lang="en-US" dirty="0"/>
              <a:t>Scrivener </a:t>
            </a:r>
            <a:r>
              <a:rPr lang="en-US" dirty="0" smtClean="0"/>
              <a:t>– allows you to break documents into pieces (i.e. chapters, sections, </a:t>
            </a:r>
            <a:r>
              <a:rPr lang="en-US" dirty="0" err="1" smtClean="0"/>
              <a:t>etc</a:t>
            </a:r>
            <a:r>
              <a:rPr lang="en-US" dirty="0" smtClean="0"/>
              <a:t>) and easily move between pieces, so you don’t have to scroll back and forth in Word or try to merge many different documents.  Highly recommended by many writers and PhD students. (</a:t>
            </a:r>
            <a:r>
              <a:rPr lang="en-US" dirty="0"/>
              <a:t>http://</a:t>
            </a:r>
            <a:r>
              <a:rPr lang="en-US" dirty="0" err="1"/>
              <a:t>www.literatureandlatte.com</a:t>
            </a:r>
            <a:r>
              <a:rPr lang="en-US" dirty="0"/>
              <a:t>/</a:t>
            </a:r>
            <a:r>
              <a:rPr lang="en-US" dirty="0" err="1" smtClean="0"/>
              <a:t>index.php</a:t>
            </a:r>
            <a:r>
              <a:rPr lang="en-US" dirty="0" smtClean="0"/>
              <a:t>)</a:t>
            </a:r>
            <a:endParaRPr lang="en-US" dirty="0" smtClean="0"/>
          </a:p>
          <a:p>
            <a:pPr lvl="1"/>
            <a:endParaRPr lang="en-US" dirty="0" smtClean="0"/>
          </a:p>
        </p:txBody>
      </p:sp>
    </p:spTree>
    <p:extLst>
      <p:ext uri="{BB962C8B-B14F-4D97-AF65-F5344CB8AC3E}">
        <p14:creationId xmlns:p14="http://schemas.microsoft.com/office/powerpoint/2010/main" val="38684359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tips</a:t>
            </a:r>
            <a:endParaRPr lang="en-US" dirty="0"/>
          </a:p>
        </p:txBody>
      </p:sp>
      <p:sp>
        <p:nvSpPr>
          <p:cNvPr id="3" name="Content Placeholder 2"/>
          <p:cNvSpPr>
            <a:spLocks noGrp="1"/>
          </p:cNvSpPr>
          <p:nvPr>
            <p:ph sz="quarter" idx="1"/>
          </p:nvPr>
        </p:nvSpPr>
        <p:spPr>
          <a:xfrm>
            <a:off x="213895" y="1600199"/>
            <a:ext cx="8552153" cy="5433033"/>
          </a:xfrm>
        </p:spPr>
        <p:txBody>
          <a:bodyPr>
            <a:normAutofit fontScale="77500" lnSpcReduction="20000"/>
          </a:bodyPr>
          <a:lstStyle/>
          <a:p>
            <a:r>
              <a:rPr lang="en-US" dirty="0" smtClean="0"/>
              <a:t>There is no one ‘best’ program or system, bu</a:t>
            </a:r>
            <a:r>
              <a:rPr lang="en-US" dirty="0" smtClean="0"/>
              <a:t>t there might be one that is best for you.</a:t>
            </a:r>
            <a:endParaRPr lang="en-US" dirty="0" smtClean="0"/>
          </a:p>
          <a:p>
            <a:r>
              <a:rPr lang="en-US" dirty="0" smtClean="0"/>
              <a:t>Spend </a:t>
            </a:r>
            <a:r>
              <a:rPr lang="en-US" dirty="0" smtClean="0"/>
              <a:t>time thinking about how you work and what devices you use before choosing tools</a:t>
            </a:r>
            <a:r>
              <a:rPr lang="en-US" dirty="0" smtClean="0"/>
              <a:t>.  Most come with a free trial - test drive a few before </a:t>
            </a:r>
            <a:r>
              <a:rPr lang="en-US" dirty="0"/>
              <a:t>investing. </a:t>
            </a:r>
            <a:endParaRPr lang="en-US" dirty="0" smtClean="0"/>
          </a:p>
          <a:p>
            <a:r>
              <a:rPr lang="en-US" dirty="0" smtClean="0"/>
              <a:t>Once </a:t>
            </a:r>
            <a:r>
              <a:rPr lang="en-US" dirty="0"/>
              <a:t>you </a:t>
            </a:r>
            <a:r>
              <a:rPr lang="en-US" dirty="0" smtClean="0"/>
              <a:t>get used to </a:t>
            </a:r>
            <a:r>
              <a:rPr lang="en-US" dirty="0"/>
              <a:t>a system, don’t change to a new one unless </a:t>
            </a:r>
            <a:r>
              <a:rPr lang="en-US" dirty="0" smtClean="0"/>
              <a:t>there’s a really good reason.</a:t>
            </a:r>
            <a:endParaRPr lang="en-US" dirty="0" smtClean="0"/>
          </a:p>
          <a:p>
            <a:r>
              <a:rPr lang="en-US" dirty="0"/>
              <a:t>Create a system of tags/keywords </a:t>
            </a:r>
            <a:r>
              <a:rPr lang="en-US" dirty="0" smtClean="0"/>
              <a:t>that you use consistently across </a:t>
            </a:r>
            <a:r>
              <a:rPr lang="en-US" dirty="0"/>
              <a:t>all ‘tools’</a:t>
            </a:r>
            <a:r>
              <a:rPr lang="en-US" dirty="0" smtClean="0"/>
              <a:t>.</a:t>
            </a:r>
          </a:p>
          <a:p>
            <a:r>
              <a:rPr lang="en-US" dirty="0" smtClean="0"/>
              <a:t>Back </a:t>
            </a:r>
            <a:r>
              <a:rPr lang="en-US" dirty="0" smtClean="0"/>
              <a:t>up </a:t>
            </a:r>
            <a:r>
              <a:rPr lang="en-US" dirty="0" smtClean="0"/>
              <a:t>everything!  Remember that if you back up to a USB that you carry with you, or to another computer/drive in your home, it’s possible that if your laptop were to get stolen/lost in a fire then your backup would be lost as well.</a:t>
            </a:r>
            <a:endParaRPr lang="en-US" dirty="0" smtClean="0"/>
          </a:p>
          <a:p>
            <a:pPr lvl="1"/>
            <a:r>
              <a:rPr lang="en-US" dirty="0" smtClean="0"/>
              <a:t>You can easily set programs to save a copy automatically to </a:t>
            </a:r>
            <a:r>
              <a:rPr lang="en-US" dirty="0" err="1" smtClean="0"/>
              <a:t>Dropbox</a:t>
            </a:r>
            <a:r>
              <a:rPr lang="en-US" dirty="0" smtClean="0"/>
              <a:t> or </a:t>
            </a:r>
            <a:r>
              <a:rPr lang="en-US" dirty="0" err="1" smtClean="0"/>
              <a:t>iCloud</a:t>
            </a:r>
            <a:r>
              <a:rPr lang="en-US" dirty="0"/>
              <a:t>.</a:t>
            </a:r>
            <a:endParaRPr lang="en-US" dirty="0" smtClean="0"/>
          </a:p>
          <a:p>
            <a:pPr lvl="1"/>
            <a:r>
              <a:rPr lang="en-US" dirty="0" smtClean="0"/>
              <a:t>Professional archive </a:t>
            </a:r>
            <a:r>
              <a:rPr lang="en-US" dirty="0" smtClean="0"/>
              <a:t>services have a monthly charge equivalent to a latte.  Skip one trip to Starbucks in exchange for the peace of mind of having your data automatically backed up continuously.</a:t>
            </a:r>
            <a:endParaRPr lang="en-US" dirty="0" smtClean="0"/>
          </a:p>
        </p:txBody>
      </p:sp>
    </p:spTree>
    <p:extLst>
      <p:ext uri="{BB962C8B-B14F-4D97-AF65-F5344CB8AC3E}">
        <p14:creationId xmlns:p14="http://schemas.microsoft.com/office/powerpoint/2010/main" val="40628795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2478</TotalTime>
  <Words>983</Words>
  <Application>Microsoft Macintosh PowerPoint</Application>
  <PresentationFormat>On-screen Show (4:3)</PresentationFormat>
  <Paragraphs>66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Technology resources to support  research</vt:lpstr>
      <vt:lpstr>Some of the processes…</vt:lpstr>
      <vt:lpstr>PDFs &amp; Referencing</vt:lpstr>
      <vt:lpstr>PDFs &amp; Referencing, con’t</vt:lpstr>
      <vt:lpstr>Taking notes</vt:lpstr>
      <vt:lpstr>Taking notes, con’t</vt:lpstr>
      <vt:lpstr>Taking notes, con’t</vt:lpstr>
      <vt:lpstr>Writing</vt:lpstr>
      <vt:lpstr>Other tips</vt:lpstr>
      <vt:lpstr>Other tips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Taming the paper</dc:title>
  <dc:creator>Ashley Shaw</dc:creator>
  <cp:lastModifiedBy>Ashley Shaw</cp:lastModifiedBy>
  <cp:revision>20</cp:revision>
  <dcterms:created xsi:type="dcterms:W3CDTF">2013-09-25T18:04:25Z</dcterms:created>
  <dcterms:modified xsi:type="dcterms:W3CDTF">2013-09-27T16:37:58Z</dcterms:modified>
</cp:coreProperties>
</file>