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732" r:id="rId2"/>
  </p:sldMasterIdLst>
  <p:notesMasterIdLst>
    <p:notesMasterId r:id="rId45"/>
  </p:notesMasterIdLst>
  <p:handoutMasterIdLst>
    <p:handoutMasterId r:id="rId46"/>
  </p:handoutMasterIdLst>
  <p:sldIdLst>
    <p:sldId id="375" r:id="rId3"/>
    <p:sldId id="378" r:id="rId4"/>
    <p:sldId id="368" r:id="rId5"/>
    <p:sldId id="371" r:id="rId6"/>
    <p:sldId id="372" r:id="rId7"/>
    <p:sldId id="369" r:id="rId8"/>
    <p:sldId id="370" r:id="rId9"/>
    <p:sldId id="377" r:id="rId10"/>
    <p:sldId id="261" r:id="rId11"/>
    <p:sldId id="384" r:id="rId12"/>
    <p:sldId id="295" r:id="rId13"/>
    <p:sldId id="269" r:id="rId14"/>
    <p:sldId id="373" r:id="rId15"/>
    <p:sldId id="303" r:id="rId16"/>
    <p:sldId id="374" r:id="rId17"/>
    <p:sldId id="379" r:id="rId18"/>
    <p:sldId id="382" r:id="rId19"/>
    <p:sldId id="380" r:id="rId20"/>
    <p:sldId id="385" r:id="rId21"/>
    <p:sldId id="386" r:id="rId22"/>
    <p:sldId id="387" r:id="rId23"/>
    <p:sldId id="381" r:id="rId24"/>
    <p:sldId id="389" r:id="rId25"/>
    <p:sldId id="391" r:id="rId26"/>
    <p:sldId id="332" r:id="rId27"/>
    <p:sldId id="390" r:id="rId28"/>
    <p:sldId id="392" r:id="rId29"/>
    <p:sldId id="393" r:id="rId30"/>
    <p:sldId id="395" r:id="rId31"/>
    <p:sldId id="266" r:id="rId32"/>
    <p:sldId id="344" r:id="rId33"/>
    <p:sldId id="396" r:id="rId34"/>
    <p:sldId id="399" r:id="rId35"/>
    <p:sldId id="318" r:id="rId36"/>
    <p:sldId id="400" r:id="rId37"/>
    <p:sldId id="402" r:id="rId38"/>
    <p:sldId id="404" r:id="rId39"/>
    <p:sldId id="408" r:id="rId40"/>
    <p:sldId id="407" r:id="rId41"/>
    <p:sldId id="331" r:id="rId42"/>
    <p:sldId id="410" r:id="rId43"/>
    <p:sldId id="409" r:id="rId4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961"/>
    <a:srgbClr val="E4D2F2"/>
    <a:srgbClr val="FFE38B"/>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25" autoAdjust="0"/>
    <p:restoredTop sz="85905" autoAdjust="0"/>
  </p:normalViewPr>
  <p:slideViewPr>
    <p:cSldViewPr>
      <p:cViewPr varScale="1">
        <p:scale>
          <a:sx n="61" d="100"/>
          <a:sy n="61" d="100"/>
        </p:scale>
        <p:origin x="1572" y="60"/>
      </p:cViewPr>
      <p:guideLst>
        <p:guide orient="horz" pos="2160"/>
        <p:guide pos="2880"/>
      </p:guideLst>
    </p:cSldViewPr>
  </p:slideViewPr>
  <p:outlineViewPr>
    <p:cViewPr>
      <p:scale>
        <a:sx n="33" d="100"/>
        <a:sy n="33" d="100"/>
      </p:scale>
      <p:origin x="48" y="318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4F33C0-1DF6-455A-88A4-AF94CE029624}" type="doc">
      <dgm:prSet loTypeId="urn:microsoft.com/office/officeart/2005/8/layout/process1" loCatId="process" qsTypeId="urn:microsoft.com/office/officeart/2005/8/quickstyle/simple1" qsCatId="simple" csTypeId="urn:microsoft.com/office/officeart/2005/8/colors/accent1_2" csCatId="accent1" phldr="1"/>
      <dgm:spPr/>
    </dgm:pt>
    <dgm:pt modelId="{3AF05DB4-8C00-4A35-9AE2-1EFD555F58C8}">
      <dgm:prSet phldrT="[Text]" custT="1"/>
      <dgm:spPr>
        <a:solidFill>
          <a:srgbClr val="FFC000"/>
        </a:solidFill>
        <a:ln>
          <a:noFill/>
        </a:ln>
      </dgm:spPr>
      <dgm:t>
        <a:bodyPr/>
        <a:lstStyle/>
        <a:p>
          <a:r>
            <a:rPr lang="en-US" sz="2000" dirty="0" smtClean="0">
              <a:solidFill>
                <a:schemeClr val="tx1"/>
              </a:solidFill>
            </a:rPr>
            <a:t>Event is Threatening/ Demanding</a:t>
          </a:r>
          <a:endParaRPr lang="en-US" sz="2000" dirty="0">
            <a:solidFill>
              <a:schemeClr val="tx1"/>
            </a:solidFill>
          </a:endParaRPr>
        </a:p>
      </dgm:t>
    </dgm:pt>
    <dgm:pt modelId="{0EA9107E-3B04-4C5E-B027-240C7AC748D6}" type="parTrans" cxnId="{CC0E6FEE-B477-43F5-BAE7-961E6DFF1A21}">
      <dgm:prSet/>
      <dgm:spPr/>
      <dgm:t>
        <a:bodyPr/>
        <a:lstStyle/>
        <a:p>
          <a:endParaRPr lang="en-US"/>
        </a:p>
      </dgm:t>
    </dgm:pt>
    <dgm:pt modelId="{DB9F558C-73D4-436B-A629-B0C494B8803E}" type="sibTrans" cxnId="{CC0E6FEE-B477-43F5-BAE7-961E6DFF1A21}">
      <dgm:prSet/>
      <dgm:spPr>
        <a:solidFill>
          <a:srgbClr val="FFC000"/>
        </a:solidFill>
      </dgm:spPr>
      <dgm:t>
        <a:bodyPr/>
        <a:lstStyle/>
        <a:p>
          <a:endParaRPr lang="en-US"/>
        </a:p>
      </dgm:t>
    </dgm:pt>
    <dgm:pt modelId="{99F6BD38-3C73-4D6A-8E8C-C5C913AEB4EB}">
      <dgm:prSet phldrT="[Text]" custT="1"/>
      <dgm:spPr>
        <a:solidFill>
          <a:srgbClr val="FFC000"/>
        </a:solidFill>
        <a:ln>
          <a:noFill/>
        </a:ln>
      </dgm:spPr>
      <dgm:t>
        <a:bodyPr/>
        <a:lstStyle/>
        <a:p>
          <a:r>
            <a:rPr lang="en-US" sz="2400" b="0" dirty="0" smtClean="0">
              <a:solidFill>
                <a:schemeClr val="tx1"/>
              </a:solidFill>
            </a:rPr>
            <a:t>Stress</a:t>
          </a:r>
          <a:endParaRPr lang="en-US" sz="1600" b="0" dirty="0">
            <a:solidFill>
              <a:schemeClr val="tx1"/>
            </a:solidFill>
          </a:endParaRPr>
        </a:p>
      </dgm:t>
    </dgm:pt>
    <dgm:pt modelId="{70C3C781-FE56-4FFF-8044-22AF0EE90844}" type="parTrans" cxnId="{7998853E-B45A-40CD-9D0B-626D9388FED8}">
      <dgm:prSet/>
      <dgm:spPr/>
      <dgm:t>
        <a:bodyPr/>
        <a:lstStyle/>
        <a:p>
          <a:endParaRPr lang="en-US"/>
        </a:p>
      </dgm:t>
    </dgm:pt>
    <dgm:pt modelId="{CC9E9462-E47A-4748-BD38-CB554605B121}" type="sibTrans" cxnId="{7998853E-B45A-40CD-9D0B-626D9388FED8}">
      <dgm:prSet/>
      <dgm:spPr/>
      <dgm:t>
        <a:bodyPr/>
        <a:lstStyle/>
        <a:p>
          <a:endParaRPr lang="en-US"/>
        </a:p>
      </dgm:t>
    </dgm:pt>
    <dgm:pt modelId="{116A6BF4-8053-4CBF-82D9-6CA69E868BEF}" type="pres">
      <dgm:prSet presAssocID="{9D4F33C0-1DF6-455A-88A4-AF94CE029624}" presName="Name0" presStyleCnt="0">
        <dgm:presLayoutVars>
          <dgm:dir/>
          <dgm:resizeHandles val="exact"/>
        </dgm:presLayoutVars>
      </dgm:prSet>
      <dgm:spPr/>
    </dgm:pt>
    <dgm:pt modelId="{2F8ED42A-4D1C-421D-9CA0-CFBD2C31B88E}" type="pres">
      <dgm:prSet presAssocID="{3AF05DB4-8C00-4A35-9AE2-1EFD555F58C8}" presName="node" presStyleLbl="node1" presStyleIdx="0" presStyleCnt="2">
        <dgm:presLayoutVars>
          <dgm:bulletEnabled val="1"/>
        </dgm:presLayoutVars>
      </dgm:prSet>
      <dgm:spPr/>
      <dgm:t>
        <a:bodyPr/>
        <a:lstStyle/>
        <a:p>
          <a:endParaRPr lang="en-US"/>
        </a:p>
      </dgm:t>
    </dgm:pt>
    <dgm:pt modelId="{6439DD88-C6A4-4040-BCD0-BCD3C75AB8F2}" type="pres">
      <dgm:prSet presAssocID="{DB9F558C-73D4-436B-A629-B0C494B8803E}" presName="sibTrans" presStyleLbl="sibTrans2D1" presStyleIdx="0" presStyleCnt="1"/>
      <dgm:spPr/>
      <dgm:t>
        <a:bodyPr/>
        <a:lstStyle/>
        <a:p>
          <a:endParaRPr lang="en-US"/>
        </a:p>
      </dgm:t>
    </dgm:pt>
    <dgm:pt modelId="{4E646B50-5015-4427-A37B-7209CB639F38}" type="pres">
      <dgm:prSet presAssocID="{DB9F558C-73D4-436B-A629-B0C494B8803E}" presName="connectorText" presStyleLbl="sibTrans2D1" presStyleIdx="0" presStyleCnt="1"/>
      <dgm:spPr/>
      <dgm:t>
        <a:bodyPr/>
        <a:lstStyle/>
        <a:p>
          <a:endParaRPr lang="en-US"/>
        </a:p>
      </dgm:t>
    </dgm:pt>
    <dgm:pt modelId="{42868A24-3140-4C83-B9DD-BD77B64C0680}" type="pres">
      <dgm:prSet presAssocID="{99F6BD38-3C73-4D6A-8E8C-C5C913AEB4EB}" presName="node" presStyleLbl="node1" presStyleIdx="1" presStyleCnt="2" custScaleX="52367" custScaleY="100000" custLinFactX="8921" custLinFactNeighborX="100000" custLinFactNeighborY="-18750">
        <dgm:presLayoutVars>
          <dgm:bulletEnabled val="1"/>
        </dgm:presLayoutVars>
      </dgm:prSet>
      <dgm:spPr/>
      <dgm:t>
        <a:bodyPr/>
        <a:lstStyle/>
        <a:p>
          <a:endParaRPr lang="en-US"/>
        </a:p>
      </dgm:t>
    </dgm:pt>
  </dgm:ptLst>
  <dgm:cxnLst>
    <dgm:cxn modelId="{88CDFC86-217B-49EF-B668-01112A0B653D}" type="presOf" srcId="{DB9F558C-73D4-436B-A629-B0C494B8803E}" destId="{4E646B50-5015-4427-A37B-7209CB639F38}" srcOrd="1" destOrd="0" presId="urn:microsoft.com/office/officeart/2005/8/layout/process1"/>
    <dgm:cxn modelId="{48E19892-DEEF-46D8-BBFB-5A397D9C9C07}" type="presOf" srcId="{99F6BD38-3C73-4D6A-8E8C-C5C913AEB4EB}" destId="{42868A24-3140-4C83-B9DD-BD77B64C0680}" srcOrd="0" destOrd="0" presId="urn:microsoft.com/office/officeart/2005/8/layout/process1"/>
    <dgm:cxn modelId="{309C1EB4-B3E0-44A6-8544-FD50E003D038}" type="presOf" srcId="{9D4F33C0-1DF6-455A-88A4-AF94CE029624}" destId="{116A6BF4-8053-4CBF-82D9-6CA69E868BEF}" srcOrd="0" destOrd="0" presId="urn:microsoft.com/office/officeart/2005/8/layout/process1"/>
    <dgm:cxn modelId="{7998853E-B45A-40CD-9D0B-626D9388FED8}" srcId="{9D4F33C0-1DF6-455A-88A4-AF94CE029624}" destId="{99F6BD38-3C73-4D6A-8E8C-C5C913AEB4EB}" srcOrd="1" destOrd="0" parTransId="{70C3C781-FE56-4FFF-8044-22AF0EE90844}" sibTransId="{CC9E9462-E47A-4748-BD38-CB554605B121}"/>
    <dgm:cxn modelId="{CC0E6FEE-B477-43F5-BAE7-961E6DFF1A21}" srcId="{9D4F33C0-1DF6-455A-88A4-AF94CE029624}" destId="{3AF05DB4-8C00-4A35-9AE2-1EFD555F58C8}" srcOrd="0" destOrd="0" parTransId="{0EA9107E-3B04-4C5E-B027-240C7AC748D6}" sibTransId="{DB9F558C-73D4-436B-A629-B0C494B8803E}"/>
    <dgm:cxn modelId="{791896AD-F657-468B-BC11-EE7BC725C6BC}" type="presOf" srcId="{DB9F558C-73D4-436B-A629-B0C494B8803E}" destId="{6439DD88-C6A4-4040-BCD0-BCD3C75AB8F2}" srcOrd="0" destOrd="0" presId="urn:microsoft.com/office/officeart/2005/8/layout/process1"/>
    <dgm:cxn modelId="{2E635606-89DD-4F0F-B512-FC22A9D1023D}" type="presOf" srcId="{3AF05DB4-8C00-4A35-9AE2-1EFD555F58C8}" destId="{2F8ED42A-4D1C-421D-9CA0-CFBD2C31B88E}" srcOrd="0" destOrd="0" presId="urn:microsoft.com/office/officeart/2005/8/layout/process1"/>
    <dgm:cxn modelId="{23FFC2CB-AB2A-4658-B764-A28BEBDEF921}" type="presParOf" srcId="{116A6BF4-8053-4CBF-82D9-6CA69E868BEF}" destId="{2F8ED42A-4D1C-421D-9CA0-CFBD2C31B88E}" srcOrd="0" destOrd="0" presId="urn:microsoft.com/office/officeart/2005/8/layout/process1"/>
    <dgm:cxn modelId="{31A3AEA8-0BA4-4339-A7DB-9BF9E7DDEC2C}" type="presParOf" srcId="{116A6BF4-8053-4CBF-82D9-6CA69E868BEF}" destId="{6439DD88-C6A4-4040-BCD0-BCD3C75AB8F2}" srcOrd="1" destOrd="0" presId="urn:microsoft.com/office/officeart/2005/8/layout/process1"/>
    <dgm:cxn modelId="{D0A2EF95-B35F-4D3F-A4B5-021A71A37562}" type="presParOf" srcId="{6439DD88-C6A4-4040-BCD0-BCD3C75AB8F2}" destId="{4E646B50-5015-4427-A37B-7209CB639F38}" srcOrd="0" destOrd="0" presId="urn:microsoft.com/office/officeart/2005/8/layout/process1"/>
    <dgm:cxn modelId="{AE2C461F-321F-412E-9D6D-F20007449D18}" type="presParOf" srcId="{116A6BF4-8053-4CBF-82D9-6CA69E868BEF}" destId="{42868A24-3140-4C83-B9DD-BD77B64C0680}" srcOrd="2" destOrd="0" presId="urn:microsoft.com/office/officeart/2005/8/layout/process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4F33C0-1DF6-455A-88A4-AF94CE029624}" type="doc">
      <dgm:prSet loTypeId="urn:microsoft.com/office/officeart/2005/8/layout/process1" loCatId="process" qsTypeId="urn:microsoft.com/office/officeart/2005/8/quickstyle/simple1" qsCatId="simple" csTypeId="urn:microsoft.com/office/officeart/2005/8/colors/accent1_2" csCatId="accent1" phldr="1"/>
      <dgm:spPr/>
    </dgm:pt>
    <dgm:pt modelId="{3AF05DB4-8C00-4A35-9AE2-1EFD555F58C8}">
      <dgm:prSet phldrT="[Text]" custT="1"/>
      <dgm:spPr>
        <a:solidFill>
          <a:srgbClr val="00B0F0"/>
        </a:solidFill>
        <a:ln>
          <a:noFill/>
        </a:ln>
      </dgm:spPr>
      <dgm:t>
        <a:bodyPr/>
        <a:lstStyle/>
        <a:p>
          <a:r>
            <a:rPr lang="en-US" sz="2000" dirty="0" smtClean="0">
              <a:solidFill>
                <a:schemeClr val="tx1"/>
              </a:solidFill>
            </a:rPr>
            <a:t>Event is NOT Threatening/ Demanding</a:t>
          </a:r>
          <a:endParaRPr lang="en-US" sz="2000" dirty="0">
            <a:solidFill>
              <a:schemeClr val="tx1"/>
            </a:solidFill>
          </a:endParaRPr>
        </a:p>
      </dgm:t>
    </dgm:pt>
    <dgm:pt modelId="{0EA9107E-3B04-4C5E-B027-240C7AC748D6}" type="parTrans" cxnId="{CC0E6FEE-B477-43F5-BAE7-961E6DFF1A21}">
      <dgm:prSet/>
      <dgm:spPr/>
      <dgm:t>
        <a:bodyPr/>
        <a:lstStyle/>
        <a:p>
          <a:endParaRPr lang="en-US"/>
        </a:p>
      </dgm:t>
    </dgm:pt>
    <dgm:pt modelId="{DB9F558C-73D4-436B-A629-B0C494B8803E}" type="sibTrans" cxnId="{CC0E6FEE-B477-43F5-BAE7-961E6DFF1A21}">
      <dgm:prSet/>
      <dgm:spPr>
        <a:solidFill>
          <a:srgbClr val="00B0F0"/>
        </a:solidFill>
      </dgm:spPr>
      <dgm:t>
        <a:bodyPr/>
        <a:lstStyle/>
        <a:p>
          <a:endParaRPr lang="en-US"/>
        </a:p>
      </dgm:t>
    </dgm:pt>
    <dgm:pt modelId="{99F6BD38-3C73-4D6A-8E8C-C5C913AEB4EB}">
      <dgm:prSet phldrT="[Text]" custT="1"/>
      <dgm:spPr>
        <a:solidFill>
          <a:srgbClr val="00B0F0"/>
        </a:solidFill>
        <a:ln>
          <a:noFill/>
        </a:ln>
      </dgm:spPr>
      <dgm:t>
        <a:bodyPr/>
        <a:lstStyle/>
        <a:p>
          <a:r>
            <a:rPr lang="en-US" sz="2400" b="0" dirty="0" smtClean="0">
              <a:solidFill>
                <a:schemeClr val="tx1"/>
              </a:solidFill>
            </a:rPr>
            <a:t>No Stress</a:t>
          </a:r>
          <a:endParaRPr lang="en-US" sz="1600" b="0" dirty="0">
            <a:solidFill>
              <a:schemeClr val="tx1"/>
            </a:solidFill>
          </a:endParaRPr>
        </a:p>
      </dgm:t>
    </dgm:pt>
    <dgm:pt modelId="{70C3C781-FE56-4FFF-8044-22AF0EE90844}" type="parTrans" cxnId="{7998853E-B45A-40CD-9D0B-626D9388FED8}">
      <dgm:prSet/>
      <dgm:spPr/>
      <dgm:t>
        <a:bodyPr/>
        <a:lstStyle/>
        <a:p>
          <a:endParaRPr lang="en-US"/>
        </a:p>
      </dgm:t>
    </dgm:pt>
    <dgm:pt modelId="{CC9E9462-E47A-4748-BD38-CB554605B121}" type="sibTrans" cxnId="{7998853E-B45A-40CD-9D0B-626D9388FED8}">
      <dgm:prSet/>
      <dgm:spPr/>
      <dgm:t>
        <a:bodyPr/>
        <a:lstStyle/>
        <a:p>
          <a:endParaRPr lang="en-US"/>
        </a:p>
      </dgm:t>
    </dgm:pt>
    <dgm:pt modelId="{116A6BF4-8053-4CBF-82D9-6CA69E868BEF}" type="pres">
      <dgm:prSet presAssocID="{9D4F33C0-1DF6-455A-88A4-AF94CE029624}" presName="Name0" presStyleCnt="0">
        <dgm:presLayoutVars>
          <dgm:dir/>
          <dgm:resizeHandles val="exact"/>
        </dgm:presLayoutVars>
      </dgm:prSet>
      <dgm:spPr/>
    </dgm:pt>
    <dgm:pt modelId="{2F8ED42A-4D1C-421D-9CA0-CFBD2C31B88E}" type="pres">
      <dgm:prSet presAssocID="{3AF05DB4-8C00-4A35-9AE2-1EFD555F58C8}" presName="node" presStyleLbl="node1" presStyleIdx="0" presStyleCnt="2">
        <dgm:presLayoutVars>
          <dgm:bulletEnabled val="1"/>
        </dgm:presLayoutVars>
      </dgm:prSet>
      <dgm:spPr/>
      <dgm:t>
        <a:bodyPr/>
        <a:lstStyle/>
        <a:p>
          <a:endParaRPr lang="en-US"/>
        </a:p>
      </dgm:t>
    </dgm:pt>
    <dgm:pt modelId="{6439DD88-C6A4-4040-BCD0-BCD3C75AB8F2}" type="pres">
      <dgm:prSet presAssocID="{DB9F558C-73D4-436B-A629-B0C494B8803E}" presName="sibTrans" presStyleLbl="sibTrans2D1" presStyleIdx="0" presStyleCnt="1"/>
      <dgm:spPr/>
      <dgm:t>
        <a:bodyPr/>
        <a:lstStyle/>
        <a:p>
          <a:endParaRPr lang="en-US"/>
        </a:p>
      </dgm:t>
    </dgm:pt>
    <dgm:pt modelId="{4E646B50-5015-4427-A37B-7209CB639F38}" type="pres">
      <dgm:prSet presAssocID="{DB9F558C-73D4-436B-A629-B0C494B8803E}" presName="connectorText" presStyleLbl="sibTrans2D1" presStyleIdx="0" presStyleCnt="1"/>
      <dgm:spPr/>
      <dgm:t>
        <a:bodyPr/>
        <a:lstStyle/>
        <a:p>
          <a:endParaRPr lang="en-US"/>
        </a:p>
      </dgm:t>
    </dgm:pt>
    <dgm:pt modelId="{42868A24-3140-4C83-B9DD-BD77B64C0680}" type="pres">
      <dgm:prSet presAssocID="{99F6BD38-3C73-4D6A-8E8C-C5C913AEB4EB}" presName="node" presStyleLbl="node1" presStyleIdx="1" presStyleCnt="2" custScaleX="52292" custScaleY="100000" custLinFactX="8921" custLinFactNeighborX="100000" custLinFactNeighborY="-18750">
        <dgm:presLayoutVars>
          <dgm:bulletEnabled val="1"/>
        </dgm:presLayoutVars>
      </dgm:prSet>
      <dgm:spPr/>
      <dgm:t>
        <a:bodyPr/>
        <a:lstStyle/>
        <a:p>
          <a:endParaRPr lang="en-US"/>
        </a:p>
      </dgm:t>
    </dgm:pt>
  </dgm:ptLst>
  <dgm:cxnLst>
    <dgm:cxn modelId="{49FE4E7F-5BA1-49C3-87BA-21A2BCA57A2C}" type="presOf" srcId="{DB9F558C-73D4-436B-A629-B0C494B8803E}" destId="{6439DD88-C6A4-4040-BCD0-BCD3C75AB8F2}" srcOrd="0" destOrd="0" presId="urn:microsoft.com/office/officeart/2005/8/layout/process1"/>
    <dgm:cxn modelId="{F738A391-43A2-44D8-9ECF-1CBDB4273ED2}" type="presOf" srcId="{9D4F33C0-1DF6-455A-88A4-AF94CE029624}" destId="{116A6BF4-8053-4CBF-82D9-6CA69E868BEF}" srcOrd="0" destOrd="0" presId="urn:microsoft.com/office/officeart/2005/8/layout/process1"/>
    <dgm:cxn modelId="{0F30FD67-7FC9-4181-A679-A3B9638961F1}" type="presOf" srcId="{99F6BD38-3C73-4D6A-8E8C-C5C913AEB4EB}" destId="{42868A24-3140-4C83-B9DD-BD77B64C0680}" srcOrd="0" destOrd="0" presId="urn:microsoft.com/office/officeart/2005/8/layout/process1"/>
    <dgm:cxn modelId="{7998853E-B45A-40CD-9D0B-626D9388FED8}" srcId="{9D4F33C0-1DF6-455A-88A4-AF94CE029624}" destId="{99F6BD38-3C73-4D6A-8E8C-C5C913AEB4EB}" srcOrd="1" destOrd="0" parTransId="{70C3C781-FE56-4FFF-8044-22AF0EE90844}" sibTransId="{CC9E9462-E47A-4748-BD38-CB554605B121}"/>
    <dgm:cxn modelId="{CC0E6FEE-B477-43F5-BAE7-961E6DFF1A21}" srcId="{9D4F33C0-1DF6-455A-88A4-AF94CE029624}" destId="{3AF05DB4-8C00-4A35-9AE2-1EFD555F58C8}" srcOrd="0" destOrd="0" parTransId="{0EA9107E-3B04-4C5E-B027-240C7AC748D6}" sibTransId="{DB9F558C-73D4-436B-A629-B0C494B8803E}"/>
    <dgm:cxn modelId="{07ECEC44-8F92-4D34-AC1E-F051BF7E5131}" type="presOf" srcId="{DB9F558C-73D4-436B-A629-B0C494B8803E}" destId="{4E646B50-5015-4427-A37B-7209CB639F38}" srcOrd="1" destOrd="0" presId="urn:microsoft.com/office/officeart/2005/8/layout/process1"/>
    <dgm:cxn modelId="{E5B309D3-4797-4991-8381-8C8FA3411AE9}" type="presOf" srcId="{3AF05DB4-8C00-4A35-9AE2-1EFD555F58C8}" destId="{2F8ED42A-4D1C-421D-9CA0-CFBD2C31B88E}" srcOrd="0" destOrd="0" presId="urn:microsoft.com/office/officeart/2005/8/layout/process1"/>
    <dgm:cxn modelId="{322454D8-91D2-4EB0-8650-D74DE1AB91D2}" type="presParOf" srcId="{116A6BF4-8053-4CBF-82D9-6CA69E868BEF}" destId="{2F8ED42A-4D1C-421D-9CA0-CFBD2C31B88E}" srcOrd="0" destOrd="0" presId="urn:microsoft.com/office/officeart/2005/8/layout/process1"/>
    <dgm:cxn modelId="{A4B8ACB2-40AB-47B8-88CB-8A1570189590}" type="presParOf" srcId="{116A6BF4-8053-4CBF-82D9-6CA69E868BEF}" destId="{6439DD88-C6A4-4040-BCD0-BCD3C75AB8F2}" srcOrd="1" destOrd="0" presId="urn:microsoft.com/office/officeart/2005/8/layout/process1"/>
    <dgm:cxn modelId="{4F4D98E6-305A-40B9-83F7-B07E0040C443}" type="presParOf" srcId="{6439DD88-C6A4-4040-BCD0-BCD3C75AB8F2}" destId="{4E646B50-5015-4427-A37B-7209CB639F38}" srcOrd="0" destOrd="0" presId="urn:microsoft.com/office/officeart/2005/8/layout/process1"/>
    <dgm:cxn modelId="{BE7FBB6F-1783-410A-BAB5-F9A9E8F7C703}" type="presParOf" srcId="{116A6BF4-8053-4CBF-82D9-6CA69E868BEF}" destId="{42868A24-3140-4C83-B9DD-BD77B64C0680}" srcOrd="2" destOrd="0" presId="urn:microsoft.com/office/officeart/2005/8/layout/process1"/>
  </dgm:cxnLst>
  <dgm:bg>
    <a:noFill/>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98F211-F43F-4649-9277-3CE637E01A56}"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D78C57ED-F83F-4345-9017-8F7A8540704A}">
      <dgm:prSet phldrT="[Text]"/>
      <dgm:spPr>
        <a:solidFill>
          <a:srgbClr val="FF0000"/>
        </a:solidFill>
      </dgm:spPr>
      <dgm:t>
        <a:bodyPr/>
        <a:lstStyle/>
        <a:p>
          <a:r>
            <a:rPr lang="en-CA" dirty="0" smtClean="0"/>
            <a:t>Physical</a:t>
          </a:r>
          <a:endParaRPr lang="en-CA" dirty="0"/>
        </a:p>
      </dgm:t>
    </dgm:pt>
    <dgm:pt modelId="{720FC5E6-DFB8-4381-BDD2-4A1F3A7E8EB5}" type="parTrans" cxnId="{FA98BEE1-80E2-438B-B4DC-AD576AB3CC86}">
      <dgm:prSet/>
      <dgm:spPr/>
      <dgm:t>
        <a:bodyPr/>
        <a:lstStyle/>
        <a:p>
          <a:endParaRPr lang="en-CA"/>
        </a:p>
      </dgm:t>
    </dgm:pt>
    <dgm:pt modelId="{FC7B0159-201B-448D-8E59-97625C2A68B0}" type="sibTrans" cxnId="{FA98BEE1-80E2-438B-B4DC-AD576AB3CC86}">
      <dgm:prSet/>
      <dgm:spPr/>
      <dgm:t>
        <a:bodyPr/>
        <a:lstStyle/>
        <a:p>
          <a:endParaRPr lang="en-CA"/>
        </a:p>
      </dgm:t>
    </dgm:pt>
    <dgm:pt modelId="{236742C3-A4C6-47E6-87B0-1645FE9A1F29}">
      <dgm:prSet phldrT="[Text]"/>
      <dgm:spPr>
        <a:solidFill>
          <a:srgbClr val="00B0F0"/>
        </a:solidFill>
      </dgm:spPr>
      <dgm:t>
        <a:bodyPr/>
        <a:lstStyle/>
        <a:p>
          <a:r>
            <a:rPr lang="en-CA" dirty="0" smtClean="0"/>
            <a:t>Social</a:t>
          </a:r>
          <a:endParaRPr lang="en-CA" dirty="0"/>
        </a:p>
      </dgm:t>
    </dgm:pt>
    <dgm:pt modelId="{0F07477A-3D61-43D1-88FC-2465598B1CB6}" type="parTrans" cxnId="{71DAFD78-F29B-4237-B202-973B4FAB6ED7}">
      <dgm:prSet/>
      <dgm:spPr/>
      <dgm:t>
        <a:bodyPr/>
        <a:lstStyle/>
        <a:p>
          <a:endParaRPr lang="en-CA"/>
        </a:p>
      </dgm:t>
    </dgm:pt>
    <dgm:pt modelId="{1074EEB2-ADCF-48BA-9B50-D7B8B8F5EB99}" type="sibTrans" cxnId="{71DAFD78-F29B-4237-B202-973B4FAB6ED7}">
      <dgm:prSet/>
      <dgm:spPr/>
      <dgm:t>
        <a:bodyPr/>
        <a:lstStyle/>
        <a:p>
          <a:endParaRPr lang="en-CA"/>
        </a:p>
      </dgm:t>
    </dgm:pt>
    <dgm:pt modelId="{AF91652A-C586-478F-A5DD-8F230C8CACD5}">
      <dgm:prSet phldrT="[Text]"/>
      <dgm:spPr>
        <a:solidFill>
          <a:srgbClr val="7030A0"/>
        </a:solidFill>
      </dgm:spPr>
      <dgm:t>
        <a:bodyPr/>
        <a:lstStyle/>
        <a:p>
          <a:r>
            <a:rPr lang="en-CA" dirty="0" smtClean="0"/>
            <a:t>Existential</a:t>
          </a:r>
          <a:endParaRPr lang="en-CA" dirty="0"/>
        </a:p>
      </dgm:t>
    </dgm:pt>
    <dgm:pt modelId="{2C7CBA34-8865-4CAD-9A88-AB19255BDD44}" type="parTrans" cxnId="{40091A87-5B8A-4D0E-B8C6-94A9B929FBBD}">
      <dgm:prSet/>
      <dgm:spPr/>
      <dgm:t>
        <a:bodyPr/>
        <a:lstStyle/>
        <a:p>
          <a:endParaRPr lang="en-CA"/>
        </a:p>
      </dgm:t>
    </dgm:pt>
    <dgm:pt modelId="{64FDF28F-30AE-471A-A57D-B36E8DA5743E}" type="sibTrans" cxnId="{40091A87-5B8A-4D0E-B8C6-94A9B929FBBD}">
      <dgm:prSet/>
      <dgm:spPr/>
      <dgm:t>
        <a:bodyPr/>
        <a:lstStyle/>
        <a:p>
          <a:endParaRPr lang="en-CA"/>
        </a:p>
      </dgm:t>
    </dgm:pt>
    <dgm:pt modelId="{4DA31412-66DE-4FB9-9AE9-0F73068E0FF8}">
      <dgm:prSet phldrT="[Text]"/>
      <dgm:spPr/>
      <dgm:t>
        <a:bodyPr/>
        <a:lstStyle/>
        <a:p>
          <a:endParaRPr lang="en-CA" dirty="0"/>
        </a:p>
      </dgm:t>
    </dgm:pt>
    <dgm:pt modelId="{E7D0CCB6-5773-44BA-BDE9-885C43DC3B7F}" type="parTrans" cxnId="{101B4256-AE0B-471C-B122-607467480896}">
      <dgm:prSet/>
      <dgm:spPr/>
      <dgm:t>
        <a:bodyPr/>
        <a:lstStyle/>
        <a:p>
          <a:endParaRPr lang="en-CA"/>
        </a:p>
      </dgm:t>
    </dgm:pt>
    <dgm:pt modelId="{0BF42C2F-7866-4AB6-833A-5BE12DB0DC43}" type="sibTrans" cxnId="{101B4256-AE0B-471C-B122-607467480896}">
      <dgm:prSet/>
      <dgm:spPr/>
      <dgm:t>
        <a:bodyPr/>
        <a:lstStyle/>
        <a:p>
          <a:endParaRPr lang="en-CA"/>
        </a:p>
      </dgm:t>
    </dgm:pt>
    <dgm:pt modelId="{A718BB3C-58ED-45D3-97E2-53D761BAEFCF}">
      <dgm:prSet phldrT="[Text]" phldr="1"/>
      <dgm:spPr/>
      <dgm:t>
        <a:bodyPr/>
        <a:lstStyle/>
        <a:p>
          <a:endParaRPr lang="en-CA"/>
        </a:p>
      </dgm:t>
    </dgm:pt>
    <dgm:pt modelId="{A32CA5C3-84FA-44D1-B76C-F2BF707149F6}" type="parTrans" cxnId="{9D7843D0-4C63-4A49-B1D6-14AE80859965}">
      <dgm:prSet/>
      <dgm:spPr/>
      <dgm:t>
        <a:bodyPr/>
        <a:lstStyle/>
        <a:p>
          <a:endParaRPr lang="en-CA"/>
        </a:p>
      </dgm:t>
    </dgm:pt>
    <dgm:pt modelId="{0820A569-95F8-4CA9-AC30-13E26C8C5885}" type="sibTrans" cxnId="{9D7843D0-4C63-4A49-B1D6-14AE80859965}">
      <dgm:prSet/>
      <dgm:spPr/>
      <dgm:t>
        <a:bodyPr/>
        <a:lstStyle/>
        <a:p>
          <a:endParaRPr lang="en-CA"/>
        </a:p>
      </dgm:t>
    </dgm:pt>
    <dgm:pt modelId="{35493AE2-2F22-4C4A-A3B7-7E059E1D3789}">
      <dgm:prSet phldrT="[Text]" phldr="1"/>
      <dgm:spPr/>
      <dgm:t>
        <a:bodyPr/>
        <a:lstStyle/>
        <a:p>
          <a:endParaRPr lang="en-CA"/>
        </a:p>
      </dgm:t>
    </dgm:pt>
    <dgm:pt modelId="{233E7873-13CA-4883-A8C7-9303052212A5}" type="parTrans" cxnId="{6FEBB777-4D74-4545-AC65-71FC07679A3C}">
      <dgm:prSet/>
      <dgm:spPr/>
      <dgm:t>
        <a:bodyPr/>
        <a:lstStyle/>
        <a:p>
          <a:endParaRPr lang="en-CA"/>
        </a:p>
      </dgm:t>
    </dgm:pt>
    <dgm:pt modelId="{E1D5CF3F-67C4-48A6-8061-1475A270430E}" type="sibTrans" cxnId="{6FEBB777-4D74-4545-AC65-71FC07679A3C}">
      <dgm:prSet/>
      <dgm:spPr/>
      <dgm:t>
        <a:bodyPr/>
        <a:lstStyle/>
        <a:p>
          <a:endParaRPr lang="en-CA"/>
        </a:p>
      </dgm:t>
    </dgm:pt>
    <dgm:pt modelId="{01C5C534-FCAC-4428-B8EB-F32AAC1E49D6}">
      <dgm:prSet phldrT="[Text]" phldr="1"/>
      <dgm:spPr/>
      <dgm:t>
        <a:bodyPr/>
        <a:lstStyle/>
        <a:p>
          <a:endParaRPr lang="en-CA"/>
        </a:p>
      </dgm:t>
    </dgm:pt>
    <dgm:pt modelId="{17606749-7A37-4BB6-B06C-66097D91D442}" type="parTrans" cxnId="{B8F9E806-B6CF-44C5-9432-8759640B216D}">
      <dgm:prSet/>
      <dgm:spPr/>
      <dgm:t>
        <a:bodyPr/>
        <a:lstStyle/>
        <a:p>
          <a:endParaRPr lang="en-CA"/>
        </a:p>
      </dgm:t>
    </dgm:pt>
    <dgm:pt modelId="{AFBF2953-25DA-4FFA-9996-23198907F0A6}" type="sibTrans" cxnId="{B8F9E806-B6CF-44C5-9432-8759640B216D}">
      <dgm:prSet/>
      <dgm:spPr/>
      <dgm:t>
        <a:bodyPr/>
        <a:lstStyle/>
        <a:p>
          <a:endParaRPr lang="en-CA"/>
        </a:p>
      </dgm:t>
    </dgm:pt>
    <dgm:pt modelId="{139C995B-746E-4C9F-9C19-3DB1631DAF99}">
      <dgm:prSet phldrT="[Text]"/>
      <dgm:spPr>
        <a:solidFill>
          <a:srgbClr val="00B050"/>
        </a:solidFill>
      </dgm:spPr>
      <dgm:t>
        <a:bodyPr/>
        <a:lstStyle/>
        <a:p>
          <a:r>
            <a:rPr lang="en-CA" dirty="0" smtClean="0"/>
            <a:t>Mental &amp; Emotional</a:t>
          </a:r>
          <a:endParaRPr lang="en-CA" dirty="0"/>
        </a:p>
      </dgm:t>
    </dgm:pt>
    <dgm:pt modelId="{FD79FC6A-1BC3-478E-9B40-E73060B642D3}" type="sibTrans" cxnId="{745D9AC5-B96C-4879-96D3-130335CB5957}">
      <dgm:prSet/>
      <dgm:spPr/>
      <dgm:t>
        <a:bodyPr/>
        <a:lstStyle/>
        <a:p>
          <a:endParaRPr lang="en-CA"/>
        </a:p>
      </dgm:t>
    </dgm:pt>
    <dgm:pt modelId="{39116628-087D-41A2-A622-82AC073A09E0}" type="parTrans" cxnId="{745D9AC5-B96C-4879-96D3-130335CB5957}">
      <dgm:prSet/>
      <dgm:spPr/>
      <dgm:t>
        <a:bodyPr/>
        <a:lstStyle/>
        <a:p>
          <a:endParaRPr lang="en-CA"/>
        </a:p>
      </dgm:t>
    </dgm:pt>
    <dgm:pt modelId="{2E665C68-4FE3-47B2-ADB9-E4DB0C48C991}" type="pres">
      <dgm:prSet presAssocID="{7798F211-F43F-4649-9277-3CE637E01A56}" presName="cycleMatrixDiagram" presStyleCnt="0">
        <dgm:presLayoutVars>
          <dgm:chMax val="1"/>
          <dgm:dir/>
          <dgm:animLvl val="lvl"/>
          <dgm:resizeHandles val="exact"/>
        </dgm:presLayoutVars>
      </dgm:prSet>
      <dgm:spPr/>
      <dgm:t>
        <a:bodyPr/>
        <a:lstStyle/>
        <a:p>
          <a:endParaRPr lang="en-CA"/>
        </a:p>
      </dgm:t>
    </dgm:pt>
    <dgm:pt modelId="{75F3C08F-95E5-4F30-ADC3-446B662E9F74}" type="pres">
      <dgm:prSet presAssocID="{7798F211-F43F-4649-9277-3CE637E01A56}" presName="children" presStyleCnt="0"/>
      <dgm:spPr/>
    </dgm:pt>
    <dgm:pt modelId="{8630C377-D6B4-41BB-9A07-4C2AB801D7B5}" type="pres">
      <dgm:prSet presAssocID="{7798F211-F43F-4649-9277-3CE637E01A56}" presName="childPlaceholder" presStyleCnt="0"/>
      <dgm:spPr/>
    </dgm:pt>
    <dgm:pt modelId="{AAC69586-3190-48EC-B222-FE117AC868D5}" type="pres">
      <dgm:prSet presAssocID="{7798F211-F43F-4649-9277-3CE637E01A56}" presName="circle" presStyleCnt="0"/>
      <dgm:spPr/>
    </dgm:pt>
    <dgm:pt modelId="{004A6911-D6EE-4E29-8C11-7EB9471C9DD9}" type="pres">
      <dgm:prSet presAssocID="{7798F211-F43F-4649-9277-3CE637E01A56}" presName="quadrant1" presStyleLbl="node1" presStyleIdx="0" presStyleCnt="4">
        <dgm:presLayoutVars>
          <dgm:chMax val="1"/>
          <dgm:bulletEnabled val="1"/>
        </dgm:presLayoutVars>
      </dgm:prSet>
      <dgm:spPr/>
      <dgm:t>
        <a:bodyPr/>
        <a:lstStyle/>
        <a:p>
          <a:endParaRPr lang="en-CA"/>
        </a:p>
      </dgm:t>
    </dgm:pt>
    <dgm:pt modelId="{E5F53C80-B4A0-4E45-B2F6-3E53844F30E1}" type="pres">
      <dgm:prSet presAssocID="{7798F211-F43F-4649-9277-3CE637E01A56}" presName="quadrant2" presStyleLbl="node1" presStyleIdx="1" presStyleCnt="4">
        <dgm:presLayoutVars>
          <dgm:chMax val="1"/>
          <dgm:bulletEnabled val="1"/>
        </dgm:presLayoutVars>
      </dgm:prSet>
      <dgm:spPr/>
      <dgm:t>
        <a:bodyPr/>
        <a:lstStyle/>
        <a:p>
          <a:endParaRPr lang="en-CA"/>
        </a:p>
      </dgm:t>
    </dgm:pt>
    <dgm:pt modelId="{05970B70-4BFA-4115-BB27-42126166D819}" type="pres">
      <dgm:prSet presAssocID="{7798F211-F43F-4649-9277-3CE637E01A56}" presName="quadrant3" presStyleLbl="node1" presStyleIdx="2" presStyleCnt="4">
        <dgm:presLayoutVars>
          <dgm:chMax val="1"/>
          <dgm:bulletEnabled val="1"/>
        </dgm:presLayoutVars>
      </dgm:prSet>
      <dgm:spPr/>
      <dgm:t>
        <a:bodyPr/>
        <a:lstStyle/>
        <a:p>
          <a:endParaRPr lang="en-CA"/>
        </a:p>
      </dgm:t>
    </dgm:pt>
    <dgm:pt modelId="{E5E7A071-5159-4A40-BD10-A1B9DF7A24E3}" type="pres">
      <dgm:prSet presAssocID="{7798F211-F43F-4649-9277-3CE637E01A56}" presName="quadrant4" presStyleLbl="node1" presStyleIdx="3" presStyleCnt="4">
        <dgm:presLayoutVars>
          <dgm:chMax val="1"/>
          <dgm:bulletEnabled val="1"/>
        </dgm:presLayoutVars>
      </dgm:prSet>
      <dgm:spPr/>
      <dgm:t>
        <a:bodyPr/>
        <a:lstStyle/>
        <a:p>
          <a:endParaRPr lang="en-CA"/>
        </a:p>
      </dgm:t>
    </dgm:pt>
    <dgm:pt modelId="{CD712A41-5668-47EC-9AF9-A3FE69D5365F}" type="pres">
      <dgm:prSet presAssocID="{7798F211-F43F-4649-9277-3CE637E01A56}" presName="quadrantPlaceholder" presStyleCnt="0"/>
      <dgm:spPr/>
    </dgm:pt>
    <dgm:pt modelId="{0BB9D4F0-BA2A-4314-B20E-04CBE9F06D5A}" type="pres">
      <dgm:prSet presAssocID="{7798F211-F43F-4649-9277-3CE637E01A56}" presName="center1" presStyleLbl="fgShp" presStyleIdx="0" presStyleCnt="2"/>
      <dgm:spPr/>
    </dgm:pt>
    <dgm:pt modelId="{7D21B4CA-5BF3-4E53-A1C9-68BC47FA49F2}" type="pres">
      <dgm:prSet presAssocID="{7798F211-F43F-4649-9277-3CE637E01A56}" presName="center2" presStyleLbl="fgShp" presStyleIdx="1" presStyleCnt="2"/>
      <dgm:spPr/>
    </dgm:pt>
  </dgm:ptLst>
  <dgm:cxnLst>
    <dgm:cxn modelId="{99E3C414-3508-4873-82A2-B4D1AD176026}" type="presOf" srcId="{D78C57ED-F83F-4345-9017-8F7A8540704A}" destId="{004A6911-D6EE-4E29-8C11-7EB9471C9DD9}" srcOrd="0" destOrd="0" presId="urn:microsoft.com/office/officeart/2005/8/layout/cycle4"/>
    <dgm:cxn modelId="{FA98BEE1-80E2-438B-B4DC-AD576AB3CC86}" srcId="{7798F211-F43F-4649-9277-3CE637E01A56}" destId="{D78C57ED-F83F-4345-9017-8F7A8540704A}" srcOrd="0" destOrd="0" parTransId="{720FC5E6-DFB8-4381-BDD2-4A1F3A7E8EB5}" sibTransId="{FC7B0159-201B-448D-8E59-97625C2A68B0}"/>
    <dgm:cxn modelId="{B8F9E806-B6CF-44C5-9432-8759640B216D}" srcId="{35493AE2-2F22-4C4A-A3B7-7E059E1D3789}" destId="{01C5C534-FCAC-4428-B8EB-F32AAC1E49D6}" srcOrd="0" destOrd="0" parTransId="{17606749-7A37-4BB6-B06C-66097D91D442}" sibTransId="{AFBF2953-25DA-4FFA-9996-23198907F0A6}"/>
    <dgm:cxn modelId="{71DAFD78-F29B-4237-B202-973B4FAB6ED7}" srcId="{7798F211-F43F-4649-9277-3CE637E01A56}" destId="{236742C3-A4C6-47E6-87B0-1645FE9A1F29}" srcOrd="2" destOrd="0" parTransId="{0F07477A-3D61-43D1-88FC-2465598B1CB6}" sibTransId="{1074EEB2-ADCF-48BA-9B50-D7B8B8F5EB99}"/>
    <dgm:cxn modelId="{4F6EFAED-353E-48D2-933E-A0D674744DEC}" type="presOf" srcId="{7798F211-F43F-4649-9277-3CE637E01A56}" destId="{2E665C68-4FE3-47B2-ADB9-E4DB0C48C991}" srcOrd="0" destOrd="0" presId="urn:microsoft.com/office/officeart/2005/8/layout/cycle4"/>
    <dgm:cxn modelId="{5C0E853D-E857-4CC6-86C9-582CD39B849B}" type="presOf" srcId="{AF91652A-C586-478F-A5DD-8F230C8CACD5}" destId="{E5E7A071-5159-4A40-BD10-A1B9DF7A24E3}" srcOrd="0" destOrd="0" presId="urn:microsoft.com/office/officeart/2005/8/layout/cycle4"/>
    <dgm:cxn modelId="{6FEBB777-4D74-4545-AC65-71FC07679A3C}" srcId="{7798F211-F43F-4649-9277-3CE637E01A56}" destId="{35493AE2-2F22-4C4A-A3B7-7E059E1D3789}" srcOrd="5" destOrd="0" parTransId="{233E7873-13CA-4883-A8C7-9303052212A5}" sibTransId="{E1D5CF3F-67C4-48A6-8061-1475A270430E}"/>
    <dgm:cxn modelId="{101B4256-AE0B-471C-B122-607467480896}" srcId="{7798F211-F43F-4649-9277-3CE637E01A56}" destId="{4DA31412-66DE-4FB9-9AE9-0F73068E0FF8}" srcOrd="4" destOrd="0" parTransId="{E7D0CCB6-5773-44BA-BDE9-885C43DC3B7F}" sibTransId="{0BF42C2F-7866-4AB6-833A-5BE12DB0DC43}"/>
    <dgm:cxn modelId="{745D9AC5-B96C-4879-96D3-130335CB5957}" srcId="{7798F211-F43F-4649-9277-3CE637E01A56}" destId="{139C995B-746E-4C9F-9C19-3DB1631DAF99}" srcOrd="1" destOrd="0" parTransId="{39116628-087D-41A2-A622-82AC073A09E0}" sibTransId="{FD79FC6A-1BC3-478E-9B40-E73060B642D3}"/>
    <dgm:cxn modelId="{29CF4E44-AA7A-4B6B-9827-D14616AD2DA2}" type="presOf" srcId="{236742C3-A4C6-47E6-87B0-1645FE9A1F29}" destId="{05970B70-4BFA-4115-BB27-42126166D819}" srcOrd="0" destOrd="0" presId="urn:microsoft.com/office/officeart/2005/8/layout/cycle4"/>
    <dgm:cxn modelId="{9D7843D0-4C63-4A49-B1D6-14AE80859965}" srcId="{4DA31412-66DE-4FB9-9AE9-0F73068E0FF8}" destId="{A718BB3C-58ED-45D3-97E2-53D761BAEFCF}" srcOrd="0" destOrd="0" parTransId="{A32CA5C3-84FA-44D1-B76C-F2BF707149F6}" sibTransId="{0820A569-95F8-4CA9-AC30-13E26C8C5885}"/>
    <dgm:cxn modelId="{40091A87-5B8A-4D0E-B8C6-94A9B929FBBD}" srcId="{7798F211-F43F-4649-9277-3CE637E01A56}" destId="{AF91652A-C586-478F-A5DD-8F230C8CACD5}" srcOrd="3" destOrd="0" parTransId="{2C7CBA34-8865-4CAD-9A88-AB19255BDD44}" sibTransId="{64FDF28F-30AE-471A-A57D-B36E8DA5743E}"/>
    <dgm:cxn modelId="{AF0345EB-089F-41FA-8E5A-FFE7FA8C668E}" type="presOf" srcId="{139C995B-746E-4C9F-9C19-3DB1631DAF99}" destId="{E5F53C80-B4A0-4E45-B2F6-3E53844F30E1}" srcOrd="0" destOrd="0" presId="urn:microsoft.com/office/officeart/2005/8/layout/cycle4"/>
    <dgm:cxn modelId="{3E8E0142-4BB2-45D2-B8FF-11CBF812DDE9}" type="presParOf" srcId="{2E665C68-4FE3-47B2-ADB9-E4DB0C48C991}" destId="{75F3C08F-95E5-4F30-ADC3-446B662E9F74}" srcOrd="0" destOrd="0" presId="urn:microsoft.com/office/officeart/2005/8/layout/cycle4"/>
    <dgm:cxn modelId="{D3AAC092-8FDD-4E84-A20A-BBCFAF1083C7}" type="presParOf" srcId="{75F3C08F-95E5-4F30-ADC3-446B662E9F74}" destId="{8630C377-D6B4-41BB-9A07-4C2AB801D7B5}" srcOrd="0" destOrd="0" presId="urn:microsoft.com/office/officeart/2005/8/layout/cycle4"/>
    <dgm:cxn modelId="{F44E4D56-F319-46E3-A5CC-61C030B2CA8A}" type="presParOf" srcId="{2E665C68-4FE3-47B2-ADB9-E4DB0C48C991}" destId="{AAC69586-3190-48EC-B222-FE117AC868D5}" srcOrd="1" destOrd="0" presId="urn:microsoft.com/office/officeart/2005/8/layout/cycle4"/>
    <dgm:cxn modelId="{6EDA7CC6-71C3-42BB-BEE0-A716BCD957D4}" type="presParOf" srcId="{AAC69586-3190-48EC-B222-FE117AC868D5}" destId="{004A6911-D6EE-4E29-8C11-7EB9471C9DD9}" srcOrd="0" destOrd="0" presId="urn:microsoft.com/office/officeart/2005/8/layout/cycle4"/>
    <dgm:cxn modelId="{789FDFD0-44E8-4A57-89FE-48B8263994E6}" type="presParOf" srcId="{AAC69586-3190-48EC-B222-FE117AC868D5}" destId="{E5F53C80-B4A0-4E45-B2F6-3E53844F30E1}" srcOrd="1" destOrd="0" presId="urn:microsoft.com/office/officeart/2005/8/layout/cycle4"/>
    <dgm:cxn modelId="{FAF74471-1556-46BD-B0B3-9F31CD395BAF}" type="presParOf" srcId="{AAC69586-3190-48EC-B222-FE117AC868D5}" destId="{05970B70-4BFA-4115-BB27-42126166D819}" srcOrd="2" destOrd="0" presId="urn:microsoft.com/office/officeart/2005/8/layout/cycle4"/>
    <dgm:cxn modelId="{5BD588A3-56EE-4725-9EB3-75BC5538E949}" type="presParOf" srcId="{AAC69586-3190-48EC-B222-FE117AC868D5}" destId="{E5E7A071-5159-4A40-BD10-A1B9DF7A24E3}" srcOrd="3" destOrd="0" presId="urn:microsoft.com/office/officeart/2005/8/layout/cycle4"/>
    <dgm:cxn modelId="{CC7F74B6-F317-43A4-90F1-7363DE545662}" type="presParOf" srcId="{AAC69586-3190-48EC-B222-FE117AC868D5}" destId="{CD712A41-5668-47EC-9AF9-A3FE69D5365F}" srcOrd="4" destOrd="0" presId="urn:microsoft.com/office/officeart/2005/8/layout/cycle4"/>
    <dgm:cxn modelId="{394E312D-C636-460E-973B-50937514AB71}" type="presParOf" srcId="{2E665C68-4FE3-47B2-ADB9-E4DB0C48C991}" destId="{0BB9D4F0-BA2A-4314-B20E-04CBE9F06D5A}" srcOrd="2" destOrd="0" presId="urn:microsoft.com/office/officeart/2005/8/layout/cycle4"/>
    <dgm:cxn modelId="{0C10200A-8CE3-46C4-964C-CC14BA539108}" type="presParOf" srcId="{2E665C68-4FE3-47B2-ADB9-E4DB0C48C991}" destId="{7D21B4CA-5BF3-4E53-A1C9-68BC47FA49F2}"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98F211-F43F-4649-9277-3CE637E01A56}"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D78C57ED-F83F-4345-9017-8F7A8540704A}">
      <dgm:prSet phldrT="[Text]"/>
      <dgm:spPr>
        <a:solidFill>
          <a:srgbClr val="FF0000"/>
        </a:solidFill>
      </dgm:spPr>
      <dgm:t>
        <a:bodyPr/>
        <a:lstStyle/>
        <a:p>
          <a:r>
            <a:rPr lang="en-CA" dirty="0" smtClean="0"/>
            <a:t>Physical</a:t>
          </a:r>
          <a:endParaRPr lang="en-CA" dirty="0"/>
        </a:p>
      </dgm:t>
    </dgm:pt>
    <dgm:pt modelId="{720FC5E6-DFB8-4381-BDD2-4A1F3A7E8EB5}" type="parTrans" cxnId="{FA98BEE1-80E2-438B-B4DC-AD576AB3CC86}">
      <dgm:prSet/>
      <dgm:spPr/>
      <dgm:t>
        <a:bodyPr/>
        <a:lstStyle/>
        <a:p>
          <a:endParaRPr lang="en-CA"/>
        </a:p>
      </dgm:t>
    </dgm:pt>
    <dgm:pt modelId="{FC7B0159-201B-448D-8E59-97625C2A68B0}" type="sibTrans" cxnId="{FA98BEE1-80E2-438B-B4DC-AD576AB3CC86}">
      <dgm:prSet/>
      <dgm:spPr/>
      <dgm:t>
        <a:bodyPr/>
        <a:lstStyle/>
        <a:p>
          <a:endParaRPr lang="en-CA"/>
        </a:p>
      </dgm:t>
    </dgm:pt>
    <dgm:pt modelId="{236742C3-A4C6-47E6-87B0-1645FE9A1F29}">
      <dgm:prSet phldrT="[Text]"/>
      <dgm:spPr>
        <a:solidFill>
          <a:srgbClr val="00B0F0"/>
        </a:solidFill>
      </dgm:spPr>
      <dgm:t>
        <a:bodyPr/>
        <a:lstStyle/>
        <a:p>
          <a:r>
            <a:rPr lang="en-CA" dirty="0" smtClean="0"/>
            <a:t>Social</a:t>
          </a:r>
          <a:endParaRPr lang="en-CA" dirty="0"/>
        </a:p>
      </dgm:t>
    </dgm:pt>
    <dgm:pt modelId="{0F07477A-3D61-43D1-88FC-2465598B1CB6}" type="parTrans" cxnId="{71DAFD78-F29B-4237-B202-973B4FAB6ED7}">
      <dgm:prSet/>
      <dgm:spPr/>
      <dgm:t>
        <a:bodyPr/>
        <a:lstStyle/>
        <a:p>
          <a:endParaRPr lang="en-CA"/>
        </a:p>
      </dgm:t>
    </dgm:pt>
    <dgm:pt modelId="{1074EEB2-ADCF-48BA-9B50-D7B8B8F5EB99}" type="sibTrans" cxnId="{71DAFD78-F29B-4237-B202-973B4FAB6ED7}">
      <dgm:prSet/>
      <dgm:spPr/>
      <dgm:t>
        <a:bodyPr/>
        <a:lstStyle/>
        <a:p>
          <a:endParaRPr lang="en-CA"/>
        </a:p>
      </dgm:t>
    </dgm:pt>
    <dgm:pt modelId="{AF91652A-C586-478F-A5DD-8F230C8CACD5}">
      <dgm:prSet phldrT="[Text]"/>
      <dgm:spPr>
        <a:solidFill>
          <a:srgbClr val="7030A0"/>
        </a:solidFill>
      </dgm:spPr>
      <dgm:t>
        <a:bodyPr/>
        <a:lstStyle/>
        <a:p>
          <a:r>
            <a:rPr lang="en-CA" dirty="0" smtClean="0"/>
            <a:t>Existential</a:t>
          </a:r>
          <a:endParaRPr lang="en-CA" dirty="0"/>
        </a:p>
      </dgm:t>
    </dgm:pt>
    <dgm:pt modelId="{2C7CBA34-8865-4CAD-9A88-AB19255BDD44}" type="parTrans" cxnId="{40091A87-5B8A-4D0E-B8C6-94A9B929FBBD}">
      <dgm:prSet/>
      <dgm:spPr/>
      <dgm:t>
        <a:bodyPr/>
        <a:lstStyle/>
        <a:p>
          <a:endParaRPr lang="en-CA"/>
        </a:p>
      </dgm:t>
    </dgm:pt>
    <dgm:pt modelId="{64FDF28F-30AE-471A-A57D-B36E8DA5743E}" type="sibTrans" cxnId="{40091A87-5B8A-4D0E-B8C6-94A9B929FBBD}">
      <dgm:prSet/>
      <dgm:spPr/>
      <dgm:t>
        <a:bodyPr/>
        <a:lstStyle/>
        <a:p>
          <a:endParaRPr lang="en-CA"/>
        </a:p>
      </dgm:t>
    </dgm:pt>
    <dgm:pt modelId="{4DA31412-66DE-4FB9-9AE9-0F73068E0FF8}">
      <dgm:prSet phldrT="[Text]"/>
      <dgm:spPr/>
      <dgm:t>
        <a:bodyPr/>
        <a:lstStyle/>
        <a:p>
          <a:endParaRPr lang="en-CA" dirty="0"/>
        </a:p>
      </dgm:t>
    </dgm:pt>
    <dgm:pt modelId="{E7D0CCB6-5773-44BA-BDE9-885C43DC3B7F}" type="parTrans" cxnId="{101B4256-AE0B-471C-B122-607467480896}">
      <dgm:prSet/>
      <dgm:spPr/>
      <dgm:t>
        <a:bodyPr/>
        <a:lstStyle/>
        <a:p>
          <a:endParaRPr lang="en-CA"/>
        </a:p>
      </dgm:t>
    </dgm:pt>
    <dgm:pt modelId="{0BF42C2F-7866-4AB6-833A-5BE12DB0DC43}" type="sibTrans" cxnId="{101B4256-AE0B-471C-B122-607467480896}">
      <dgm:prSet/>
      <dgm:spPr/>
      <dgm:t>
        <a:bodyPr/>
        <a:lstStyle/>
        <a:p>
          <a:endParaRPr lang="en-CA"/>
        </a:p>
      </dgm:t>
    </dgm:pt>
    <dgm:pt modelId="{A718BB3C-58ED-45D3-97E2-53D761BAEFCF}">
      <dgm:prSet phldrT="[Text]" phldr="1"/>
      <dgm:spPr/>
      <dgm:t>
        <a:bodyPr/>
        <a:lstStyle/>
        <a:p>
          <a:endParaRPr lang="en-CA"/>
        </a:p>
      </dgm:t>
    </dgm:pt>
    <dgm:pt modelId="{A32CA5C3-84FA-44D1-B76C-F2BF707149F6}" type="parTrans" cxnId="{9D7843D0-4C63-4A49-B1D6-14AE80859965}">
      <dgm:prSet/>
      <dgm:spPr/>
      <dgm:t>
        <a:bodyPr/>
        <a:lstStyle/>
        <a:p>
          <a:endParaRPr lang="en-CA"/>
        </a:p>
      </dgm:t>
    </dgm:pt>
    <dgm:pt modelId="{0820A569-95F8-4CA9-AC30-13E26C8C5885}" type="sibTrans" cxnId="{9D7843D0-4C63-4A49-B1D6-14AE80859965}">
      <dgm:prSet/>
      <dgm:spPr/>
      <dgm:t>
        <a:bodyPr/>
        <a:lstStyle/>
        <a:p>
          <a:endParaRPr lang="en-CA"/>
        </a:p>
      </dgm:t>
    </dgm:pt>
    <dgm:pt modelId="{35493AE2-2F22-4C4A-A3B7-7E059E1D3789}">
      <dgm:prSet phldrT="[Text]" phldr="1"/>
      <dgm:spPr/>
      <dgm:t>
        <a:bodyPr/>
        <a:lstStyle/>
        <a:p>
          <a:endParaRPr lang="en-CA"/>
        </a:p>
      </dgm:t>
    </dgm:pt>
    <dgm:pt modelId="{233E7873-13CA-4883-A8C7-9303052212A5}" type="parTrans" cxnId="{6FEBB777-4D74-4545-AC65-71FC07679A3C}">
      <dgm:prSet/>
      <dgm:spPr/>
      <dgm:t>
        <a:bodyPr/>
        <a:lstStyle/>
        <a:p>
          <a:endParaRPr lang="en-CA"/>
        </a:p>
      </dgm:t>
    </dgm:pt>
    <dgm:pt modelId="{E1D5CF3F-67C4-48A6-8061-1475A270430E}" type="sibTrans" cxnId="{6FEBB777-4D74-4545-AC65-71FC07679A3C}">
      <dgm:prSet/>
      <dgm:spPr/>
      <dgm:t>
        <a:bodyPr/>
        <a:lstStyle/>
        <a:p>
          <a:endParaRPr lang="en-CA"/>
        </a:p>
      </dgm:t>
    </dgm:pt>
    <dgm:pt modelId="{01C5C534-FCAC-4428-B8EB-F32AAC1E49D6}">
      <dgm:prSet phldrT="[Text]" phldr="1"/>
      <dgm:spPr/>
      <dgm:t>
        <a:bodyPr/>
        <a:lstStyle/>
        <a:p>
          <a:endParaRPr lang="en-CA"/>
        </a:p>
      </dgm:t>
    </dgm:pt>
    <dgm:pt modelId="{17606749-7A37-4BB6-B06C-66097D91D442}" type="parTrans" cxnId="{B8F9E806-B6CF-44C5-9432-8759640B216D}">
      <dgm:prSet/>
      <dgm:spPr/>
      <dgm:t>
        <a:bodyPr/>
        <a:lstStyle/>
        <a:p>
          <a:endParaRPr lang="en-CA"/>
        </a:p>
      </dgm:t>
    </dgm:pt>
    <dgm:pt modelId="{AFBF2953-25DA-4FFA-9996-23198907F0A6}" type="sibTrans" cxnId="{B8F9E806-B6CF-44C5-9432-8759640B216D}">
      <dgm:prSet/>
      <dgm:spPr/>
      <dgm:t>
        <a:bodyPr/>
        <a:lstStyle/>
        <a:p>
          <a:endParaRPr lang="en-CA"/>
        </a:p>
      </dgm:t>
    </dgm:pt>
    <dgm:pt modelId="{139C995B-746E-4C9F-9C19-3DB1631DAF99}">
      <dgm:prSet phldrT="[Text]"/>
      <dgm:spPr>
        <a:solidFill>
          <a:srgbClr val="00B050"/>
        </a:solidFill>
      </dgm:spPr>
      <dgm:t>
        <a:bodyPr/>
        <a:lstStyle/>
        <a:p>
          <a:r>
            <a:rPr lang="en-CA" dirty="0" smtClean="0"/>
            <a:t>Mental &amp; Emotional</a:t>
          </a:r>
          <a:endParaRPr lang="en-CA" dirty="0"/>
        </a:p>
      </dgm:t>
    </dgm:pt>
    <dgm:pt modelId="{FD79FC6A-1BC3-478E-9B40-E73060B642D3}" type="sibTrans" cxnId="{745D9AC5-B96C-4879-96D3-130335CB5957}">
      <dgm:prSet/>
      <dgm:spPr/>
      <dgm:t>
        <a:bodyPr/>
        <a:lstStyle/>
        <a:p>
          <a:endParaRPr lang="en-CA"/>
        </a:p>
      </dgm:t>
    </dgm:pt>
    <dgm:pt modelId="{39116628-087D-41A2-A622-82AC073A09E0}" type="parTrans" cxnId="{745D9AC5-B96C-4879-96D3-130335CB5957}">
      <dgm:prSet/>
      <dgm:spPr/>
      <dgm:t>
        <a:bodyPr/>
        <a:lstStyle/>
        <a:p>
          <a:endParaRPr lang="en-CA"/>
        </a:p>
      </dgm:t>
    </dgm:pt>
    <dgm:pt modelId="{2E665C68-4FE3-47B2-ADB9-E4DB0C48C991}" type="pres">
      <dgm:prSet presAssocID="{7798F211-F43F-4649-9277-3CE637E01A56}" presName="cycleMatrixDiagram" presStyleCnt="0">
        <dgm:presLayoutVars>
          <dgm:chMax val="1"/>
          <dgm:dir/>
          <dgm:animLvl val="lvl"/>
          <dgm:resizeHandles val="exact"/>
        </dgm:presLayoutVars>
      </dgm:prSet>
      <dgm:spPr/>
      <dgm:t>
        <a:bodyPr/>
        <a:lstStyle/>
        <a:p>
          <a:endParaRPr lang="en-CA"/>
        </a:p>
      </dgm:t>
    </dgm:pt>
    <dgm:pt modelId="{75F3C08F-95E5-4F30-ADC3-446B662E9F74}" type="pres">
      <dgm:prSet presAssocID="{7798F211-F43F-4649-9277-3CE637E01A56}" presName="children" presStyleCnt="0"/>
      <dgm:spPr/>
    </dgm:pt>
    <dgm:pt modelId="{8630C377-D6B4-41BB-9A07-4C2AB801D7B5}" type="pres">
      <dgm:prSet presAssocID="{7798F211-F43F-4649-9277-3CE637E01A56}" presName="childPlaceholder" presStyleCnt="0"/>
      <dgm:spPr/>
    </dgm:pt>
    <dgm:pt modelId="{AAC69586-3190-48EC-B222-FE117AC868D5}" type="pres">
      <dgm:prSet presAssocID="{7798F211-F43F-4649-9277-3CE637E01A56}" presName="circle" presStyleCnt="0"/>
      <dgm:spPr/>
    </dgm:pt>
    <dgm:pt modelId="{004A6911-D6EE-4E29-8C11-7EB9471C9DD9}" type="pres">
      <dgm:prSet presAssocID="{7798F211-F43F-4649-9277-3CE637E01A56}" presName="quadrant1" presStyleLbl="node1" presStyleIdx="0" presStyleCnt="4">
        <dgm:presLayoutVars>
          <dgm:chMax val="1"/>
          <dgm:bulletEnabled val="1"/>
        </dgm:presLayoutVars>
      </dgm:prSet>
      <dgm:spPr/>
      <dgm:t>
        <a:bodyPr/>
        <a:lstStyle/>
        <a:p>
          <a:endParaRPr lang="en-CA"/>
        </a:p>
      </dgm:t>
    </dgm:pt>
    <dgm:pt modelId="{E5F53C80-B4A0-4E45-B2F6-3E53844F30E1}" type="pres">
      <dgm:prSet presAssocID="{7798F211-F43F-4649-9277-3CE637E01A56}" presName="quadrant2" presStyleLbl="node1" presStyleIdx="1" presStyleCnt="4">
        <dgm:presLayoutVars>
          <dgm:chMax val="1"/>
          <dgm:bulletEnabled val="1"/>
        </dgm:presLayoutVars>
      </dgm:prSet>
      <dgm:spPr/>
      <dgm:t>
        <a:bodyPr/>
        <a:lstStyle/>
        <a:p>
          <a:endParaRPr lang="en-CA"/>
        </a:p>
      </dgm:t>
    </dgm:pt>
    <dgm:pt modelId="{05970B70-4BFA-4115-BB27-42126166D819}" type="pres">
      <dgm:prSet presAssocID="{7798F211-F43F-4649-9277-3CE637E01A56}" presName="quadrant3" presStyleLbl="node1" presStyleIdx="2" presStyleCnt="4">
        <dgm:presLayoutVars>
          <dgm:chMax val="1"/>
          <dgm:bulletEnabled val="1"/>
        </dgm:presLayoutVars>
      </dgm:prSet>
      <dgm:spPr/>
      <dgm:t>
        <a:bodyPr/>
        <a:lstStyle/>
        <a:p>
          <a:endParaRPr lang="en-CA"/>
        </a:p>
      </dgm:t>
    </dgm:pt>
    <dgm:pt modelId="{E5E7A071-5159-4A40-BD10-A1B9DF7A24E3}" type="pres">
      <dgm:prSet presAssocID="{7798F211-F43F-4649-9277-3CE637E01A56}" presName="quadrant4" presStyleLbl="node1" presStyleIdx="3" presStyleCnt="4">
        <dgm:presLayoutVars>
          <dgm:chMax val="1"/>
          <dgm:bulletEnabled val="1"/>
        </dgm:presLayoutVars>
      </dgm:prSet>
      <dgm:spPr/>
      <dgm:t>
        <a:bodyPr/>
        <a:lstStyle/>
        <a:p>
          <a:endParaRPr lang="en-CA"/>
        </a:p>
      </dgm:t>
    </dgm:pt>
    <dgm:pt modelId="{CD712A41-5668-47EC-9AF9-A3FE69D5365F}" type="pres">
      <dgm:prSet presAssocID="{7798F211-F43F-4649-9277-3CE637E01A56}" presName="quadrantPlaceholder" presStyleCnt="0"/>
      <dgm:spPr/>
    </dgm:pt>
    <dgm:pt modelId="{0BB9D4F0-BA2A-4314-B20E-04CBE9F06D5A}" type="pres">
      <dgm:prSet presAssocID="{7798F211-F43F-4649-9277-3CE637E01A56}" presName="center1" presStyleLbl="fgShp" presStyleIdx="0" presStyleCnt="2"/>
      <dgm:spPr/>
    </dgm:pt>
    <dgm:pt modelId="{7D21B4CA-5BF3-4E53-A1C9-68BC47FA49F2}" type="pres">
      <dgm:prSet presAssocID="{7798F211-F43F-4649-9277-3CE637E01A56}" presName="center2" presStyleLbl="fgShp" presStyleIdx="1" presStyleCnt="2"/>
      <dgm:spPr/>
    </dgm:pt>
  </dgm:ptLst>
  <dgm:cxnLst>
    <dgm:cxn modelId="{0B37E4C3-26DF-4615-B423-0360E9563618}" type="presOf" srcId="{7798F211-F43F-4649-9277-3CE637E01A56}" destId="{2E665C68-4FE3-47B2-ADB9-E4DB0C48C991}" srcOrd="0" destOrd="0" presId="urn:microsoft.com/office/officeart/2005/8/layout/cycle4"/>
    <dgm:cxn modelId="{80E4BCBB-4570-40BB-A6E2-DE83E6AAF7EC}" type="presOf" srcId="{139C995B-746E-4C9F-9C19-3DB1631DAF99}" destId="{E5F53C80-B4A0-4E45-B2F6-3E53844F30E1}" srcOrd="0" destOrd="0" presId="urn:microsoft.com/office/officeart/2005/8/layout/cycle4"/>
    <dgm:cxn modelId="{FA98BEE1-80E2-438B-B4DC-AD576AB3CC86}" srcId="{7798F211-F43F-4649-9277-3CE637E01A56}" destId="{D78C57ED-F83F-4345-9017-8F7A8540704A}" srcOrd="0" destOrd="0" parTransId="{720FC5E6-DFB8-4381-BDD2-4A1F3A7E8EB5}" sibTransId="{FC7B0159-201B-448D-8E59-97625C2A68B0}"/>
    <dgm:cxn modelId="{71DAFD78-F29B-4237-B202-973B4FAB6ED7}" srcId="{7798F211-F43F-4649-9277-3CE637E01A56}" destId="{236742C3-A4C6-47E6-87B0-1645FE9A1F29}" srcOrd="2" destOrd="0" parTransId="{0F07477A-3D61-43D1-88FC-2465598B1CB6}" sibTransId="{1074EEB2-ADCF-48BA-9B50-D7B8B8F5EB99}"/>
    <dgm:cxn modelId="{B8F9E806-B6CF-44C5-9432-8759640B216D}" srcId="{35493AE2-2F22-4C4A-A3B7-7E059E1D3789}" destId="{01C5C534-FCAC-4428-B8EB-F32AAC1E49D6}" srcOrd="0" destOrd="0" parTransId="{17606749-7A37-4BB6-B06C-66097D91D442}" sibTransId="{AFBF2953-25DA-4FFA-9996-23198907F0A6}"/>
    <dgm:cxn modelId="{9FD333C6-0A7B-431D-AFF1-222B0FE908E4}" type="presOf" srcId="{236742C3-A4C6-47E6-87B0-1645FE9A1F29}" destId="{05970B70-4BFA-4115-BB27-42126166D819}" srcOrd="0" destOrd="0" presId="urn:microsoft.com/office/officeart/2005/8/layout/cycle4"/>
    <dgm:cxn modelId="{1855F4E2-C6CB-4446-8426-B26E12BE8FEF}" type="presOf" srcId="{AF91652A-C586-478F-A5DD-8F230C8CACD5}" destId="{E5E7A071-5159-4A40-BD10-A1B9DF7A24E3}" srcOrd="0" destOrd="0" presId="urn:microsoft.com/office/officeart/2005/8/layout/cycle4"/>
    <dgm:cxn modelId="{6FEBB777-4D74-4545-AC65-71FC07679A3C}" srcId="{7798F211-F43F-4649-9277-3CE637E01A56}" destId="{35493AE2-2F22-4C4A-A3B7-7E059E1D3789}" srcOrd="5" destOrd="0" parTransId="{233E7873-13CA-4883-A8C7-9303052212A5}" sibTransId="{E1D5CF3F-67C4-48A6-8061-1475A270430E}"/>
    <dgm:cxn modelId="{101B4256-AE0B-471C-B122-607467480896}" srcId="{7798F211-F43F-4649-9277-3CE637E01A56}" destId="{4DA31412-66DE-4FB9-9AE9-0F73068E0FF8}" srcOrd="4" destOrd="0" parTransId="{E7D0CCB6-5773-44BA-BDE9-885C43DC3B7F}" sibTransId="{0BF42C2F-7866-4AB6-833A-5BE12DB0DC43}"/>
    <dgm:cxn modelId="{745D9AC5-B96C-4879-96D3-130335CB5957}" srcId="{7798F211-F43F-4649-9277-3CE637E01A56}" destId="{139C995B-746E-4C9F-9C19-3DB1631DAF99}" srcOrd="1" destOrd="0" parTransId="{39116628-087D-41A2-A622-82AC073A09E0}" sibTransId="{FD79FC6A-1BC3-478E-9B40-E73060B642D3}"/>
    <dgm:cxn modelId="{8B54DAD0-518C-4957-999B-5AFF502CECD9}" type="presOf" srcId="{D78C57ED-F83F-4345-9017-8F7A8540704A}" destId="{004A6911-D6EE-4E29-8C11-7EB9471C9DD9}" srcOrd="0" destOrd="0" presId="urn:microsoft.com/office/officeart/2005/8/layout/cycle4"/>
    <dgm:cxn modelId="{9D7843D0-4C63-4A49-B1D6-14AE80859965}" srcId="{4DA31412-66DE-4FB9-9AE9-0F73068E0FF8}" destId="{A718BB3C-58ED-45D3-97E2-53D761BAEFCF}" srcOrd="0" destOrd="0" parTransId="{A32CA5C3-84FA-44D1-B76C-F2BF707149F6}" sibTransId="{0820A569-95F8-4CA9-AC30-13E26C8C5885}"/>
    <dgm:cxn modelId="{40091A87-5B8A-4D0E-B8C6-94A9B929FBBD}" srcId="{7798F211-F43F-4649-9277-3CE637E01A56}" destId="{AF91652A-C586-478F-A5DD-8F230C8CACD5}" srcOrd="3" destOrd="0" parTransId="{2C7CBA34-8865-4CAD-9A88-AB19255BDD44}" sibTransId="{64FDF28F-30AE-471A-A57D-B36E8DA5743E}"/>
    <dgm:cxn modelId="{B3DCB897-415B-42D0-80A1-FB4E060CDFBE}" type="presParOf" srcId="{2E665C68-4FE3-47B2-ADB9-E4DB0C48C991}" destId="{75F3C08F-95E5-4F30-ADC3-446B662E9F74}" srcOrd="0" destOrd="0" presId="urn:microsoft.com/office/officeart/2005/8/layout/cycle4"/>
    <dgm:cxn modelId="{0946F920-F89A-4FE8-87BA-3E77ACD02D09}" type="presParOf" srcId="{75F3C08F-95E5-4F30-ADC3-446B662E9F74}" destId="{8630C377-D6B4-41BB-9A07-4C2AB801D7B5}" srcOrd="0" destOrd="0" presId="urn:microsoft.com/office/officeart/2005/8/layout/cycle4"/>
    <dgm:cxn modelId="{AE6EB4B6-78F2-4E9A-98DC-7C0F7F20C8FD}" type="presParOf" srcId="{2E665C68-4FE3-47B2-ADB9-E4DB0C48C991}" destId="{AAC69586-3190-48EC-B222-FE117AC868D5}" srcOrd="1" destOrd="0" presId="urn:microsoft.com/office/officeart/2005/8/layout/cycle4"/>
    <dgm:cxn modelId="{27F4940B-32FA-4517-8355-18D2D6C52854}" type="presParOf" srcId="{AAC69586-3190-48EC-B222-FE117AC868D5}" destId="{004A6911-D6EE-4E29-8C11-7EB9471C9DD9}" srcOrd="0" destOrd="0" presId="urn:microsoft.com/office/officeart/2005/8/layout/cycle4"/>
    <dgm:cxn modelId="{FA587875-16B9-42E1-818E-C2EDD0F6BB64}" type="presParOf" srcId="{AAC69586-3190-48EC-B222-FE117AC868D5}" destId="{E5F53C80-B4A0-4E45-B2F6-3E53844F30E1}" srcOrd="1" destOrd="0" presId="urn:microsoft.com/office/officeart/2005/8/layout/cycle4"/>
    <dgm:cxn modelId="{233130B7-B153-4508-9183-06605FE4BA32}" type="presParOf" srcId="{AAC69586-3190-48EC-B222-FE117AC868D5}" destId="{05970B70-4BFA-4115-BB27-42126166D819}" srcOrd="2" destOrd="0" presId="urn:microsoft.com/office/officeart/2005/8/layout/cycle4"/>
    <dgm:cxn modelId="{53CD956E-012F-44C1-80D9-E938FBBAD45F}" type="presParOf" srcId="{AAC69586-3190-48EC-B222-FE117AC868D5}" destId="{E5E7A071-5159-4A40-BD10-A1B9DF7A24E3}" srcOrd="3" destOrd="0" presId="urn:microsoft.com/office/officeart/2005/8/layout/cycle4"/>
    <dgm:cxn modelId="{93C4F10F-AE43-4360-B67C-DAAA7A84838D}" type="presParOf" srcId="{AAC69586-3190-48EC-B222-FE117AC868D5}" destId="{CD712A41-5668-47EC-9AF9-A3FE69D5365F}" srcOrd="4" destOrd="0" presId="urn:microsoft.com/office/officeart/2005/8/layout/cycle4"/>
    <dgm:cxn modelId="{BA590DB8-1056-4C0E-943F-0B9532C6DFFE}" type="presParOf" srcId="{2E665C68-4FE3-47B2-ADB9-E4DB0C48C991}" destId="{0BB9D4F0-BA2A-4314-B20E-04CBE9F06D5A}" srcOrd="2" destOrd="0" presId="urn:microsoft.com/office/officeart/2005/8/layout/cycle4"/>
    <dgm:cxn modelId="{BE93C123-D557-414D-AE1C-6C69741D0AE5}" type="presParOf" srcId="{2E665C68-4FE3-47B2-ADB9-E4DB0C48C991}" destId="{7D21B4CA-5BF3-4E53-A1C9-68BC47FA49F2}"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798F211-F43F-4649-9277-3CE637E01A56}"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D78C57ED-F83F-4345-9017-8F7A8540704A}">
      <dgm:prSet phldrT="[Text]"/>
      <dgm:spPr>
        <a:solidFill>
          <a:srgbClr val="FF0000"/>
        </a:solidFill>
      </dgm:spPr>
      <dgm:t>
        <a:bodyPr/>
        <a:lstStyle/>
        <a:p>
          <a:r>
            <a:rPr lang="en-CA" dirty="0" smtClean="0"/>
            <a:t>Physical</a:t>
          </a:r>
          <a:endParaRPr lang="en-CA" dirty="0"/>
        </a:p>
      </dgm:t>
    </dgm:pt>
    <dgm:pt modelId="{720FC5E6-DFB8-4381-BDD2-4A1F3A7E8EB5}" type="parTrans" cxnId="{FA98BEE1-80E2-438B-B4DC-AD576AB3CC86}">
      <dgm:prSet/>
      <dgm:spPr/>
      <dgm:t>
        <a:bodyPr/>
        <a:lstStyle/>
        <a:p>
          <a:endParaRPr lang="en-CA"/>
        </a:p>
      </dgm:t>
    </dgm:pt>
    <dgm:pt modelId="{FC7B0159-201B-448D-8E59-97625C2A68B0}" type="sibTrans" cxnId="{FA98BEE1-80E2-438B-B4DC-AD576AB3CC86}">
      <dgm:prSet/>
      <dgm:spPr/>
      <dgm:t>
        <a:bodyPr/>
        <a:lstStyle/>
        <a:p>
          <a:endParaRPr lang="en-CA"/>
        </a:p>
      </dgm:t>
    </dgm:pt>
    <dgm:pt modelId="{236742C3-A4C6-47E6-87B0-1645FE9A1F29}">
      <dgm:prSet phldrT="[Text]"/>
      <dgm:spPr>
        <a:solidFill>
          <a:srgbClr val="00B0F0"/>
        </a:solidFill>
      </dgm:spPr>
      <dgm:t>
        <a:bodyPr/>
        <a:lstStyle/>
        <a:p>
          <a:r>
            <a:rPr lang="en-CA" dirty="0" smtClean="0"/>
            <a:t>Social</a:t>
          </a:r>
          <a:endParaRPr lang="en-CA" dirty="0"/>
        </a:p>
      </dgm:t>
    </dgm:pt>
    <dgm:pt modelId="{0F07477A-3D61-43D1-88FC-2465598B1CB6}" type="parTrans" cxnId="{71DAFD78-F29B-4237-B202-973B4FAB6ED7}">
      <dgm:prSet/>
      <dgm:spPr/>
      <dgm:t>
        <a:bodyPr/>
        <a:lstStyle/>
        <a:p>
          <a:endParaRPr lang="en-CA"/>
        </a:p>
      </dgm:t>
    </dgm:pt>
    <dgm:pt modelId="{1074EEB2-ADCF-48BA-9B50-D7B8B8F5EB99}" type="sibTrans" cxnId="{71DAFD78-F29B-4237-B202-973B4FAB6ED7}">
      <dgm:prSet/>
      <dgm:spPr/>
      <dgm:t>
        <a:bodyPr/>
        <a:lstStyle/>
        <a:p>
          <a:endParaRPr lang="en-CA"/>
        </a:p>
      </dgm:t>
    </dgm:pt>
    <dgm:pt modelId="{AF91652A-C586-478F-A5DD-8F230C8CACD5}">
      <dgm:prSet phldrT="[Text]"/>
      <dgm:spPr>
        <a:solidFill>
          <a:srgbClr val="7030A0"/>
        </a:solidFill>
      </dgm:spPr>
      <dgm:t>
        <a:bodyPr/>
        <a:lstStyle/>
        <a:p>
          <a:r>
            <a:rPr lang="en-CA" dirty="0" smtClean="0"/>
            <a:t>Existential</a:t>
          </a:r>
          <a:endParaRPr lang="en-CA" dirty="0"/>
        </a:p>
      </dgm:t>
    </dgm:pt>
    <dgm:pt modelId="{2C7CBA34-8865-4CAD-9A88-AB19255BDD44}" type="parTrans" cxnId="{40091A87-5B8A-4D0E-B8C6-94A9B929FBBD}">
      <dgm:prSet/>
      <dgm:spPr/>
      <dgm:t>
        <a:bodyPr/>
        <a:lstStyle/>
        <a:p>
          <a:endParaRPr lang="en-CA"/>
        </a:p>
      </dgm:t>
    </dgm:pt>
    <dgm:pt modelId="{64FDF28F-30AE-471A-A57D-B36E8DA5743E}" type="sibTrans" cxnId="{40091A87-5B8A-4D0E-B8C6-94A9B929FBBD}">
      <dgm:prSet/>
      <dgm:spPr/>
      <dgm:t>
        <a:bodyPr/>
        <a:lstStyle/>
        <a:p>
          <a:endParaRPr lang="en-CA"/>
        </a:p>
      </dgm:t>
    </dgm:pt>
    <dgm:pt modelId="{4DA31412-66DE-4FB9-9AE9-0F73068E0FF8}">
      <dgm:prSet phldrT="[Text]"/>
      <dgm:spPr/>
      <dgm:t>
        <a:bodyPr/>
        <a:lstStyle/>
        <a:p>
          <a:endParaRPr lang="en-CA" dirty="0"/>
        </a:p>
      </dgm:t>
    </dgm:pt>
    <dgm:pt modelId="{E7D0CCB6-5773-44BA-BDE9-885C43DC3B7F}" type="parTrans" cxnId="{101B4256-AE0B-471C-B122-607467480896}">
      <dgm:prSet/>
      <dgm:spPr/>
      <dgm:t>
        <a:bodyPr/>
        <a:lstStyle/>
        <a:p>
          <a:endParaRPr lang="en-CA"/>
        </a:p>
      </dgm:t>
    </dgm:pt>
    <dgm:pt modelId="{0BF42C2F-7866-4AB6-833A-5BE12DB0DC43}" type="sibTrans" cxnId="{101B4256-AE0B-471C-B122-607467480896}">
      <dgm:prSet/>
      <dgm:spPr/>
      <dgm:t>
        <a:bodyPr/>
        <a:lstStyle/>
        <a:p>
          <a:endParaRPr lang="en-CA"/>
        </a:p>
      </dgm:t>
    </dgm:pt>
    <dgm:pt modelId="{A718BB3C-58ED-45D3-97E2-53D761BAEFCF}">
      <dgm:prSet phldrT="[Text]" phldr="1"/>
      <dgm:spPr/>
      <dgm:t>
        <a:bodyPr/>
        <a:lstStyle/>
        <a:p>
          <a:endParaRPr lang="en-CA"/>
        </a:p>
      </dgm:t>
    </dgm:pt>
    <dgm:pt modelId="{A32CA5C3-84FA-44D1-B76C-F2BF707149F6}" type="parTrans" cxnId="{9D7843D0-4C63-4A49-B1D6-14AE80859965}">
      <dgm:prSet/>
      <dgm:spPr/>
      <dgm:t>
        <a:bodyPr/>
        <a:lstStyle/>
        <a:p>
          <a:endParaRPr lang="en-CA"/>
        </a:p>
      </dgm:t>
    </dgm:pt>
    <dgm:pt modelId="{0820A569-95F8-4CA9-AC30-13E26C8C5885}" type="sibTrans" cxnId="{9D7843D0-4C63-4A49-B1D6-14AE80859965}">
      <dgm:prSet/>
      <dgm:spPr/>
      <dgm:t>
        <a:bodyPr/>
        <a:lstStyle/>
        <a:p>
          <a:endParaRPr lang="en-CA"/>
        </a:p>
      </dgm:t>
    </dgm:pt>
    <dgm:pt modelId="{35493AE2-2F22-4C4A-A3B7-7E059E1D3789}">
      <dgm:prSet phldrT="[Text]" phldr="1"/>
      <dgm:spPr/>
      <dgm:t>
        <a:bodyPr/>
        <a:lstStyle/>
        <a:p>
          <a:endParaRPr lang="en-CA"/>
        </a:p>
      </dgm:t>
    </dgm:pt>
    <dgm:pt modelId="{233E7873-13CA-4883-A8C7-9303052212A5}" type="parTrans" cxnId="{6FEBB777-4D74-4545-AC65-71FC07679A3C}">
      <dgm:prSet/>
      <dgm:spPr/>
      <dgm:t>
        <a:bodyPr/>
        <a:lstStyle/>
        <a:p>
          <a:endParaRPr lang="en-CA"/>
        </a:p>
      </dgm:t>
    </dgm:pt>
    <dgm:pt modelId="{E1D5CF3F-67C4-48A6-8061-1475A270430E}" type="sibTrans" cxnId="{6FEBB777-4D74-4545-AC65-71FC07679A3C}">
      <dgm:prSet/>
      <dgm:spPr/>
      <dgm:t>
        <a:bodyPr/>
        <a:lstStyle/>
        <a:p>
          <a:endParaRPr lang="en-CA"/>
        </a:p>
      </dgm:t>
    </dgm:pt>
    <dgm:pt modelId="{01C5C534-FCAC-4428-B8EB-F32AAC1E49D6}">
      <dgm:prSet phldrT="[Text]" phldr="1"/>
      <dgm:spPr/>
      <dgm:t>
        <a:bodyPr/>
        <a:lstStyle/>
        <a:p>
          <a:endParaRPr lang="en-CA"/>
        </a:p>
      </dgm:t>
    </dgm:pt>
    <dgm:pt modelId="{17606749-7A37-4BB6-B06C-66097D91D442}" type="parTrans" cxnId="{B8F9E806-B6CF-44C5-9432-8759640B216D}">
      <dgm:prSet/>
      <dgm:spPr/>
      <dgm:t>
        <a:bodyPr/>
        <a:lstStyle/>
        <a:p>
          <a:endParaRPr lang="en-CA"/>
        </a:p>
      </dgm:t>
    </dgm:pt>
    <dgm:pt modelId="{AFBF2953-25DA-4FFA-9996-23198907F0A6}" type="sibTrans" cxnId="{B8F9E806-B6CF-44C5-9432-8759640B216D}">
      <dgm:prSet/>
      <dgm:spPr/>
      <dgm:t>
        <a:bodyPr/>
        <a:lstStyle/>
        <a:p>
          <a:endParaRPr lang="en-CA"/>
        </a:p>
      </dgm:t>
    </dgm:pt>
    <dgm:pt modelId="{139C995B-746E-4C9F-9C19-3DB1631DAF99}">
      <dgm:prSet phldrT="[Text]"/>
      <dgm:spPr>
        <a:solidFill>
          <a:srgbClr val="00B050"/>
        </a:solidFill>
      </dgm:spPr>
      <dgm:t>
        <a:bodyPr/>
        <a:lstStyle/>
        <a:p>
          <a:r>
            <a:rPr lang="en-CA" dirty="0" smtClean="0"/>
            <a:t>Mental &amp; Emotional</a:t>
          </a:r>
          <a:endParaRPr lang="en-CA" dirty="0"/>
        </a:p>
      </dgm:t>
    </dgm:pt>
    <dgm:pt modelId="{FD79FC6A-1BC3-478E-9B40-E73060B642D3}" type="sibTrans" cxnId="{745D9AC5-B96C-4879-96D3-130335CB5957}">
      <dgm:prSet/>
      <dgm:spPr/>
      <dgm:t>
        <a:bodyPr/>
        <a:lstStyle/>
        <a:p>
          <a:endParaRPr lang="en-CA"/>
        </a:p>
      </dgm:t>
    </dgm:pt>
    <dgm:pt modelId="{39116628-087D-41A2-A622-82AC073A09E0}" type="parTrans" cxnId="{745D9AC5-B96C-4879-96D3-130335CB5957}">
      <dgm:prSet/>
      <dgm:spPr/>
      <dgm:t>
        <a:bodyPr/>
        <a:lstStyle/>
        <a:p>
          <a:endParaRPr lang="en-CA"/>
        </a:p>
      </dgm:t>
    </dgm:pt>
    <dgm:pt modelId="{2E665C68-4FE3-47B2-ADB9-E4DB0C48C991}" type="pres">
      <dgm:prSet presAssocID="{7798F211-F43F-4649-9277-3CE637E01A56}" presName="cycleMatrixDiagram" presStyleCnt="0">
        <dgm:presLayoutVars>
          <dgm:chMax val="1"/>
          <dgm:dir/>
          <dgm:animLvl val="lvl"/>
          <dgm:resizeHandles val="exact"/>
        </dgm:presLayoutVars>
      </dgm:prSet>
      <dgm:spPr/>
      <dgm:t>
        <a:bodyPr/>
        <a:lstStyle/>
        <a:p>
          <a:endParaRPr lang="en-CA"/>
        </a:p>
      </dgm:t>
    </dgm:pt>
    <dgm:pt modelId="{75F3C08F-95E5-4F30-ADC3-446B662E9F74}" type="pres">
      <dgm:prSet presAssocID="{7798F211-F43F-4649-9277-3CE637E01A56}" presName="children" presStyleCnt="0"/>
      <dgm:spPr/>
    </dgm:pt>
    <dgm:pt modelId="{8630C377-D6B4-41BB-9A07-4C2AB801D7B5}" type="pres">
      <dgm:prSet presAssocID="{7798F211-F43F-4649-9277-3CE637E01A56}" presName="childPlaceholder" presStyleCnt="0"/>
      <dgm:spPr/>
    </dgm:pt>
    <dgm:pt modelId="{AAC69586-3190-48EC-B222-FE117AC868D5}" type="pres">
      <dgm:prSet presAssocID="{7798F211-F43F-4649-9277-3CE637E01A56}" presName="circle" presStyleCnt="0"/>
      <dgm:spPr/>
    </dgm:pt>
    <dgm:pt modelId="{004A6911-D6EE-4E29-8C11-7EB9471C9DD9}" type="pres">
      <dgm:prSet presAssocID="{7798F211-F43F-4649-9277-3CE637E01A56}" presName="quadrant1" presStyleLbl="node1" presStyleIdx="0" presStyleCnt="4">
        <dgm:presLayoutVars>
          <dgm:chMax val="1"/>
          <dgm:bulletEnabled val="1"/>
        </dgm:presLayoutVars>
      </dgm:prSet>
      <dgm:spPr/>
      <dgm:t>
        <a:bodyPr/>
        <a:lstStyle/>
        <a:p>
          <a:endParaRPr lang="en-CA"/>
        </a:p>
      </dgm:t>
    </dgm:pt>
    <dgm:pt modelId="{E5F53C80-B4A0-4E45-B2F6-3E53844F30E1}" type="pres">
      <dgm:prSet presAssocID="{7798F211-F43F-4649-9277-3CE637E01A56}" presName="quadrant2" presStyleLbl="node1" presStyleIdx="1" presStyleCnt="4">
        <dgm:presLayoutVars>
          <dgm:chMax val="1"/>
          <dgm:bulletEnabled val="1"/>
        </dgm:presLayoutVars>
      </dgm:prSet>
      <dgm:spPr/>
      <dgm:t>
        <a:bodyPr/>
        <a:lstStyle/>
        <a:p>
          <a:endParaRPr lang="en-CA"/>
        </a:p>
      </dgm:t>
    </dgm:pt>
    <dgm:pt modelId="{05970B70-4BFA-4115-BB27-42126166D819}" type="pres">
      <dgm:prSet presAssocID="{7798F211-F43F-4649-9277-3CE637E01A56}" presName="quadrant3" presStyleLbl="node1" presStyleIdx="2" presStyleCnt="4">
        <dgm:presLayoutVars>
          <dgm:chMax val="1"/>
          <dgm:bulletEnabled val="1"/>
        </dgm:presLayoutVars>
      </dgm:prSet>
      <dgm:spPr/>
      <dgm:t>
        <a:bodyPr/>
        <a:lstStyle/>
        <a:p>
          <a:endParaRPr lang="en-CA"/>
        </a:p>
      </dgm:t>
    </dgm:pt>
    <dgm:pt modelId="{E5E7A071-5159-4A40-BD10-A1B9DF7A24E3}" type="pres">
      <dgm:prSet presAssocID="{7798F211-F43F-4649-9277-3CE637E01A56}" presName="quadrant4" presStyleLbl="node1" presStyleIdx="3" presStyleCnt="4">
        <dgm:presLayoutVars>
          <dgm:chMax val="1"/>
          <dgm:bulletEnabled val="1"/>
        </dgm:presLayoutVars>
      </dgm:prSet>
      <dgm:spPr/>
      <dgm:t>
        <a:bodyPr/>
        <a:lstStyle/>
        <a:p>
          <a:endParaRPr lang="en-CA"/>
        </a:p>
      </dgm:t>
    </dgm:pt>
    <dgm:pt modelId="{CD712A41-5668-47EC-9AF9-A3FE69D5365F}" type="pres">
      <dgm:prSet presAssocID="{7798F211-F43F-4649-9277-3CE637E01A56}" presName="quadrantPlaceholder" presStyleCnt="0"/>
      <dgm:spPr/>
    </dgm:pt>
    <dgm:pt modelId="{0BB9D4F0-BA2A-4314-B20E-04CBE9F06D5A}" type="pres">
      <dgm:prSet presAssocID="{7798F211-F43F-4649-9277-3CE637E01A56}" presName="center1" presStyleLbl="fgShp" presStyleIdx="0" presStyleCnt="2"/>
      <dgm:spPr/>
    </dgm:pt>
    <dgm:pt modelId="{7D21B4CA-5BF3-4E53-A1C9-68BC47FA49F2}" type="pres">
      <dgm:prSet presAssocID="{7798F211-F43F-4649-9277-3CE637E01A56}" presName="center2" presStyleLbl="fgShp" presStyleIdx="1" presStyleCnt="2"/>
      <dgm:spPr/>
    </dgm:pt>
  </dgm:ptLst>
  <dgm:cxnLst>
    <dgm:cxn modelId="{FA98BEE1-80E2-438B-B4DC-AD576AB3CC86}" srcId="{7798F211-F43F-4649-9277-3CE637E01A56}" destId="{D78C57ED-F83F-4345-9017-8F7A8540704A}" srcOrd="0" destOrd="0" parTransId="{720FC5E6-DFB8-4381-BDD2-4A1F3A7E8EB5}" sibTransId="{FC7B0159-201B-448D-8E59-97625C2A68B0}"/>
    <dgm:cxn modelId="{E1A47A0F-0F3F-4BC1-90DD-C5AFFA1BC1E7}" type="presOf" srcId="{139C995B-746E-4C9F-9C19-3DB1631DAF99}" destId="{E5F53C80-B4A0-4E45-B2F6-3E53844F30E1}" srcOrd="0" destOrd="0" presId="urn:microsoft.com/office/officeart/2005/8/layout/cycle4"/>
    <dgm:cxn modelId="{71DAFD78-F29B-4237-B202-973B4FAB6ED7}" srcId="{7798F211-F43F-4649-9277-3CE637E01A56}" destId="{236742C3-A4C6-47E6-87B0-1645FE9A1F29}" srcOrd="2" destOrd="0" parTransId="{0F07477A-3D61-43D1-88FC-2465598B1CB6}" sibTransId="{1074EEB2-ADCF-48BA-9B50-D7B8B8F5EB99}"/>
    <dgm:cxn modelId="{B8F9E806-B6CF-44C5-9432-8759640B216D}" srcId="{35493AE2-2F22-4C4A-A3B7-7E059E1D3789}" destId="{01C5C534-FCAC-4428-B8EB-F32AAC1E49D6}" srcOrd="0" destOrd="0" parTransId="{17606749-7A37-4BB6-B06C-66097D91D442}" sibTransId="{AFBF2953-25DA-4FFA-9996-23198907F0A6}"/>
    <dgm:cxn modelId="{4F0D2E84-3170-483A-A163-4439A62D578D}" type="presOf" srcId="{AF91652A-C586-478F-A5DD-8F230C8CACD5}" destId="{E5E7A071-5159-4A40-BD10-A1B9DF7A24E3}" srcOrd="0" destOrd="0" presId="urn:microsoft.com/office/officeart/2005/8/layout/cycle4"/>
    <dgm:cxn modelId="{6FEBB777-4D74-4545-AC65-71FC07679A3C}" srcId="{7798F211-F43F-4649-9277-3CE637E01A56}" destId="{35493AE2-2F22-4C4A-A3B7-7E059E1D3789}" srcOrd="5" destOrd="0" parTransId="{233E7873-13CA-4883-A8C7-9303052212A5}" sibTransId="{E1D5CF3F-67C4-48A6-8061-1475A270430E}"/>
    <dgm:cxn modelId="{101B4256-AE0B-471C-B122-607467480896}" srcId="{7798F211-F43F-4649-9277-3CE637E01A56}" destId="{4DA31412-66DE-4FB9-9AE9-0F73068E0FF8}" srcOrd="4" destOrd="0" parTransId="{E7D0CCB6-5773-44BA-BDE9-885C43DC3B7F}" sibTransId="{0BF42C2F-7866-4AB6-833A-5BE12DB0DC43}"/>
    <dgm:cxn modelId="{745D9AC5-B96C-4879-96D3-130335CB5957}" srcId="{7798F211-F43F-4649-9277-3CE637E01A56}" destId="{139C995B-746E-4C9F-9C19-3DB1631DAF99}" srcOrd="1" destOrd="0" parTransId="{39116628-087D-41A2-A622-82AC073A09E0}" sibTransId="{FD79FC6A-1BC3-478E-9B40-E73060B642D3}"/>
    <dgm:cxn modelId="{161081B1-97FD-42ED-9E8A-B8E64CC32A2C}" type="presOf" srcId="{7798F211-F43F-4649-9277-3CE637E01A56}" destId="{2E665C68-4FE3-47B2-ADB9-E4DB0C48C991}" srcOrd="0" destOrd="0" presId="urn:microsoft.com/office/officeart/2005/8/layout/cycle4"/>
    <dgm:cxn modelId="{9D7843D0-4C63-4A49-B1D6-14AE80859965}" srcId="{4DA31412-66DE-4FB9-9AE9-0F73068E0FF8}" destId="{A718BB3C-58ED-45D3-97E2-53D761BAEFCF}" srcOrd="0" destOrd="0" parTransId="{A32CA5C3-84FA-44D1-B76C-F2BF707149F6}" sibTransId="{0820A569-95F8-4CA9-AC30-13E26C8C5885}"/>
    <dgm:cxn modelId="{C29C0B7A-E7AF-4621-8765-6791529289D2}" type="presOf" srcId="{D78C57ED-F83F-4345-9017-8F7A8540704A}" destId="{004A6911-D6EE-4E29-8C11-7EB9471C9DD9}" srcOrd="0" destOrd="0" presId="urn:microsoft.com/office/officeart/2005/8/layout/cycle4"/>
    <dgm:cxn modelId="{2D4E1CB6-384F-4A5C-B3B8-CA92ED3EB7F8}" type="presOf" srcId="{236742C3-A4C6-47E6-87B0-1645FE9A1F29}" destId="{05970B70-4BFA-4115-BB27-42126166D819}" srcOrd="0" destOrd="0" presId="urn:microsoft.com/office/officeart/2005/8/layout/cycle4"/>
    <dgm:cxn modelId="{40091A87-5B8A-4D0E-B8C6-94A9B929FBBD}" srcId="{7798F211-F43F-4649-9277-3CE637E01A56}" destId="{AF91652A-C586-478F-A5DD-8F230C8CACD5}" srcOrd="3" destOrd="0" parTransId="{2C7CBA34-8865-4CAD-9A88-AB19255BDD44}" sibTransId="{64FDF28F-30AE-471A-A57D-B36E8DA5743E}"/>
    <dgm:cxn modelId="{788AB116-9BB1-4F80-9AC3-F3B00E002542}" type="presParOf" srcId="{2E665C68-4FE3-47B2-ADB9-E4DB0C48C991}" destId="{75F3C08F-95E5-4F30-ADC3-446B662E9F74}" srcOrd="0" destOrd="0" presId="urn:microsoft.com/office/officeart/2005/8/layout/cycle4"/>
    <dgm:cxn modelId="{29ECC93E-73B1-4950-8078-D07082BFC312}" type="presParOf" srcId="{75F3C08F-95E5-4F30-ADC3-446B662E9F74}" destId="{8630C377-D6B4-41BB-9A07-4C2AB801D7B5}" srcOrd="0" destOrd="0" presId="urn:microsoft.com/office/officeart/2005/8/layout/cycle4"/>
    <dgm:cxn modelId="{04A09E2B-AA0F-4655-B882-5379D4C1ADD0}" type="presParOf" srcId="{2E665C68-4FE3-47B2-ADB9-E4DB0C48C991}" destId="{AAC69586-3190-48EC-B222-FE117AC868D5}" srcOrd="1" destOrd="0" presId="urn:microsoft.com/office/officeart/2005/8/layout/cycle4"/>
    <dgm:cxn modelId="{6A678DB9-2038-4041-8D8D-3CD3F63C139A}" type="presParOf" srcId="{AAC69586-3190-48EC-B222-FE117AC868D5}" destId="{004A6911-D6EE-4E29-8C11-7EB9471C9DD9}" srcOrd="0" destOrd="0" presId="urn:microsoft.com/office/officeart/2005/8/layout/cycle4"/>
    <dgm:cxn modelId="{0C27706A-78EA-4BC3-A598-B2C8990298F9}" type="presParOf" srcId="{AAC69586-3190-48EC-B222-FE117AC868D5}" destId="{E5F53C80-B4A0-4E45-B2F6-3E53844F30E1}" srcOrd="1" destOrd="0" presId="urn:microsoft.com/office/officeart/2005/8/layout/cycle4"/>
    <dgm:cxn modelId="{19ED9406-0F6C-4B77-9C2D-68D997F32454}" type="presParOf" srcId="{AAC69586-3190-48EC-B222-FE117AC868D5}" destId="{05970B70-4BFA-4115-BB27-42126166D819}" srcOrd="2" destOrd="0" presId="urn:microsoft.com/office/officeart/2005/8/layout/cycle4"/>
    <dgm:cxn modelId="{EF758CF2-82AA-4EC8-AF1E-0DCFEB2968DA}" type="presParOf" srcId="{AAC69586-3190-48EC-B222-FE117AC868D5}" destId="{E5E7A071-5159-4A40-BD10-A1B9DF7A24E3}" srcOrd="3" destOrd="0" presId="urn:microsoft.com/office/officeart/2005/8/layout/cycle4"/>
    <dgm:cxn modelId="{760B7145-7B29-4F89-8D64-C89645A16859}" type="presParOf" srcId="{AAC69586-3190-48EC-B222-FE117AC868D5}" destId="{CD712A41-5668-47EC-9AF9-A3FE69D5365F}" srcOrd="4" destOrd="0" presId="urn:microsoft.com/office/officeart/2005/8/layout/cycle4"/>
    <dgm:cxn modelId="{8C80EC7B-32D0-4E7B-907A-35F8DB25C6E9}" type="presParOf" srcId="{2E665C68-4FE3-47B2-ADB9-E4DB0C48C991}" destId="{0BB9D4F0-BA2A-4314-B20E-04CBE9F06D5A}" srcOrd="2" destOrd="0" presId="urn:microsoft.com/office/officeart/2005/8/layout/cycle4"/>
    <dgm:cxn modelId="{5DAF621C-25DE-494F-9ED1-F3BF8CB08583}" type="presParOf" srcId="{2E665C68-4FE3-47B2-ADB9-E4DB0C48C991}" destId="{7D21B4CA-5BF3-4E53-A1C9-68BC47FA49F2}"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798F211-F43F-4649-9277-3CE637E01A56}" type="doc">
      <dgm:prSet loTypeId="urn:microsoft.com/office/officeart/2005/8/layout/cycle4" loCatId="matrix" qsTypeId="urn:microsoft.com/office/officeart/2005/8/quickstyle/simple1" qsCatId="simple" csTypeId="urn:microsoft.com/office/officeart/2005/8/colors/accent1_2" csCatId="accent1" phldr="1"/>
      <dgm:spPr/>
      <dgm:t>
        <a:bodyPr/>
        <a:lstStyle/>
        <a:p>
          <a:endParaRPr lang="en-CA"/>
        </a:p>
      </dgm:t>
    </dgm:pt>
    <dgm:pt modelId="{D78C57ED-F83F-4345-9017-8F7A8540704A}">
      <dgm:prSet phldrT="[Text]"/>
      <dgm:spPr>
        <a:solidFill>
          <a:srgbClr val="FF0000"/>
        </a:solidFill>
      </dgm:spPr>
      <dgm:t>
        <a:bodyPr/>
        <a:lstStyle/>
        <a:p>
          <a:r>
            <a:rPr lang="en-CA" dirty="0" smtClean="0"/>
            <a:t>Physical</a:t>
          </a:r>
          <a:endParaRPr lang="en-CA" dirty="0"/>
        </a:p>
      </dgm:t>
    </dgm:pt>
    <dgm:pt modelId="{720FC5E6-DFB8-4381-BDD2-4A1F3A7E8EB5}" type="parTrans" cxnId="{FA98BEE1-80E2-438B-B4DC-AD576AB3CC86}">
      <dgm:prSet/>
      <dgm:spPr/>
      <dgm:t>
        <a:bodyPr/>
        <a:lstStyle/>
        <a:p>
          <a:endParaRPr lang="en-CA"/>
        </a:p>
      </dgm:t>
    </dgm:pt>
    <dgm:pt modelId="{FC7B0159-201B-448D-8E59-97625C2A68B0}" type="sibTrans" cxnId="{FA98BEE1-80E2-438B-B4DC-AD576AB3CC86}">
      <dgm:prSet/>
      <dgm:spPr/>
      <dgm:t>
        <a:bodyPr/>
        <a:lstStyle/>
        <a:p>
          <a:endParaRPr lang="en-CA"/>
        </a:p>
      </dgm:t>
    </dgm:pt>
    <dgm:pt modelId="{236742C3-A4C6-47E6-87B0-1645FE9A1F29}">
      <dgm:prSet phldrT="[Text]"/>
      <dgm:spPr>
        <a:solidFill>
          <a:srgbClr val="00B0F0"/>
        </a:solidFill>
      </dgm:spPr>
      <dgm:t>
        <a:bodyPr/>
        <a:lstStyle/>
        <a:p>
          <a:r>
            <a:rPr lang="en-CA" dirty="0" smtClean="0"/>
            <a:t>Social</a:t>
          </a:r>
          <a:endParaRPr lang="en-CA" dirty="0"/>
        </a:p>
      </dgm:t>
    </dgm:pt>
    <dgm:pt modelId="{0F07477A-3D61-43D1-88FC-2465598B1CB6}" type="parTrans" cxnId="{71DAFD78-F29B-4237-B202-973B4FAB6ED7}">
      <dgm:prSet/>
      <dgm:spPr/>
      <dgm:t>
        <a:bodyPr/>
        <a:lstStyle/>
        <a:p>
          <a:endParaRPr lang="en-CA"/>
        </a:p>
      </dgm:t>
    </dgm:pt>
    <dgm:pt modelId="{1074EEB2-ADCF-48BA-9B50-D7B8B8F5EB99}" type="sibTrans" cxnId="{71DAFD78-F29B-4237-B202-973B4FAB6ED7}">
      <dgm:prSet/>
      <dgm:spPr/>
      <dgm:t>
        <a:bodyPr/>
        <a:lstStyle/>
        <a:p>
          <a:endParaRPr lang="en-CA"/>
        </a:p>
      </dgm:t>
    </dgm:pt>
    <dgm:pt modelId="{AF91652A-C586-478F-A5DD-8F230C8CACD5}">
      <dgm:prSet phldrT="[Text]"/>
      <dgm:spPr>
        <a:solidFill>
          <a:srgbClr val="7030A0"/>
        </a:solidFill>
      </dgm:spPr>
      <dgm:t>
        <a:bodyPr/>
        <a:lstStyle/>
        <a:p>
          <a:r>
            <a:rPr lang="en-CA" dirty="0" smtClean="0"/>
            <a:t>Existential</a:t>
          </a:r>
          <a:endParaRPr lang="en-CA" dirty="0"/>
        </a:p>
      </dgm:t>
    </dgm:pt>
    <dgm:pt modelId="{2C7CBA34-8865-4CAD-9A88-AB19255BDD44}" type="parTrans" cxnId="{40091A87-5B8A-4D0E-B8C6-94A9B929FBBD}">
      <dgm:prSet/>
      <dgm:spPr/>
      <dgm:t>
        <a:bodyPr/>
        <a:lstStyle/>
        <a:p>
          <a:endParaRPr lang="en-CA"/>
        </a:p>
      </dgm:t>
    </dgm:pt>
    <dgm:pt modelId="{64FDF28F-30AE-471A-A57D-B36E8DA5743E}" type="sibTrans" cxnId="{40091A87-5B8A-4D0E-B8C6-94A9B929FBBD}">
      <dgm:prSet/>
      <dgm:spPr/>
      <dgm:t>
        <a:bodyPr/>
        <a:lstStyle/>
        <a:p>
          <a:endParaRPr lang="en-CA"/>
        </a:p>
      </dgm:t>
    </dgm:pt>
    <dgm:pt modelId="{4DA31412-66DE-4FB9-9AE9-0F73068E0FF8}">
      <dgm:prSet phldrT="[Text]"/>
      <dgm:spPr/>
      <dgm:t>
        <a:bodyPr/>
        <a:lstStyle/>
        <a:p>
          <a:endParaRPr lang="en-CA" dirty="0"/>
        </a:p>
      </dgm:t>
    </dgm:pt>
    <dgm:pt modelId="{E7D0CCB6-5773-44BA-BDE9-885C43DC3B7F}" type="parTrans" cxnId="{101B4256-AE0B-471C-B122-607467480896}">
      <dgm:prSet/>
      <dgm:spPr/>
      <dgm:t>
        <a:bodyPr/>
        <a:lstStyle/>
        <a:p>
          <a:endParaRPr lang="en-CA"/>
        </a:p>
      </dgm:t>
    </dgm:pt>
    <dgm:pt modelId="{0BF42C2F-7866-4AB6-833A-5BE12DB0DC43}" type="sibTrans" cxnId="{101B4256-AE0B-471C-B122-607467480896}">
      <dgm:prSet/>
      <dgm:spPr/>
      <dgm:t>
        <a:bodyPr/>
        <a:lstStyle/>
        <a:p>
          <a:endParaRPr lang="en-CA"/>
        </a:p>
      </dgm:t>
    </dgm:pt>
    <dgm:pt modelId="{A718BB3C-58ED-45D3-97E2-53D761BAEFCF}">
      <dgm:prSet phldrT="[Text]" phldr="1"/>
      <dgm:spPr/>
      <dgm:t>
        <a:bodyPr/>
        <a:lstStyle/>
        <a:p>
          <a:endParaRPr lang="en-CA"/>
        </a:p>
      </dgm:t>
    </dgm:pt>
    <dgm:pt modelId="{A32CA5C3-84FA-44D1-B76C-F2BF707149F6}" type="parTrans" cxnId="{9D7843D0-4C63-4A49-B1D6-14AE80859965}">
      <dgm:prSet/>
      <dgm:spPr/>
      <dgm:t>
        <a:bodyPr/>
        <a:lstStyle/>
        <a:p>
          <a:endParaRPr lang="en-CA"/>
        </a:p>
      </dgm:t>
    </dgm:pt>
    <dgm:pt modelId="{0820A569-95F8-4CA9-AC30-13E26C8C5885}" type="sibTrans" cxnId="{9D7843D0-4C63-4A49-B1D6-14AE80859965}">
      <dgm:prSet/>
      <dgm:spPr/>
      <dgm:t>
        <a:bodyPr/>
        <a:lstStyle/>
        <a:p>
          <a:endParaRPr lang="en-CA"/>
        </a:p>
      </dgm:t>
    </dgm:pt>
    <dgm:pt modelId="{35493AE2-2F22-4C4A-A3B7-7E059E1D3789}">
      <dgm:prSet phldrT="[Text]" phldr="1"/>
      <dgm:spPr/>
      <dgm:t>
        <a:bodyPr/>
        <a:lstStyle/>
        <a:p>
          <a:endParaRPr lang="en-CA"/>
        </a:p>
      </dgm:t>
    </dgm:pt>
    <dgm:pt modelId="{233E7873-13CA-4883-A8C7-9303052212A5}" type="parTrans" cxnId="{6FEBB777-4D74-4545-AC65-71FC07679A3C}">
      <dgm:prSet/>
      <dgm:spPr/>
      <dgm:t>
        <a:bodyPr/>
        <a:lstStyle/>
        <a:p>
          <a:endParaRPr lang="en-CA"/>
        </a:p>
      </dgm:t>
    </dgm:pt>
    <dgm:pt modelId="{E1D5CF3F-67C4-48A6-8061-1475A270430E}" type="sibTrans" cxnId="{6FEBB777-4D74-4545-AC65-71FC07679A3C}">
      <dgm:prSet/>
      <dgm:spPr/>
      <dgm:t>
        <a:bodyPr/>
        <a:lstStyle/>
        <a:p>
          <a:endParaRPr lang="en-CA"/>
        </a:p>
      </dgm:t>
    </dgm:pt>
    <dgm:pt modelId="{01C5C534-FCAC-4428-B8EB-F32AAC1E49D6}">
      <dgm:prSet phldrT="[Text]" phldr="1"/>
      <dgm:spPr/>
      <dgm:t>
        <a:bodyPr/>
        <a:lstStyle/>
        <a:p>
          <a:endParaRPr lang="en-CA"/>
        </a:p>
      </dgm:t>
    </dgm:pt>
    <dgm:pt modelId="{17606749-7A37-4BB6-B06C-66097D91D442}" type="parTrans" cxnId="{B8F9E806-B6CF-44C5-9432-8759640B216D}">
      <dgm:prSet/>
      <dgm:spPr/>
      <dgm:t>
        <a:bodyPr/>
        <a:lstStyle/>
        <a:p>
          <a:endParaRPr lang="en-CA"/>
        </a:p>
      </dgm:t>
    </dgm:pt>
    <dgm:pt modelId="{AFBF2953-25DA-4FFA-9996-23198907F0A6}" type="sibTrans" cxnId="{B8F9E806-B6CF-44C5-9432-8759640B216D}">
      <dgm:prSet/>
      <dgm:spPr/>
      <dgm:t>
        <a:bodyPr/>
        <a:lstStyle/>
        <a:p>
          <a:endParaRPr lang="en-CA"/>
        </a:p>
      </dgm:t>
    </dgm:pt>
    <dgm:pt modelId="{139C995B-746E-4C9F-9C19-3DB1631DAF99}">
      <dgm:prSet phldrT="[Text]"/>
      <dgm:spPr>
        <a:solidFill>
          <a:srgbClr val="00B050"/>
        </a:solidFill>
      </dgm:spPr>
      <dgm:t>
        <a:bodyPr/>
        <a:lstStyle/>
        <a:p>
          <a:r>
            <a:rPr lang="en-CA" dirty="0" smtClean="0"/>
            <a:t>Mental &amp; Emotional</a:t>
          </a:r>
          <a:endParaRPr lang="en-CA" dirty="0"/>
        </a:p>
      </dgm:t>
    </dgm:pt>
    <dgm:pt modelId="{FD79FC6A-1BC3-478E-9B40-E73060B642D3}" type="sibTrans" cxnId="{745D9AC5-B96C-4879-96D3-130335CB5957}">
      <dgm:prSet/>
      <dgm:spPr/>
      <dgm:t>
        <a:bodyPr/>
        <a:lstStyle/>
        <a:p>
          <a:endParaRPr lang="en-CA"/>
        </a:p>
      </dgm:t>
    </dgm:pt>
    <dgm:pt modelId="{39116628-087D-41A2-A622-82AC073A09E0}" type="parTrans" cxnId="{745D9AC5-B96C-4879-96D3-130335CB5957}">
      <dgm:prSet/>
      <dgm:spPr/>
      <dgm:t>
        <a:bodyPr/>
        <a:lstStyle/>
        <a:p>
          <a:endParaRPr lang="en-CA"/>
        </a:p>
      </dgm:t>
    </dgm:pt>
    <dgm:pt modelId="{2E665C68-4FE3-47B2-ADB9-E4DB0C48C991}" type="pres">
      <dgm:prSet presAssocID="{7798F211-F43F-4649-9277-3CE637E01A56}" presName="cycleMatrixDiagram" presStyleCnt="0">
        <dgm:presLayoutVars>
          <dgm:chMax val="1"/>
          <dgm:dir/>
          <dgm:animLvl val="lvl"/>
          <dgm:resizeHandles val="exact"/>
        </dgm:presLayoutVars>
      </dgm:prSet>
      <dgm:spPr/>
      <dgm:t>
        <a:bodyPr/>
        <a:lstStyle/>
        <a:p>
          <a:endParaRPr lang="en-CA"/>
        </a:p>
      </dgm:t>
    </dgm:pt>
    <dgm:pt modelId="{75F3C08F-95E5-4F30-ADC3-446B662E9F74}" type="pres">
      <dgm:prSet presAssocID="{7798F211-F43F-4649-9277-3CE637E01A56}" presName="children" presStyleCnt="0"/>
      <dgm:spPr/>
    </dgm:pt>
    <dgm:pt modelId="{8630C377-D6B4-41BB-9A07-4C2AB801D7B5}" type="pres">
      <dgm:prSet presAssocID="{7798F211-F43F-4649-9277-3CE637E01A56}" presName="childPlaceholder" presStyleCnt="0"/>
      <dgm:spPr/>
    </dgm:pt>
    <dgm:pt modelId="{AAC69586-3190-48EC-B222-FE117AC868D5}" type="pres">
      <dgm:prSet presAssocID="{7798F211-F43F-4649-9277-3CE637E01A56}" presName="circle" presStyleCnt="0"/>
      <dgm:spPr/>
    </dgm:pt>
    <dgm:pt modelId="{004A6911-D6EE-4E29-8C11-7EB9471C9DD9}" type="pres">
      <dgm:prSet presAssocID="{7798F211-F43F-4649-9277-3CE637E01A56}" presName="quadrant1" presStyleLbl="node1" presStyleIdx="0" presStyleCnt="4">
        <dgm:presLayoutVars>
          <dgm:chMax val="1"/>
          <dgm:bulletEnabled val="1"/>
        </dgm:presLayoutVars>
      </dgm:prSet>
      <dgm:spPr/>
      <dgm:t>
        <a:bodyPr/>
        <a:lstStyle/>
        <a:p>
          <a:endParaRPr lang="en-CA"/>
        </a:p>
      </dgm:t>
    </dgm:pt>
    <dgm:pt modelId="{E5F53C80-B4A0-4E45-B2F6-3E53844F30E1}" type="pres">
      <dgm:prSet presAssocID="{7798F211-F43F-4649-9277-3CE637E01A56}" presName="quadrant2" presStyleLbl="node1" presStyleIdx="1" presStyleCnt="4">
        <dgm:presLayoutVars>
          <dgm:chMax val="1"/>
          <dgm:bulletEnabled val="1"/>
        </dgm:presLayoutVars>
      </dgm:prSet>
      <dgm:spPr/>
      <dgm:t>
        <a:bodyPr/>
        <a:lstStyle/>
        <a:p>
          <a:endParaRPr lang="en-CA"/>
        </a:p>
      </dgm:t>
    </dgm:pt>
    <dgm:pt modelId="{05970B70-4BFA-4115-BB27-42126166D819}" type="pres">
      <dgm:prSet presAssocID="{7798F211-F43F-4649-9277-3CE637E01A56}" presName="quadrant3" presStyleLbl="node1" presStyleIdx="2" presStyleCnt="4">
        <dgm:presLayoutVars>
          <dgm:chMax val="1"/>
          <dgm:bulletEnabled val="1"/>
        </dgm:presLayoutVars>
      </dgm:prSet>
      <dgm:spPr/>
      <dgm:t>
        <a:bodyPr/>
        <a:lstStyle/>
        <a:p>
          <a:endParaRPr lang="en-CA"/>
        </a:p>
      </dgm:t>
    </dgm:pt>
    <dgm:pt modelId="{E5E7A071-5159-4A40-BD10-A1B9DF7A24E3}" type="pres">
      <dgm:prSet presAssocID="{7798F211-F43F-4649-9277-3CE637E01A56}" presName="quadrant4" presStyleLbl="node1" presStyleIdx="3" presStyleCnt="4">
        <dgm:presLayoutVars>
          <dgm:chMax val="1"/>
          <dgm:bulletEnabled val="1"/>
        </dgm:presLayoutVars>
      </dgm:prSet>
      <dgm:spPr/>
      <dgm:t>
        <a:bodyPr/>
        <a:lstStyle/>
        <a:p>
          <a:endParaRPr lang="en-CA"/>
        </a:p>
      </dgm:t>
    </dgm:pt>
    <dgm:pt modelId="{CD712A41-5668-47EC-9AF9-A3FE69D5365F}" type="pres">
      <dgm:prSet presAssocID="{7798F211-F43F-4649-9277-3CE637E01A56}" presName="quadrantPlaceholder" presStyleCnt="0"/>
      <dgm:spPr/>
    </dgm:pt>
    <dgm:pt modelId="{0BB9D4F0-BA2A-4314-B20E-04CBE9F06D5A}" type="pres">
      <dgm:prSet presAssocID="{7798F211-F43F-4649-9277-3CE637E01A56}" presName="center1" presStyleLbl="fgShp" presStyleIdx="0" presStyleCnt="2"/>
      <dgm:spPr/>
    </dgm:pt>
    <dgm:pt modelId="{7D21B4CA-5BF3-4E53-A1C9-68BC47FA49F2}" type="pres">
      <dgm:prSet presAssocID="{7798F211-F43F-4649-9277-3CE637E01A56}" presName="center2" presStyleLbl="fgShp" presStyleIdx="1" presStyleCnt="2"/>
      <dgm:spPr/>
    </dgm:pt>
  </dgm:ptLst>
  <dgm:cxnLst>
    <dgm:cxn modelId="{FA98BEE1-80E2-438B-B4DC-AD576AB3CC86}" srcId="{7798F211-F43F-4649-9277-3CE637E01A56}" destId="{D78C57ED-F83F-4345-9017-8F7A8540704A}" srcOrd="0" destOrd="0" parTransId="{720FC5E6-DFB8-4381-BDD2-4A1F3A7E8EB5}" sibTransId="{FC7B0159-201B-448D-8E59-97625C2A68B0}"/>
    <dgm:cxn modelId="{326BF34D-25D0-4DBE-8110-B65A9210F0E7}" type="presOf" srcId="{236742C3-A4C6-47E6-87B0-1645FE9A1F29}" destId="{05970B70-4BFA-4115-BB27-42126166D819}" srcOrd="0" destOrd="0" presId="urn:microsoft.com/office/officeart/2005/8/layout/cycle4"/>
    <dgm:cxn modelId="{84B930CD-0980-4BA7-A45F-D26BCC7B7F57}" type="presOf" srcId="{AF91652A-C586-478F-A5DD-8F230C8CACD5}" destId="{E5E7A071-5159-4A40-BD10-A1B9DF7A24E3}" srcOrd="0" destOrd="0" presId="urn:microsoft.com/office/officeart/2005/8/layout/cycle4"/>
    <dgm:cxn modelId="{2429C307-EDEC-4954-8A94-184719506F0E}" type="presOf" srcId="{7798F211-F43F-4649-9277-3CE637E01A56}" destId="{2E665C68-4FE3-47B2-ADB9-E4DB0C48C991}" srcOrd="0" destOrd="0" presId="urn:microsoft.com/office/officeart/2005/8/layout/cycle4"/>
    <dgm:cxn modelId="{71DAFD78-F29B-4237-B202-973B4FAB6ED7}" srcId="{7798F211-F43F-4649-9277-3CE637E01A56}" destId="{236742C3-A4C6-47E6-87B0-1645FE9A1F29}" srcOrd="2" destOrd="0" parTransId="{0F07477A-3D61-43D1-88FC-2465598B1CB6}" sibTransId="{1074EEB2-ADCF-48BA-9B50-D7B8B8F5EB99}"/>
    <dgm:cxn modelId="{B8F9E806-B6CF-44C5-9432-8759640B216D}" srcId="{35493AE2-2F22-4C4A-A3B7-7E059E1D3789}" destId="{01C5C534-FCAC-4428-B8EB-F32AAC1E49D6}" srcOrd="0" destOrd="0" parTransId="{17606749-7A37-4BB6-B06C-66097D91D442}" sibTransId="{AFBF2953-25DA-4FFA-9996-23198907F0A6}"/>
    <dgm:cxn modelId="{742791D9-65ED-495B-BF2F-5090E791D6A9}" type="presOf" srcId="{D78C57ED-F83F-4345-9017-8F7A8540704A}" destId="{004A6911-D6EE-4E29-8C11-7EB9471C9DD9}" srcOrd="0" destOrd="0" presId="urn:microsoft.com/office/officeart/2005/8/layout/cycle4"/>
    <dgm:cxn modelId="{6FEBB777-4D74-4545-AC65-71FC07679A3C}" srcId="{7798F211-F43F-4649-9277-3CE637E01A56}" destId="{35493AE2-2F22-4C4A-A3B7-7E059E1D3789}" srcOrd="5" destOrd="0" parTransId="{233E7873-13CA-4883-A8C7-9303052212A5}" sibTransId="{E1D5CF3F-67C4-48A6-8061-1475A270430E}"/>
    <dgm:cxn modelId="{101B4256-AE0B-471C-B122-607467480896}" srcId="{7798F211-F43F-4649-9277-3CE637E01A56}" destId="{4DA31412-66DE-4FB9-9AE9-0F73068E0FF8}" srcOrd="4" destOrd="0" parTransId="{E7D0CCB6-5773-44BA-BDE9-885C43DC3B7F}" sibTransId="{0BF42C2F-7866-4AB6-833A-5BE12DB0DC43}"/>
    <dgm:cxn modelId="{745D9AC5-B96C-4879-96D3-130335CB5957}" srcId="{7798F211-F43F-4649-9277-3CE637E01A56}" destId="{139C995B-746E-4C9F-9C19-3DB1631DAF99}" srcOrd="1" destOrd="0" parTransId="{39116628-087D-41A2-A622-82AC073A09E0}" sibTransId="{FD79FC6A-1BC3-478E-9B40-E73060B642D3}"/>
    <dgm:cxn modelId="{C37FE2C5-8D67-4890-BA1D-446C752DC267}" type="presOf" srcId="{139C995B-746E-4C9F-9C19-3DB1631DAF99}" destId="{E5F53C80-B4A0-4E45-B2F6-3E53844F30E1}" srcOrd="0" destOrd="0" presId="urn:microsoft.com/office/officeart/2005/8/layout/cycle4"/>
    <dgm:cxn modelId="{9D7843D0-4C63-4A49-B1D6-14AE80859965}" srcId="{4DA31412-66DE-4FB9-9AE9-0F73068E0FF8}" destId="{A718BB3C-58ED-45D3-97E2-53D761BAEFCF}" srcOrd="0" destOrd="0" parTransId="{A32CA5C3-84FA-44D1-B76C-F2BF707149F6}" sibTransId="{0820A569-95F8-4CA9-AC30-13E26C8C5885}"/>
    <dgm:cxn modelId="{40091A87-5B8A-4D0E-B8C6-94A9B929FBBD}" srcId="{7798F211-F43F-4649-9277-3CE637E01A56}" destId="{AF91652A-C586-478F-A5DD-8F230C8CACD5}" srcOrd="3" destOrd="0" parTransId="{2C7CBA34-8865-4CAD-9A88-AB19255BDD44}" sibTransId="{64FDF28F-30AE-471A-A57D-B36E8DA5743E}"/>
    <dgm:cxn modelId="{9D997830-F8E8-4252-9C67-5D8C5E9D4144}" type="presParOf" srcId="{2E665C68-4FE3-47B2-ADB9-E4DB0C48C991}" destId="{75F3C08F-95E5-4F30-ADC3-446B662E9F74}" srcOrd="0" destOrd="0" presId="urn:microsoft.com/office/officeart/2005/8/layout/cycle4"/>
    <dgm:cxn modelId="{F0C3C161-2A56-46C3-A3B5-568B9B06CC1F}" type="presParOf" srcId="{75F3C08F-95E5-4F30-ADC3-446B662E9F74}" destId="{8630C377-D6B4-41BB-9A07-4C2AB801D7B5}" srcOrd="0" destOrd="0" presId="urn:microsoft.com/office/officeart/2005/8/layout/cycle4"/>
    <dgm:cxn modelId="{8DB961E9-C80E-4250-B20B-3DBC304C87E1}" type="presParOf" srcId="{2E665C68-4FE3-47B2-ADB9-E4DB0C48C991}" destId="{AAC69586-3190-48EC-B222-FE117AC868D5}" srcOrd="1" destOrd="0" presId="urn:microsoft.com/office/officeart/2005/8/layout/cycle4"/>
    <dgm:cxn modelId="{CB75EA98-3E6A-40C5-8A89-2E32825A2E7B}" type="presParOf" srcId="{AAC69586-3190-48EC-B222-FE117AC868D5}" destId="{004A6911-D6EE-4E29-8C11-7EB9471C9DD9}" srcOrd="0" destOrd="0" presId="urn:microsoft.com/office/officeart/2005/8/layout/cycle4"/>
    <dgm:cxn modelId="{EC3D3698-A3D6-4A1B-A1B1-8D54D983F90E}" type="presParOf" srcId="{AAC69586-3190-48EC-B222-FE117AC868D5}" destId="{E5F53C80-B4A0-4E45-B2F6-3E53844F30E1}" srcOrd="1" destOrd="0" presId="urn:microsoft.com/office/officeart/2005/8/layout/cycle4"/>
    <dgm:cxn modelId="{8BA81359-1277-4A25-8DF1-2D3B872BBA56}" type="presParOf" srcId="{AAC69586-3190-48EC-B222-FE117AC868D5}" destId="{05970B70-4BFA-4115-BB27-42126166D819}" srcOrd="2" destOrd="0" presId="urn:microsoft.com/office/officeart/2005/8/layout/cycle4"/>
    <dgm:cxn modelId="{6B20407B-8128-40E7-A25E-6220222E78F9}" type="presParOf" srcId="{AAC69586-3190-48EC-B222-FE117AC868D5}" destId="{E5E7A071-5159-4A40-BD10-A1B9DF7A24E3}" srcOrd="3" destOrd="0" presId="urn:microsoft.com/office/officeart/2005/8/layout/cycle4"/>
    <dgm:cxn modelId="{29126B26-F1B0-433A-8BD0-AE2A381C1A85}" type="presParOf" srcId="{AAC69586-3190-48EC-B222-FE117AC868D5}" destId="{CD712A41-5668-47EC-9AF9-A3FE69D5365F}" srcOrd="4" destOrd="0" presId="urn:microsoft.com/office/officeart/2005/8/layout/cycle4"/>
    <dgm:cxn modelId="{D9EFD5FF-796F-416D-9ABB-ADA403C3B6BA}" type="presParOf" srcId="{2E665C68-4FE3-47B2-ADB9-E4DB0C48C991}" destId="{0BB9D4F0-BA2A-4314-B20E-04CBE9F06D5A}" srcOrd="2" destOrd="0" presId="urn:microsoft.com/office/officeart/2005/8/layout/cycle4"/>
    <dgm:cxn modelId="{F96F60BC-0303-414F-BC0B-9E0FEC2448FC}" type="presParOf" srcId="{2E665C68-4FE3-47B2-ADB9-E4DB0C48C991}" destId="{7D21B4CA-5BF3-4E53-A1C9-68BC47FA49F2}"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ED42A-4D1C-421D-9CA0-CFBD2C31B88E}">
      <dsp:nvSpPr>
        <dsp:cNvPr id="0" name=""/>
        <dsp:cNvSpPr/>
      </dsp:nvSpPr>
      <dsp:spPr>
        <a:xfrm>
          <a:off x="1155" y="2659"/>
          <a:ext cx="2023134" cy="1213880"/>
        </a:xfrm>
        <a:prstGeom prst="roundRect">
          <a:avLst>
            <a:gd name="adj" fmla="val 10000"/>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Event is Threatening/ Demanding</a:t>
          </a:r>
          <a:endParaRPr lang="en-US" sz="2000" kern="1200" dirty="0">
            <a:solidFill>
              <a:schemeClr val="tx1"/>
            </a:solidFill>
          </a:endParaRPr>
        </a:p>
      </dsp:txBody>
      <dsp:txXfrm>
        <a:off x="36708" y="38212"/>
        <a:ext cx="1952028" cy="1142774"/>
      </dsp:txXfrm>
    </dsp:sp>
    <dsp:sp modelId="{6439DD88-C6A4-4040-BCD0-BCD3C75AB8F2}">
      <dsp:nvSpPr>
        <dsp:cNvPr id="0" name=""/>
        <dsp:cNvSpPr/>
      </dsp:nvSpPr>
      <dsp:spPr>
        <a:xfrm rot="21596112">
          <a:off x="2226892" y="357115"/>
          <a:ext cx="429517" cy="501737"/>
        </a:xfrm>
        <a:prstGeom prst="rightArrow">
          <a:avLst>
            <a:gd name="adj1" fmla="val 60000"/>
            <a:gd name="adj2" fmla="val 50000"/>
          </a:avLst>
        </a:prstGeom>
        <a:solidFill>
          <a:srgbClr val="FFC00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226892" y="457535"/>
        <a:ext cx="300662" cy="301043"/>
      </dsp:txXfrm>
    </dsp:sp>
    <dsp:sp modelId="{42868A24-3140-4C83-B9DD-BD77B64C0680}">
      <dsp:nvSpPr>
        <dsp:cNvPr id="0" name=""/>
        <dsp:cNvSpPr/>
      </dsp:nvSpPr>
      <dsp:spPr>
        <a:xfrm>
          <a:off x="2834699" y="0"/>
          <a:ext cx="1059454" cy="1213880"/>
        </a:xfrm>
        <a:prstGeom prst="roundRect">
          <a:avLst>
            <a:gd name="adj" fmla="val 10000"/>
          </a:avLst>
        </a:prstGeom>
        <a:solidFill>
          <a:srgbClr val="FFC00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chemeClr val="tx1"/>
              </a:solidFill>
            </a:rPr>
            <a:t>Stress</a:t>
          </a:r>
          <a:endParaRPr lang="en-US" sz="1600" b="0" kern="1200" dirty="0">
            <a:solidFill>
              <a:schemeClr val="tx1"/>
            </a:solidFill>
          </a:endParaRPr>
        </a:p>
      </dsp:txBody>
      <dsp:txXfrm>
        <a:off x="2865729" y="31030"/>
        <a:ext cx="997394" cy="11518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8ED42A-4D1C-421D-9CA0-CFBD2C31B88E}">
      <dsp:nvSpPr>
        <dsp:cNvPr id="0" name=""/>
        <dsp:cNvSpPr/>
      </dsp:nvSpPr>
      <dsp:spPr>
        <a:xfrm>
          <a:off x="1913" y="2659"/>
          <a:ext cx="2023134" cy="1213880"/>
        </a:xfrm>
        <a:prstGeom prst="roundRect">
          <a:avLst>
            <a:gd name="adj" fmla="val 10000"/>
          </a:avLst>
        </a:prstGeom>
        <a:solidFill>
          <a:srgbClr val="00B0F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solidFill>
                <a:schemeClr val="tx1"/>
              </a:solidFill>
            </a:rPr>
            <a:t>Event is NOT Threatening/ Demanding</a:t>
          </a:r>
          <a:endParaRPr lang="en-US" sz="2000" kern="1200" dirty="0">
            <a:solidFill>
              <a:schemeClr val="tx1"/>
            </a:solidFill>
          </a:endParaRPr>
        </a:p>
      </dsp:txBody>
      <dsp:txXfrm>
        <a:off x="37466" y="38212"/>
        <a:ext cx="1952028" cy="1142774"/>
      </dsp:txXfrm>
    </dsp:sp>
    <dsp:sp modelId="{6439DD88-C6A4-4040-BCD0-BCD3C75AB8F2}">
      <dsp:nvSpPr>
        <dsp:cNvPr id="0" name=""/>
        <dsp:cNvSpPr/>
      </dsp:nvSpPr>
      <dsp:spPr>
        <a:xfrm rot="21596112">
          <a:off x="2227840" y="357114"/>
          <a:ext cx="429919" cy="501737"/>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en-US" sz="2100" kern="1200"/>
        </a:p>
      </dsp:txBody>
      <dsp:txXfrm>
        <a:off x="2227840" y="457534"/>
        <a:ext cx="300943" cy="301043"/>
      </dsp:txXfrm>
    </dsp:sp>
    <dsp:sp modelId="{42868A24-3140-4C83-B9DD-BD77B64C0680}">
      <dsp:nvSpPr>
        <dsp:cNvPr id="0" name=""/>
        <dsp:cNvSpPr/>
      </dsp:nvSpPr>
      <dsp:spPr>
        <a:xfrm>
          <a:off x="2836216" y="0"/>
          <a:ext cx="1057937" cy="1213880"/>
        </a:xfrm>
        <a:prstGeom prst="roundRect">
          <a:avLst>
            <a:gd name="adj" fmla="val 10000"/>
          </a:avLst>
        </a:prstGeom>
        <a:solidFill>
          <a:srgbClr val="00B0F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b="0" kern="1200" dirty="0" smtClean="0">
              <a:solidFill>
                <a:schemeClr val="tx1"/>
              </a:solidFill>
            </a:rPr>
            <a:t>No Stress</a:t>
          </a:r>
          <a:endParaRPr lang="en-US" sz="1600" b="0" kern="1200" dirty="0">
            <a:solidFill>
              <a:schemeClr val="tx1"/>
            </a:solidFill>
          </a:endParaRPr>
        </a:p>
      </dsp:txBody>
      <dsp:txXfrm>
        <a:off x="2867202" y="30986"/>
        <a:ext cx="995965" cy="11519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A6911-D6EE-4E29-8C11-7EB9471C9DD9}">
      <dsp:nvSpPr>
        <dsp:cNvPr id="0" name=""/>
        <dsp:cNvSpPr/>
      </dsp:nvSpPr>
      <dsp:spPr>
        <a:xfrm>
          <a:off x="1697709" y="284040"/>
          <a:ext cx="2157709" cy="2157709"/>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Physical</a:t>
          </a:r>
          <a:endParaRPr lang="en-CA" sz="2200" kern="1200" dirty="0"/>
        </a:p>
      </dsp:txBody>
      <dsp:txXfrm>
        <a:off x="2329687" y="916018"/>
        <a:ext cx="1525731" cy="1525731"/>
      </dsp:txXfrm>
    </dsp:sp>
    <dsp:sp modelId="{E5F53C80-B4A0-4E45-B2F6-3E53844F30E1}">
      <dsp:nvSpPr>
        <dsp:cNvPr id="0" name=""/>
        <dsp:cNvSpPr/>
      </dsp:nvSpPr>
      <dsp:spPr>
        <a:xfrm rot="5400000">
          <a:off x="3955081" y="284040"/>
          <a:ext cx="2157709" cy="2157709"/>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Mental &amp; Emotional</a:t>
          </a:r>
          <a:endParaRPr lang="en-CA" sz="2200" kern="1200" dirty="0"/>
        </a:p>
      </dsp:txBody>
      <dsp:txXfrm rot="-5400000">
        <a:off x="3955081" y="916018"/>
        <a:ext cx="1525731" cy="1525731"/>
      </dsp:txXfrm>
    </dsp:sp>
    <dsp:sp modelId="{05970B70-4BFA-4115-BB27-42126166D819}">
      <dsp:nvSpPr>
        <dsp:cNvPr id="0" name=""/>
        <dsp:cNvSpPr/>
      </dsp:nvSpPr>
      <dsp:spPr>
        <a:xfrm rot="10800000">
          <a:off x="3955081" y="2541412"/>
          <a:ext cx="2157709" cy="2157709"/>
        </a:xfrm>
        <a:prstGeom prst="pieWedg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Social</a:t>
          </a:r>
          <a:endParaRPr lang="en-CA" sz="2200" kern="1200" dirty="0"/>
        </a:p>
      </dsp:txBody>
      <dsp:txXfrm rot="10800000">
        <a:off x="3955081" y="2541412"/>
        <a:ext cx="1525731" cy="1525731"/>
      </dsp:txXfrm>
    </dsp:sp>
    <dsp:sp modelId="{E5E7A071-5159-4A40-BD10-A1B9DF7A24E3}">
      <dsp:nvSpPr>
        <dsp:cNvPr id="0" name=""/>
        <dsp:cNvSpPr/>
      </dsp:nvSpPr>
      <dsp:spPr>
        <a:xfrm rot="16200000">
          <a:off x="1697709" y="2541412"/>
          <a:ext cx="2157709" cy="2157709"/>
        </a:xfrm>
        <a:prstGeom prst="pieWedg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Existential</a:t>
          </a:r>
          <a:endParaRPr lang="en-CA" sz="2200" kern="1200" dirty="0"/>
        </a:p>
      </dsp:txBody>
      <dsp:txXfrm rot="5400000">
        <a:off x="2329687" y="2541412"/>
        <a:ext cx="1525731" cy="1525731"/>
      </dsp:txXfrm>
    </dsp:sp>
    <dsp:sp modelId="{0BB9D4F0-BA2A-4314-B20E-04CBE9F06D5A}">
      <dsp:nvSpPr>
        <dsp:cNvPr id="0" name=""/>
        <dsp:cNvSpPr/>
      </dsp:nvSpPr>
      <dsp:spPr>
        <a:xfrm>
          <a:off x="3532758" y="2043096"/>
          <a:ext cx="744982" cy="64781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21B4CA-5BF3-4E53-A1C9-68BC47FA49F2}">
      <dsp:nvSpPr>
        <dsp:cNvPr id="0" name=""/>
        <dsp:cNvSpPr/>
      </dsp:nvSpPr>
      <dsp:spPr>
        <a:xfrm rot="10800000">
          <a:off x="3532758" y="2292254"/>
          <a:ext cx="744982" cy="64781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A6911-D6EE-4E29-8C11-7EB9471C9DD9}">
      <dsp:nvSpPr>
        <dsp:cNvPr id="0" name=""/>
        <dsp:cNvSpPr/>
      </dsp:nvSpPr>
      <dsp:spPr>
        <a:xfrm>
          <a:off x="1697709" y="284040"/>
          <a:ext cx="2157709" cy="2157709"/>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Physical</a:t>
          </a:r>
          <a:endParaRPr lang="en-CA" sz="2200" kern="1200" dirty="0"/>
        </a:p>
      </dsp:txBody>
      <dsp:txXfrm>
        <a:off x="2329687" y="916018"/>
        <a:ext cx="1525731" cy="1525731"/>
      </dsp:txXfrm>
    </dsp:sp>
    <dsp:sp modelId="{E5F53C80-B4A0-4E45-B2F6-3E53844F30E1}">
      <dsp:nvSpPr>
        <dsp:cNvPr id="0" name=""/>
        <dsp:cNvSpPr/>
      </dsp:nvSpPr>
      <dsp:spPr>
        <a:xfrm rot="5400000">
          <a:off x="3955081" y="284040"/>
          <a:ext cx="2157709" cy="2157709"/>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Mental &amp; Emotional</a:t>
          </a:r>
          <a:endParaRPr lang="en-CA" sz="2200" kern="1200" dirty="0"/>
        </a:p>
      </dsp:txBody>
      <dsp:txXfrm rot="-5400000">
        <a:off x="3955081" y="916018"/>
        <a:ext cx="1525731" cy="1525731"/>
      </dsp:txXfrm>
    </dsp:sp>
    <dsp:sp modelId="{05970B70-4BFA-4115-BB27-42126166D819}">
      <dsp:nvSpPr>
        <dsp:cNvPr id="0" name=""/>
        <dsp:cNvSpPr/>
      </dsp:nvSpPr>
      <dsp:spPr>
        <a:xfrm rot="10800000">
          <a:off x="3955081" y="2541412"/>
          <a:ext cx="2157709" cy="2157709"/>
        </a:xfrm>
        <a:prstGeom prst="pieWedg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Social</a:t>
          </a:r>
          <a:endParaRPr lang="en-CA" sz="2200" kern="1200" dirty="0"/>
        </a:p>
      </dsp:txBody>
      <dsp:txXfrm rot="10800000">
        <a:off x="3955081" y="2541412"/>
        <a:ext cx="1525731" cy="1525731"/>
      </dsp:txXfrm>
    </dsp:sp>
    <dsp:sp modelId="{E5E7A071-5159-4A40-BD10-A1B9DF7A24E3}">
      <dsp:nvSpPr>
        <dsp:cNvPr id="0" name=""/>
        <dsp:cNvSpPr/>
      </dsp:nvSpPr>
      <dsp:spPr>
        <a:xfrm rot="16200000">
          <a:off x="1697709" y="2541412"/>
          <a:ext cx="2157709" cy="2157709"/>
        </a:xfrm>
        <a:prstGeom prst="pieWedg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Existential</a:t>
          </a:r>
          <a:endParaRPr lang="en-CA" sz="2200" kern="1200" dirty="0"/>
        </a:p>
      </dsp:txBody>
      <dsp:txXfrm rot="5400000">
        <a:off x="2329687" y="2541412"/>
        <a:ext cx="1525731" cy="1525731"/>
      </dsp:txXfrm>
    </dsp:sp>
    <dsp:sp modelId="{0BB9D4F0-BA2A-4314-B20E-04CBE9F06D5A}">
      <dsp:nvSpPr>
        <dsp:cNvPr id="0" name=""/>
        <dsp:cNvSpPr/>
      </dsp:nvSpPr>
      <dsp:spPr>
        <a:xfrm>
          <a:off x="3532758" y="2043096"/>
          <a:ext cx="744982" cy="64781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21B4CA-5BF3-4E53-A1C9-68BC47FA49F2}">
      <dsp:nvSpPr>
        <dsp:cNvPr id="0" name=""/>
        <dsp:cNvSpPr/>
      </dsp:nvSpPr>
      <dsp:spPr>
        <a:xfrm rot="10800000">
          <a:off x="3532758" y="2292254"/>
          <a:ext cx="744982" cy="64781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A6911-D6EE-4E29-8C11-7EB9471C9DD9}">
      <dsp:nvSpPr>
        <dsp:cNvPr id="0" name=""/>
        <dsp:cNvSpPr/>
      </dsp:nvSpPr>
      <dsp:spPr>
        <a:xfrm>
          <a:off x="1697709" y="284040"/>
          <a:ext cx="2157709" cy="2157709"/>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Physical</a:t>
          </a:r>
          <a:endParaRPr lang="en-CA" sz="2200" kern="1200" dirty="0"/>
        </a:p>
      </dsp:txBody>
      <dsp:txXfrm>
        <a:off x="2329687" y="916018"/>
        <a:ext cx="1525731" cy="1525731"/>
      </dsp:txXfrm>
    </dsp:sp>
    <dsp:sp modelId="{E5F53C80-B4A0-4E45-B2F6-3E53844F30E1}">
      <dsp:nvSpPr>
        <dsp:cNvPr id="0" name=""/>
        <dsp:cNvSpPr/>
      </dsp:nvSpPr>
      <dsp:spPr>
        <a:xfrm rot="5400000">
          <a:off x="3955081" y="284040"/>
          <a:ext cx="2157709" cy="2157709"/>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Mental &amp; Emotional</a:t>
          </a:r>
          <a:endParaRPr lang="en-CA" sz="2200" kern="1200" dirty="0"/>
        </a:p>
      </dsp:txBody>
      <dsp:txXfrm rot="-5400000">
        <a:off x="3955081" y="916018"/>
        <a:ext cx="1525731" cy="1525731"/>
      </dsp:txXfrm>
    </dsp:sp>
    <dsp:sp modelId="{05970B70-4BFA-4115-BB27-42126166D819}">
      <dsp:nvSpPr>
        <dsp:cNvPr id="0" name=""/>
        <dsp:cNvSpPr/>
      </dsp:nvSpPr>
      <dsp:spPr>
        <a:xfrm rot="10800000">
          <a:off x="3955081" y="2541412"/>
          <a:ext cx="2157709" cy="2157709"/>
        </a:xfrm>
        <a:prstGeom prst="pieWedg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Social</a:t>
          </a:r>
          <a:endParaRPr lang="en-CA" sz="2200" kern="1200" dirty="0"/>
        </a:p>
      </dsp:txBody>
      <dsp:txXfrm rot="10800000">
        <a:off x="3955081" y="2541412"/>
        <a:ext cx="1525731" cy="1525731"/>
      </dsp:txXfrm>
    </dsp:sp>
    <dsp:sp modelId="{E5E7A071-5159-4A40-BD10-A1B9DF7A24E3}">
      <dsp:nvSpPr>
        <dsp:cNvPr id="0" name=""/>
        <dsp:cNvSpPr/>
      </dsp:nvSpPr>
      <dsp:spPr>
        <a:xfrm rot="16200000">
          <a:off x="1697709" y="2541412"/>
          <a:ext cx="2157709" cy="2157709"/>
        </a:xfrm>
        <a:prstGeom prst="pieWedg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Existential</a:t>
          </a:r>
          <a:endParaRPr lang="en-CA" sz="2200" kern="1200" dirty="0"/>
        </a:p>
      </dsp:txBody>
      <dsp:txXfrm rot="5400000">
        <a:off x="2329687" y="2541412"/>
        <a:ext cx="1525731" cy="1525731"/>
      </dsp:txXfrm>
    </dsp:sp>
    <dsp:sp modelId="{0BB9D4F0-BA2A-4314-B20E-04CBE9F06D5A}">
      <dsp:nvSpPr>
        <dsp:cNvPr id="0" name=""/>
        <dsp:cNvSpPr/>
      </dsp:nvSpPr>
      <dsp:spPr>
        <a:xfrm>
          <a:off x="3532758" y="2043096"/>
          <a:ext cx="744982" cy="64781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21B4CA-5BF3-4E53-A1C9-68BC47FA49F2}">
      <dsp:nvSpPr>
        <dsp:cNvPr id="0" name=""/>
        <dsp:cNvSpPr/>
      </dsp:nvSpPr>
      <dsp:spPr>
        <a:xfrm rot="10800000">
          <a:off x="3532758" y="2292254"/>
          <a:ext cx="744982" cy="647811"/>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4A6911-D6EE-4E29-8C11-7EB9471C9DD9}">
      <dsp:nvSpPr>
        <dsp:cNvPr id="0" name=""/>
        <dsp:cNvSpPr/>
      </dsp:nvSpPr>
      <dsp:spPr>
        <a:xfrm>
          <a:off x="671323" y="201602"/>
          <a:ext cx="1404266" cy="1404266"/>
        </a:xfrm>
        <a:prstGeom prst="pieWedg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CA" sz="1400" kern="1200" dirty="0" smtClean="0"/>
            <a:t>Physical</a:t>
          </a:r>
          <a:endParaRPr lang="en-CA" sz="1400" kern="1200" dirty="0"/>
        </a:p>
      </dsp:txBody>
      <dsp:txXfrm>
        <a:off x="1082623" y="612902"/>
        <a:ext cx="992966" cy="992966"/>
      </dsp:txXfrm>
    </dsp:sp>
    <dsp:sp modelId="{E5F53C80-B4A0-4E45-B2F6-3E53844F30E1}">
      <dsp:nvSpPr>
        <dsp:cNvPr id="0" name=""/>
        <dsp:cNvSpPr/>
      </dsp:nvSpPr>
      <dsp:spPr>
        <a:xfrm rot="5400000">
          <a:off x="2140452" y="201602"/>
          <a:ext cx="1404266" cy="1404266"/>
        </a:xfrm>
        <a:prstGeom prst="pieWedg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CA" sz="1400" kern="1200" dirty="0" smtClean="0"/>
            <a:t>Mental &amp; Emotional</a:t>
          </a:r>
          <a:endParaRPr lang="en-CA" sz="1400" kern="1200" dirty="0"/>
        </a:p>
      </dsp:txBody>
      <dsp:txXfrm rot="-5400000">
        <a:off x="2140452" y="612902"/>
        <a:ext cx="992966" cy="992966"/>
      </dsp:txXfrm>
    </dsp:sp>
    <dsp:sp modelId="{05970B70-4BFA-4115-BB27-42126166D819}">
      <dsp:nvSpPr>
        <dsp:cNvPr id="0" name=""/>
        <dsp:cNvSpPr/>
      </dsp:nvSpPr>
      <dsp:spPr>
        <a:xfrm rot="10800000">
          <a:off x="2140452" y="1670731"/>
          <a:ext cx="1404266" cy="1404266"/>
        </a:xfrm>
        <a:prstGeom prst="pieWedge">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CA" sz="1400" kern="1200" dirty="0" smtClean="0"/>
            <a:t>Social</a:t>
          </a:r>
          <a:endParaRPr lang="en-CA" sz="1400" kern="1200" dirty="0"/>
        </a:p>
      </dsp:txBody>
      <dsp:txXfrm rot="10800000">
        <a:off x="2140452" y="1670731"/>
        <a:ext cx="992966" cy="992966"/>
      </dsp:txXfrm>
    </dsp:sp>
    <dsp:sp modelId="{E5E7A071-5159-4A40-BD10-A1B9DF7A24E3}">
      <dsp:nvSpPr>
        <dsp:cNvPr id="0" name=""/>
        <dsp:cNvSpPr/>
      </dsp:nvSpPr>
      <dsp:spPr>
        <a:xfrm rot="16200000">
          <a:off x="671323" y="1670731"/>
          <a:ext cx="1404266" cy="1404266"/>
        </a:xfrm>
        <a:prstGeom prst="pieWedge">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n-CA" sz="1400" kern="1200" dirty="0" smtClean="0"/>
            <a:t>Existential</a:t>
          </a:r>
          <a:endParaRPr lang="en-CA" sz="1400" kern="1200" dirty="0"/>
        </a:p>
      </dsp:txBody>
      <dsp:txXfrm rot="5400000">
        <a:off x="1082623" y="1670731"/>
        <a:ext cx="992966" cy="992966"/>
      </dsp:txXfrm>
    </dsp:sp>
    <dsp:sp modelId="{0BB9D4F0-BA2A-4314-B20E-04CBE9F06D5A}">
      <dsp:nvSpPr>
        <dsp:cNvPr id="0" name=""/>
        <dsp:cNvSpPr/>
      </dsp:nvSpPr>
      <dsp:spPr>
        <a:xfrm>
          <a:off x="1865598" y="1346420"/>
          <a:ext cx="484844" cy="421604"/>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D21B4CA-5BF3-4E53-A1C9-68BC47FA49F2}">
      <dsp:nvSpPr>
        <dsp:cNvPr id="0" name=""/>
        <dsp:cNvSpPr/>
      </dsp:nvSpPr>
      <dsp:spPr>
        <a:xfrm rot="10800000">
          <a:off x="1865598" y="1508575"/>
          <a:ext cx="484844" cy="421604"/>
        </a:xfrm>
        <a:prstGeom prst="circularArrow">
          <a:avLst/>
        </a:prstGeom>
        <a:solidFill>
          <a:schemeClr val="accent1">
            <a:tint val="6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6.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mtClean="0"/>
              <a:t>PSYC-314 Sectioin 001</a:t>
            </a:r>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11/22/2012</a:t>
            </a:r>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8DE92FFC-E5F6-42E2-B239-9D6A36791901}" type="slidenum">
              <a:rPr lang="en-US" smtClean="0"/>
              <a:t>‹#›</a:t>
            </a:fld>
            <a:endParaRPr lang="en-US"/>
          </a:p>
        </p:txBody>
      </p:sp>
    </p:spTree>
    <p:extLst>
      <p:ext uri="{BB962C8B-B14F-4D97-AF65-F5344CB8AC3E}">
        <p14:creationId xmlns:p14="http://schemas.microsoft.com/office/powerpoint/2010/main" val="1131874278"/>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r>
              <a:rPr lang="en-US" smtClean="0"/>
              <a:t>PSYC-314 Sectioin 001</a:t>
            </a:r>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r>
              <a:rPr lang="en-US" smtClean="0"/>
              <a:t>11/22/2012</a:t>
            </a:r>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51FA8F5-AE7B-47AB-8DA8-F93E66CB8B47}" type="slidenum">
              <a:rPr lang="en-US" smtClean="0"/>
              <a:t>‹#›</a:t>
            </a:fld>
            <a:endParaRPr lang="en-US"/>
          </a:p>
        </p:txBody>
      </p:sp>
    </p:spTree>
    <p:extLst>
      <p:ext uri="{BB962C8B-B14F-4D97-AF65-F5344CB8AC3E}">
        <p14:creationId xmlns:p14="http://schemas.microsoft.com/office/powerpoint/2010/main" val="1809865786"/>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ALSO: bladder relaxes, inhibition of erection, auditory exclusion (loss of hearing), tunnel vision (loss of peripheral vision).</a:t>
            </a:r>
          </a:p>
          <a:p>
            <a:endParaRPr lang="en-CA" dirty="0" smtClean="0"/>
          </a:p>
          <a:p>
            <a:r>
              <a:rPr lang="en-CA" dirty="0" smtClean="0"/>
              <a:t>PRIMARY GOALS: quick mobilization, increased blood flow to muscles, increased oxygen to brain and heart, increased blood pressure/heart rate/blood glucose for energy, sped up blood clotting to improve healing, increased clarity with pupils dilating. Resources are routed away from nonessential systems (digestive &amp; reproductive, for example) to essential. </a:t>
            </a:r>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3</a:t>
            </a:fld>
            <a:endParaRPr lang="en-US"/>
          </a:p>
        </p:txBody>
      </p:sp>
    </p:spTree>
    <p:extLst>
      <p:ext uri="{BB962C8B-B14F-4D97-AF65-F5344CB8AC3E}">
        <p14:creationId xmlns:p14="http://schemas.microsoft.com/office/powerpoint/2010/main" val="4033018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14</a:t>
            </a:fld>
            <a:endParaRPr lang="en-US"/>
          </a:p>
        </p:txBody>
      </p:sp>
    </p:spTree>
    <p:extLst>
      <p:ext uri="{BB962C8B-B14F-4D97-AF65-F5344CB8AC3E}">
        <p14:creationId xmlns:p14="http://schemas.microsoft.com/office/powerpoint/2010/main" val="2697714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Followed over 7000 adults from 1965 onward…</a:t>
            </a:r>
          </a:p>
          <a:p>
            <a:r>
              <a:rPr lang="en-CA" dirty="0" smtClean="0"/>
              <a:t>The Alameda County study found seven risk factors—or health practices—associated with poor physical health and excess mortality: drinking excessive amounts of alcohol, smoking cigarettes, being obese, sleeping fewer or more than seven to eight hours per night, being physically inactive, eating between meals, and not eating breakfast.</a:t>
            </a:r>
          </a:p>
          <a:p>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20</a:t>
            </a:fld>
            <a:endParaRPr lang="en-US"/>
          </a:p>
        </p:txBody>
      </p:sp>
    </p:spTree>
    <p:extLst>
      <p:ext uri="{BB962C8B-B14F-4D97-AF65-F5344CB8AC3E}">
        <p14:creationId xmlns:p14="http://schemas.microsoft.com/office/powerpoint/2010/main" val="1437170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There’s also research suggesting that if you say you’re “excited” about public speaking rather than “nervous,” you’ll actually be less stressed.</a:t>
            </a:r>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24</a:t>
            </a:fld>
            <a:endParaRPr lang="en-US"/>
          </a:p>
        </p:txBody>
      </p:sp>
    </p:spTree>
    <p:extLst>
      <p:ext uri="{BB962C8B-B14F-4D97-AF65-F5344CB8AC3E}">
        <p14:creationId xmlns:p14="http://schemas.microsoft.com/office/powerpoint/2010/main" val="3487322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 want</a:t>
            </a:r>
            <a:r>
              <a:rPr lang="en-CA" baseline="0" dirty="0" smtClean="0"/>
              <a:t> to avoid falling into more negative and pessimistic patterns</a:t>
            </a:r>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25</a:t>
            </a:fld>
            <a:endParaRPr lang="en-US"/>
          </a:p>
        </p:txBody>
      </p:sp>
    </p:spTree>
    <p:extLst>
      <p:ext uri="{BB962C8B-B14F-4D97-AF65-F5344CB8AC3E}">
        <p14:creationId xmlns:p14="http://schemas.microsoft.com/office/powerpoint/2010/main" val="3855281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Your colleague’s husband’s sister can impact your health. </a:t>
            </a:r>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29</a:t>
            </a:fld>
            <a:endParaRPr lang="en-US"/>
          </a:p>
        </p:txBody>
      </p:sp>
    </p:spTree>
    <p:extLst>
      <p:ext uri="{BB962C8B-B14F-4D97-AF65-F5344CB8AC3E}">
        <p14:creationId xmlns:p14="http://schemas.microsoft.com/office/powerpoint/2010/main" val="27445927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conclusion that can be drawn is that we’re all connected, for better or for worse.</a:t>
            </a:r>
            <a:r>
              <a:rPr lang="en-US" baseline="0" dirty="0" smtClean="0"/>
              <a:t> It is worth considering how we can make our impact on others more positive.</a:t>
            </a:r>
            <a:endParaRPr lang="en-US" dirty="0" smtClean="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30</a:t>
            </a:fld>
            <a:endParaRPr lang="en-US"/>
          </a:p>
        </p:txBody>
      </p:sp>
    </p:spTree>
    <p:extLst>
      <p:ext uri="{BB962C8B-B14F-4D97-AF65-F5344CB8AC3E}">
        <p14:creationId xmlns:p14="http://schemas.microsoft.com/office/powerpoint/2010/main" val="1929502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more importantly,</a:t>
            </a:r>
            <a:r>
              <a:rPr lang="en-US" baseline="0" dirty="0" smtClean="0"/>
              <a:t> to make sense of it all.</a:t>
            </a:r>
            <a:endParaRPr lang="en-US" dirty="0" smtClean="0"/>
          </a:p>
          <a:p>
            <a:endParaRPr lang="en-US" dirty="0" smtClean="0"/>
          </a:p>
          <a:p>
            <a:r>
              <a:rPr lang="en-US" dirty="0" smtClean="0"/>
              <a:t>It’s really</a:t>
            </a:r>
            <a:r>
              <a:rPr lang="en-US" baseline="0" dirty="0" smtClean="0"/>
              <a:t> not surprising given the world we live in.</a:t>
            </a:r>
            <a:endParaRPr lang="en-US" dirty="0" smtClean="0"/>
          </a:p>
          <a:p>
            <a:endParaRPr lang="en-US" dirty="0" smtClean="0"/>
          </a:p>
        </p:txBody>
      </p:sp>
      <p:sp>
        <p:nvSpPr>
          <p:cNvPr id="4" name="Header Placeholder 3"/>
          <p:cNvSpPr>
            <a:spLocks noGrp="1"/>
          </p:cNvSpPr>
          <p:nvPr>
            <p:ph type="hdr" sz="quarter" idx="10"/>
          </p:nvPr>
        </p:nvSpPr>
        <p:spPr/>
        <p:txBody>
          <a:bodyPr/>
          <a:lstStyle/>
          <a:p>
            <a:r>
              <a:rPr lang="en-US" smtClean="0"/>
              <a:t>PSYC-314 Section 001</a:t>
            </a:r>
            <a:endParaRPr lang="en-US"/>
          </a:p>
        </p:txBody>
      </p:sp>
      <p:sp>
        <p:nvSpPr>
          <p:cNvPr id="5" name="Date Placeholder 4"/>
          <p:cNvSpPr>
            <a:spLocks noGrp="1"/>
          </p:cNvSpPr>
          <p:nvPr>
            <p:ph type="dt" idx="11"/>
          </p:nvPr>
        </p:nvSpPr>
        <p:spPr/>
        <p:txBody>
          <a:bodyPr/>
          <a:lstStyle/>
          <a:p>
            <a:r>
              <a:rPr lang="en-US" smtClean="0"/>
              <a:t>11/8/2012</a:t>
            </a:r>
            <a:endParaRPr lang="en-US"/>
          </a:p>
        </p:txBody>
      </p:sp>
      <p:sp>
        <p:nvSpPr>
          <p:cNvPr id="6" name="Slide Number Placeholder 5"/>
          <p:cNvSpPr>
            <a:spLocks noGrp="1"/>
          </p:cNvSpPr>
          <p:nvPr>
            <p:ph type="sldNum" sz="quarter" idx="12"/>
          </p:nvPr>
        </p:nvSpPr>
        <p:spPr/>
        <p:txBody>
          <a:bodyPr/>
          <a:lstStyle/>
          <a:p>
            <a:fld id="{AA9D8EBE-10C2-4399-9D37-DB23AB8DD7FC}" type="slidenum">
              <a:rPr lang="en-US" smtClean="0"/>
              <a:t>34</a:t>
            </a:fld>
            <a:endParaRPr lang="en-US"/>
          </a:p>
        </p:txBody>
      </p:sp>
    </p:spTree>
    <p:extLst>
      <p:ext uri="{BB962C8B-B14F-4D97-AF65-F5344CB8AC3E}">
        <p14:creationId xmlns:p14="http://schemas.microsoft.com/office/powerpoint/2010/main" val="685818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 intentionally focused awareness of one’s immediate inner &amp; outer experiences.</a:t>
            </a:r>
          </a:p>
          <a:p>
            <a:r>
              <a:rPr lang="en-CA" dirty="0" smtClean="0"/>
              <a:t>Moment-by-moment attention to thoughts, emotions, sensations, and surroundings.</a:t>
            </a:r>
          </a:p>
          <a:p>
            <a:r>
              <a:rPr lang="en-CA" dirty="0" smtClean="0"/>
              <a:t>Losing oneself in the present moment, lack of judgment, simple observation.</a:t>
            </a:r>
          </a:p>
          <a:p>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35</a:t>
            </a:fld>
            <a:endParaRPr lang="en-US"/>
          </a:p>
        </p:txBody>
      </p:sp>
    </p:spTree>
    <p:extLst>
      <p:ext uri="{BB962C8B-B14F-4D97-AF65-F5344CB8AC3E}">
        <p14:creationId xmlns:p14="http://schemas.microsoft.com/office/powerpoint/2010/main" val="2901505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All</a:t>
            </a:r>
            <a:r>
              <a:rPr lang="en-CA" baseline="0" dirty="0" smtClean="0"/>
              <a:t> that being said, stress is a normal part of our lives, and it’s not completely avoidable.</a:t>
            </a:r>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40</a:t>
            </a:fld>
            <a:endParaRPr lang="en-US"/>
          </a:p>
        </p:txBody>
      </p:sp>
    </p:spTree>
    <p:extLst>
      <p:ext uri="{BB962C8B-B14F-4D97-AF65-F5344CB8AC3E}">
        <p14:creationId xmlns:p14="http://schemas.microsoft.com/office/powerpoint/2010/main" val="265030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Epinephrine/norepinephrine</a:t>
            </a:r>
            <a:r>
              <a:rPr lang="en-CA" baseline="0" dirty="0" smtClean="0"/>
              <a:t> are h</a:t>
            </a:r>
            <a:r>
              <a:rPr lang="en-CA" dirty="0" smtClean="0"/>
              <a:t>ormones/neurotransmitters that regulate heart rate, metabolism, respiration, oxygen to the brain, </a:t>
            </a:r>
            <a:r>
              <a:rPr lang="en-CA" dirty="0" err="1" smtClean="0"/>
              <a:t>etc</a:t>
            </a:r>
            <a:endParaRPr lang="en-CA" dirty="0" smtClean="0"/>
          </a:p>
          <a:p>
            <a:r>
              <a:rPr lang="en-CA" dirty="0" smtClean="0"/>
              <a:t>Cortisol regulates blood pressure &amp; cardiovascular function,</a:t>
            </a:r>
            <a:r>
              <a:rPr lang="en-CA" baseline="0" dirty="0" smtClean="0"/>
              <a:t> s</a:t>
            </a:r>
            <a:r>
              <a:rPr lang="en-CA" dirty="0" smtClean="0"/>
              <a:t>uppresses nonessential systems (e.g., digestive, reproductive),</a:t>
            </a:r>
            <a:r>
              <a:rPr lang="en-CA" baseline="0" dirty="0" smtClean="0"/>
              <a:t> r</a:t>
            </a:r>
            <a:r>
              <a:rPr lang="en-CA" dirty="0" smtClean="0"/>
              <a:t>educes inflammation and improves tissue  repair,</a:t>
            </a:r>
            <a:r>
              <a:rPr lang="en-CA" baseline="0" dirty="0" smtClean="0"/>
              <a:t> i</a:t>
            </a:r>
            <a:r>
              <a:rPr lang="en-CA" dirty="0" smtClean="0"/>
              <a:t>ncreases blood glucose  and enhances brain’s use of glucose.</a:t>
            </a:r>
          </a:p>
          <a:p>
            <a:r>
              <a:rPr lang="en-CA" dirty="0" smtClean="0"/>
              <a:t>Oxytocin is also released to mobilize you to seek out social support, receive care and support. </a:t>
            </a:r>
          </a:p>
          <a:p>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4</a:t>
            </a:fld>
            <a:endParaRPr lang="en-US"/>
          </a:p>
        </p:txBody>
      </p:sp>
    </p:spTree>
    <p:extLst>
      <p:ext uri="{BB962C8B-B14F-4D97-AF65-F5344CB8AC3E}">
        <p14:creationId xmlns:p14="http://schemas.microsoft.com/office/powerpoint/2010/main" val="4116067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When stressor is removed…Return to homeostasis;</a:t>
            </a:r>
            <a:r>
              <a:rPr lang="en-CA" baseline="0" dirty="0" smtClean="0"/>
              <a:t> p</a:t>
            </a:r>
            <a:r>
              <a:rPr lang="en-CA" dirty="0" smtClean="0"/>
              <a:t>arasympathetic nervous system takes over again:</a:t>
            </a:r>
            <a:r>
              <a:rPr lang="en-CA" baseline="0" dirty="0" smtClean="0"/>
              <a:t> r</a:t>
            </a:r>
            <a:r>
              <a:rPr lang="en-CA" dirty="0" smtClean="0"/>
              <a:t>egeneration, reconstructive processes;</a:t>
            </a:r>
            <a:r>
              <a:rPr lang="en-CA" baseline="0" dirty="0" smtClean="0"/>
              <a:t> h</a:t>
            </a:r>
            <a:r>
              <a:rPr lang="en-CA" dirty="0" smtClean="0"/>
              <a:t>eart rate &amp; blood pressure slowed;</a:t>
            </a:r>
            <a:r>
              <a:rPr lang="en-CA" baseline="0" dirty="0" smtClean="0"/>
              <a:t> m</a:t>
            </a:r>
            <a:r>
              <a:rPr lang="en-CA" dirty="0" smtClean="0"/>
              <a:t>uscle tension decreased;</a:t>
            </a:r>
            <a:r>
              <a:rPr lang="en-CA" baseline="0" dirty="0" smtClean="0"/>
              <a:t> r</a:t>
            </a:r>
            <a:r>
              <a:rPr lang="en-CA" dirty="0" smtClean="0"/>
              <a:t>espiration rate returns to normal.</a:t>
            </a:r>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5</a:t>
            </a:fld>
            <a:endParaRPr lang="en-US"/>
          </a:p>
        </p:txBody>
      </p:sp>
    </p:spTree>
    <p:extLst>
      <p:ext uri="{BB962C8B-B14F-4D97-AF65-F5344CB8AC3E}">
        <p14:creationId xmlns:p14="http://schemas.microsoft.com/office/powerpoint/2010/main" val="1223887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TODAY – Responses persist, but fight and flight responses have assumed a wider range of behaviors. For example, the fight response may be manifested in angry, argumentative behavior, and the flight response may be manifested through social withdrawal, substance abuse, and even television viewing. </a:t>
            </a:r>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7</a:t>
            </a:fld>
            <a:endParaRPr lang="en-US"/>
          </a:p>
        </p:txBody>
      </p:sp>
    </p:spTree>
    <p:extLst>
      <p:ext uri="{BB962C8B-B14F-4D97-AF65-F5344CB8AC3E}">
        <p14:creationId xmlns:p14="http://schemas.microsoft.com/office/powerpoint/2010/main" val="3756297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IF CHRONIC STRESS ENSUES:</a:t>
            </a:r>
            <a:r>
              <a:rPr lang="en-CA" baseline="0" dirty="0" smtClean="0"/>
              <a:t> </a:t>
            </a:r>
            <a:r>
              <a:rPr lang="en-CA" dirty="0" smtClean="0"/>
              <a:t>Glucocorticoids (like cortisol) stop working over time, as HPA axis becomes dysregulated;</a:t>
            </a:r>
            <a:r>
              <a:rPr lang="en-CA" baseline="0" dirty="0" smtClean="0"/>
              <a:t> </a:t>
            </a:r>
            <a:r>
              <a:rPr lang="en-CA" dirty="0" smtClean="0"/>
              <a:t>Persistent inflammation ensues;</a:t>
            </a:r>
            <a:r>
              <a:rPr lang="en-CA" baseline="0" dirty="0" smtClean="0"/>
              <a:t> </a:t>
            </a:r>
            <a:r>
              <a:rPr lang="en-CA" dirty="0" smtClean="0"/>
              <a:t>Inflammation plays a role in many diseases across lifespan;</a:t>
            </a:r>
            <a:r>
              <a:rPr lang="en-CA" baseline="0" dirty="0" smtClean="0"/>
              <a:t> </a:t>
            </a:r>
            <a:r>
              <a:rPr lang="en-CA" dirty="0" smtClean="0"/>
              <a:t>Immune function becomes impaired;</a:t>
            </a:r>
            <a:r>
              <a:rPr lang="en-CA" baseline="0" dirty="0" smtClean="0"/>
              <a:t> </a:t>
            </a:r>
            <a:r>
              <a:rPr lang="en-CA" dirty="0" smtClean="0"/>
              <a:t>Increased risk of heart disease, sleep problems, obesity, memory impairment, etc.</a:t>
            </a:r>
          </a:p>
          <a:p>
            <a:endParaRPr lang="en-CA" dirty="0" smtClean="0"/>
          </a:p>
          <a:p>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8</a:t>
            </a:fld>
            <a:endParaRPr lang="en-US"/>
          </a:p>
        </p:txBody>
      </p:sp>
    </p:spTree>
    <p:extLst>
      <p:ext uri="{BB962C8B-B14F-4D97-AF65-F5344CB8AC3E}">
        <p14:creationId xmlns:p14="http://schemas.microsoft.com/office/powerpoint/2010/main" val="1756907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Whether we’re dealing</a:t>
            </a:r>
            <a:r>
              <a:rPr lang="en-CA" baseline="0" dirty="0" smtClean="0"/>
              <a:t> with daily hassles and stressors, or more serious and traumatic events.</a:t>
            </a:r>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9</a:t>
            </a:fld>
            <a:endParaRPr lang="en-US"/>
          </a:p>
        </p:txBody>
      </p:sp>
    </p:spTree>
    <p:extLst>
      <p:ext uri="{BB962C8B-B14F-4D97-AF65-F5344CB8AC3E}">
        <p14:creationId xmlns:p14="http://schemas.microsoft.com/office/powerpoint/2010/main" val="2414501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10</a:t>
            </a:fld>
            <a:endParaRPr lang="en-US"/>
          </a:p>
        </p:txBody>
      </p:sp>
    </p:spTree>
    <p:extLst>
      <p:ext uri="{BB962C8B-B14F-4D97-AF65-F5344CB8AC3E}">
        <p14:creationId xmlns:p14="http://schemas.microsoft.com/office/powerpoint/2010/main" val="3162419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potential outcomes of stress range from physical to mental, emotional, and social. From the common cold and increased risk of cardiovascular disease, to depression and anxiety.</a:t>
            </a:r>
          </a:p>
          <a:p>
            <a:endParaRPr lang="en-US" baseline="0" dirty="0" smtClean="0"/>
          </a:p>
          <a:p>
            <a:r>
              <a:rPr lang="en-US" baseline="0" dirty="0" smtClean="0"/>
              <a:t>Physiological stress can occur in and of itself – airport study.</a:t>
            </a:r>
            <a:endParaRPr lang="en-US" dirty="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11</a:t>
            </a:fld>
            <a:endParaRPr lang="en-US"/>
          </a:p>
        </p:txBody>
      </p:sp>
    </p:spTree>
    <p:extLst>
      <p:ext uri="{BB962C8B-B14F-4D97-AF65-F5344CB8AC3E}">
        <p14:creationId xmlns:p14="http://schemas.microsoft.com/office/powerpoint/2010/main" val="78749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everything.</a:t>
            </a:r>
          </a:p>
          <a:p>
            <a:endParaRPr lang="en-US" dirty="0" smtClean="0"/>
          </a:p>
          <a:p>
            <a:r>
              <a:rPr lang="en-US" dirty="0" smtClean="0"/>
              <a:t>Social Context, Socio-Economic</a:t>
            </a:r>
            <a:r>
              <a:rPr lang="en-US" baseline="0" dirty="0" smtClean="0"/>
              <a:t> Status, Work vs. Home, etc.</a:t>
            </a:r>
          </a:p>
          <a:p>
            <a:r>
              <a:rPr lang="en-CA" dirty="0" smtClean="0"/>
              <a:t>Either way, your perspective matters. Where you come from matters…in</a:t>
            </a:r>
            <a:r>
              <a:rPr lang="en-CA" baseline="0" dirty="0" smtClean="0"/>
              <a:t> particular, socio-economic status.</a:t>
            </a:r>
            <a:endParaRPr lang="en-CA" dirty="0" smtClean="0"/>
          </a:p>
        </p:txBody>
      </p:sp>
      <p:sp>
        <p:nvSpPr>
          <p:cNvPr id="4" name="Header Placeholder 3"/>
          <p:cNvSpPr>
            <a:spLocks noGrp="1"/>
          </p:cNvSpPr>
          <p:nvPr>
            <p:ph type="hdr" sz="quarter" idx="10"/>
          </p:nvPr>
        </p:nvSpPr>
        <p:spPr/>
        <p:txBody>
          <a:bodyPr/>
          <a:lstStyle/>
          <a:p>
            <a:r>
              <a:rPr lang="en-US" smtClean="0"/>
              <a:t>PSYC-314 Sectioin 001</a:t>
            </a:r>
            <a:endParaRPr lang="en-US"/>
          </a:p>
        </p:txBody>
      </p:sp>
      <p:sp>
        <p:nvSpPr>
          <p:cNvPr id="5" name="Date Placeholder 4"/>
          <p:cNvSpPr>
            <a:spLocks noGrp="1"/>
          </p:cNvSpPr>
          <p:nvPr>
            <p:ph type="dt" idx="11"/>
          </p:nvPr>
        </p:nvSpPr>
        <p:spPr/>
        <p:txBody>
          <a:bodyPr/>
          <a:lstStyle/>
          <a:p>
            <a:r>
              <a:rPr lang="en-US" smtClean="0"/>
              <a:t>11/22/2012</a:t>
            </a:r>
            <a:endParaRPr lang="en-US"/>
          </a:p>
        </p:txBody>
      </p:sp>
      <p:sp>
        <p:nvSpPr>
          <p:cNvPr id="6" name="Slide Number Placeholder 5"/>
          <p:cNvSpPr>
            <a:spLocks noGrp="1"/>
          </p:cNvSpPr>
          <p:nvPr>
            <p:ph type="sldNum" sz="quarter" idx="12"/>
          </p:nvPr>
        </p:nvSpPr>
        <p:spPr/>
        <p:txBody>
          <a:bodyPr/>
          <a:lstStyle/>
          <a:p>
            <a:fld id="{951FA8F5-AE7B-47AB-8DA8-F93E66CB8B47}" type="slidenum">
              <a:rPr lang="en-US" smtClean="0"/>
              <a:t>12</a:t>
            </a:fld>
            <a:endParaRPr lang="en-US"/>
          </a:p>
        </p:txBody>
      </p:sp>
    </p:spTree>
    <p:extLst>
      <p:ext uri="{BB962C8B-B14F-4D97-AF65-F5344CB8AC3E}">
        <p14:creationId xmlns:p14="http://schemas.microsoft.com/office/powerpoint/2010/main" val="29007791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11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6400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3417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538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538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5661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A668B72-FD4A-4043-BE29-CE4413F515EF}"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28172857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668B72-FD4A-4043-BE29-CE4413F515EF}"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26136563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668B72-FD4A-4043-BE29-CE4413F515EF}"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72747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A668B72-FD4A-4043-BE29-CE4413F515EF}" type="datetimeFigureOut">
              <a:rPr lang="en-US" smtClean="0"/>
              <a:t>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22353501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A668B72-FD4A-4043-BE29-CE4413F515EF}" type="datetimeFigureOut">
              <a:rPr lang="en-US" smtClean="0"/>
              <a:t>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24822601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A668B72-FD4A-4043-BE29-CE4413F515EF}" type="datetimeFigureOut">
              <a:rPr lang="en-US" smtClean="0"/>
              <a:t>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39771737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668B72-FD4A-4043-BE29-CE4413F515EF}" type="datetimeFigureOut">
              <a:rPr lang="en-US" smtClean="0"/>
              <a:t>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16308129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668B72-FD4A-4043-BE29-CE4413F515EF}" type="datetimeFigureOut">
              <a:rPr lang="en-US" smtClean="0"/>
              <a:t>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57938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dobe Garamond Pro Bold" panose="02020702060506020403"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25877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668B72-FD4A-4043-BE29-CE4413F515EF}" type="datetimeFigureOut">
              <a:rPr lang="en-US" smtClean="0"/>
              <a:t>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2445042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668B72-FD4A-4043-BE29-CE4413F515EF}"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2072862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A668B72-FD4A-4043-BE29-CE4413F515EF}" type="datetimeFigureOut">
              <a:rPr lang="en-US" smtClean="0"/>
              <a:t>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E44F35-80BD-40B9-B07D-A9BAF318ADBB}" type="slidenum">
              <a:rPr lang="en-US" smtClean="0"/>
              <a:t>‹#›</a:t>
            </a:fld>
            <a:endParaRPr lang="en-US"/>
          </a:p>
        </p:txBody>
      </p:sp>
    </p:spTree>
    <p:extLst>
      <p:ext uri="{BB962C8B-B14F-4D97-AF65-F5344CB8AC3E}">
        <p14:creationId xmlns:p14="http://schemas.microsoft.com/office/powerpoint/2010/main" val="242611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6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5743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89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8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6265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715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8849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7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67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9332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709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A6D95C-DF4C-419A-BA65-9B531CBB3A2A}" type="datetimeFigureOut">
              <a:rPr lang="en-US" smtClean="0">
                <a:solidFill>
                  <a:prstClr val="black">
                    <a:tint val="75000"/>
                  </a:prstClr>
                </a:solidFill>
              </a:rPr>
              <a:pPr/>
              <a:t>2/7/2014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7094"/>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7094"/>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19A9AA-01C3-4E99-9C60-779076959E4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149009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668B72-FD4A-4043-BE29-CE4413F515EF}" type="datetimeFigureOut">
              <a:rPr lang="en-US" smtClean="0"/>
              <a:t>2/7/2014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E44F35-80BD-40B9-B07D-A9BAF318ADBB}" type="slidenum">
              <a:rPr lang="en-US" smtClean="0"/>
              <a:t>‹#›</a:t>
            </a:fld>
            <a:endParaRPr lang="en-US"/>
          </a:p>
        </p:txBody>
      </p:sp>
    </p:spTree>
    <p:extLst>
      <p:ext uri="{BB962C8B-B14F-4D97-AF65-F5344CB8AC3E}">
        <p14:creationId xmlns:p14="http://schemas.microsoft.com/office/powerpoint/2010/main" val="424849661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6.jpg"/><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diagramLayout" Target="../diagrams/layout3.xml"/><Relationship Id="rId7" Type="http://schemas.openxmlformats.org/officeDocument/2006/relationships/image" Target="../media/image21.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24.jpeg"/><Relationship Id="rId4" Type="http://schemas.openxmlformats.org/officeDocument/2006/relationships/diagramQuickStyle" Target="../diagrams/quickStyle3.xml"/><Relationship Id="rId9"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7" Type="http://schemas.openxmlformats.org/officeDocument/2006/relationships/image" Target="../media/image60.JP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g"/><Relationship Id="rId4" Type="http://schemas.openxmlformats.org/officeDocument/2006/relationships/image" Target="../media/image57.jpeg"/></Relationships>
</file>

<file path=ppt/slides/_rels/slide3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jpg"/><Relationship Id="rId4" Type="http://schemas.openxmlformats.org/officeDocument/2006/relationships/image" Target="../media/image62.jpeg"/></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Layout" Target="../diagrams/layout6.xml"/><Relationship Id="rId7" Type="http://schemas.openxmlformats.org/officeDocument/2006/relationships/image" Target="../media/image70.pn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10" Type="http://schemas.openxmlformats.org/officeDocument/2006/relationships/image" Target="../media/image73.png"/><Relationship Id="rId4" Type="http://schemas.openxmlformats.org/officeDocument/2006/relationships/diagramQuickStyle" Target="../diagrams/quickStyle6.xml"/><Relationship Id="rId9" Type="http://schemas.openxmlformats.org/officeDocument/2006/relationships/image" Target="../media/image7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lumMod val="75000"/>
            <a:lumOff val="25000"/>
          </a:schemeClr>
        </a:solidFill>
        <a:effectLst/>
      </p:bgPr>
    </p:bg>
    <p:spTree>
      <p:nvGrpSpPr>
        <p:cNvPr id="1" name=""/>
        <p:cNvGrpSpPr/>
        <p:nvPr/>
      </p:nvGrpSpPr>
      <p:grpSpPr>
        <a:xfrm>
          <a:off x="0" y="0"/>
          <a:ext cx="0" cy="0"/>
          <a:chOff x="0" y="0"/>
          <a:chExt cx="0" cy="0"/>
        </a:xfrm>
      </p:grpSpPr>
      <p:pic>
        <p:nvPicPr>
          <p:cNvPr id="6" name="Picture 4" descr="File:Cortisol-2D-skeleta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2096105"/>
            <a:ext cx="5867400" cy="4656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ile:Epinephrin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15766"/>
            <a:ext cx="5532288" cy="29113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1219200"/>
            <a:ext cx="8229600" cy="2819400"/>
          </a:xfrm>
        </p:spPr>
        <p:txBody>
          <a:bodyPr>
            <a:normAutofit/>
          </a:bodyPr>
          <a:lstStyle/>
          <a:p>
            <a:r>
              <a:rPr lang="en-CA" sz="4800" dirty="0" smtClean="0">
                <a:solidFill>
                  <a:schemeClr val="bg1"/>
                </a:solidFill>
              </a:rPr>
              <a:t>Fight or Flight, </a:t>
            </a:r>
            <a:r>
              <a:rPr lang="en-CA" sz="4800" i="1" dirty="0" smtClean="0">
                <a:solidFill>
                  <a:schemeClr val="bg1"/>
                </a:solidFill>
              </a:rPr>
              <a:t>or Frenzy?</a:t>
            </a:r>
            <a:r>
              <a:rPr lang="en-CA" dirty="0" smtClean="0">
                <a:solidFill>
                  <a:schemeClr val="bg1"/>
                </a:solidFill>
              </a:rPr>
              <a:t/>
            </a:r>
            <a:br>
              <a:rPr lang="en-CA" dirty="0" smtClean="0">
                <a:solidFill>
                  <a:schemeClr val="bg1"/>
                </a:solidFill>
              </a:rPr>
            </a:br>
            <a:r>
              <a:rPr lang="en-CA" sz="2000" dirty="0" smtClean="0">
                <a:solidFill>
                  <a:schemeClr val="bg1"/>
                </a:solidFill>
              </a:rPr>
              <a:t/>
            </a:r>
            <a:br>
              <a:rPr lang="en-CA" sz="2000" dirty="0" smtClean="0">
                <a:solidFill>
                  <a:schemeClr val="bg1"/>
                </a:solidFill>
              </a:rPr>
            </a:br>
            <a:r>
              <a:rPr lang="en-CA" sz="3600" dirty="0" smtClean="0">
                <a:solidFill>
                  <a:schemeClr val="bg1"/>
                </a:solidFill>
              </a:rPr>
              <a:t>Navigating Health &amp; Happiness in a Demanding World</a:t>
            </a:r>
            <a:endParaRPr lang="en-CA" sz="3600" dirty="0">
              <a:solidFill>
                <a:schemeClr val="bg1"/>
              </a:solidFill>
            </a:endParaRPr>
          </a:p>
        </p:txBody>
      </p:sp>
      <p:sp>
        <p:nvSpPr>
          <p:cNvPr id="3" name="Content Placeholder 2"/>
          <p:cNvSpPr>
            <a:spLocks noGrp="1"/>
          </p:cNvSpPr>
          <p:nvPr>
            <p:ph idx="1"/>
          </p:nvPr>
        </p:nvSpPr>
        <p:spPr>
          <a:xfrm>
            <a:off x="762000" y="5105400"/>
            <a:ext cx="7924800" cy="1219200"/>
          </a:xfrm>
        </p:spPr>
        <p:txBody>
          <a:bodyPr>
            <a:normAutofit fontScale="92500" lnSpcReduction="10000"/>
          </a:bodyPr>
          <a:lstStyle/>
          <a:p>
            <a:pPr marL="0" indent="0">
              <a:buNone/>
            </a:pPr>
            <a:r>
              <a:rPr lang="en-CA" dirty="0" smtClean="0">
                <a:solidFill>
                  <a:schemeClr val="bg1"/>
                </a:solidFill>
              </a:rPr>
              <a:t>David King, PhD</a:t>
            </a:r>
          </a:p>
          <a:p>
            <a:pPr marL="0" indent="0">
              <a:buNone/>
            </a:pPr>
            <a:r>
              <a:rPr lang="en-CA" sz="2000" i="1" dirty="0" smtClean="0">
                <a:solidFill>
                  <a:schemeClr val="bg1"/>
                </a:solidFill>
              </a:rPr>
              <a:t>Post-Doctoral Fellow (SFU) &amp; Instructor of Psychology (UBC)</a:t>
            </a:r>
          </a:p>
          <a:p>
            <a:pPr marL="0" indent="0">
              <a:buNone/>
            </a:pPr>
            <a:r>
              <a:rPr lang="en-CA" sz="2000" dirty="0" smtClean="0">
                <a:solidFill>
                  <a:schemeClr val="bg1"/>
                </a:solidFill>
              </a:rPr>
              <a:t>www.davidbking.net</a:t>
            </a:r>
            <a:endParaRPr lang="en-CA" sz="2000" dirty="0">
              <a:solidFill>
                <a:schemeClr val="bg1"/>
              </a:solidFill>
            </a:endParaRPr>
          </a:p>
        </p:txBody>
      </p:sp>
    </p:spTree>
    <p:extLst>
      <p:ext uri="{BB962C8B-B14F-4D97-AF65-F5344CB8AC3E}">
        <p14:creationId xmlns:p14="http://schemas.microsoft.com/office/powerpoint/2010/main" val="4218732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4114800" cy="1143000"/>
          </a:xfrm>
        </p:spPr>
        <p:txBody>
          <a:bodyPr>
            <a:noAutofit/>
          </a:bodyPr>
          <a:lstStyle/>
          <a:p>
            <a:r>
              <a:rPr lang="en-US" dirty="0" smtClean="0"/>
              <a:t>…or Frenzy?</a:t>
            </a:r>
            <a:endParaRPr lang="en-US" dirty="0"/>
          </a:p>
        </p:txBody>
      </p:sp>
      <p:pic>
        <p:nvPicPr>
          <p:cNvPr id="2050" name="Picture 2" descr="http://i1-news.softpedia-static.com/images/news2/Walmart-Black-Friday-Sale-to-Be-Offered-Since-Dinnertime-at-Thanksgiving-399576-2.jpg%3F13843239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209" y="1676400"/>
            <a:ext cx="6521581"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7495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Content Placeholder 1"/>
          <p:cNvSpPr>
            <a:spLocks noGrp="1"/>
          </p:cNvSpPr>
          <p:nvPr>
            <p:ph idx="1"/>
          </p:nvPr>
        </p:nvSpPr>
        <p:spPr>
          <a:xfrm>
            <a:off x="457200" y="704196"/>
            <a:ext cx="8229600" cy="685794"/>
          </a:xfrm>
        </p:spPr>
        <p:txBody>
          <a:bodyPr/>
          <a:lstStyle/>
          <a:p>
            <a:pPr marL="0" indent="0" algn="ctr">
              <a:buNone/>
            </a:pPr>
            <a:r>
              <a:rPr lang="en-US" dirty="0" smtClean="0">
                <a:solidFill>
                  <a:schemeClr val="bg1"/>
                </a:solidFill>
              </a:rPr>
              <a:t>The impact of stress is far-reaching…</a:t>
            </a:r>
            <a:endParaRPr lang="en-US" dirty="0">
              <a:solidFill>
                <a:schemeClr val="bg1"/>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2082800"/>
            <a:ext cx="7162800" cy="4775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2056524"/>
            <a:ext cx="1970314" cy="1970314"/>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4359495"/>
            <a:ext cx="2590800" cy="19431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48200" y="3108609"/>
            <a:ext cx="2483424" cy="1647825"/>
          </a:xfrm>
          <a:prstGeom prst="rect">
            <a:avLst/>
          </a:prstGeom>
        </p:spPr>
      </p:pic>
    </p:spTree>
    <p:extLst>
      <p:ext uri="{BB962C8B-B14F-4D97-AF65-F5344CB8AC3E}">
        <p14:creationId xmlns:p14="http://schemas.microsoft.com/office/powerpoint/2010/main" val="1929689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CONTEXT MATTERS!</a:t>
            </a:r>
            <a:endParaRPr lang="en-US" b="1" dirty="0"/>
          </a:p>
        </p:txBody>
      </p:sp>
      <p:pic>
        <p:nvPicPr>
          <p:cNvPr id="2050" name="Picture 2" descr="http://walrusmagazine.com/gallery/Vancouver_GAL01_JANFEB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948" y="1371600"/>
            <a:ext cx="7713252" cy="5156777"/>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3"/>
          <p:cNvSpPr/>
          <p:nvPr/>
        </p:nvSpPr>
        <p:spPr>
          <a:xfrm>
            <a:off x="3601859" y="3281082"/>
            <a:ext cx="1946383" cy="2904565"/>
          </a:xfrm>
          <a:custGeom>
            <a:avLst/>
            <a:gdLst>
              <a:gd name="connsiteX0" fmla="*/ 575694 w 1946383"/>
              <a:gd name="connsiteY0" fmla="*/ 0 h 2904565"/>
              <a:gd name="connsiteX1" fmla="*/ 575694 w 1946383"/>
              <a:gd name="connsiteY1" fmla="*/ 0 h 2904565"/>
              <a:gd name="connsiteX2" fmla="*/ 808776 w 1946383"/>
              <a:gd name="connsiteY2" fmla="*/ 53789 h 2904565"/>
              <a:gd name="connsiteX3" fmla="*/ 934282 w 1946383"/>
              <a:gd name="connsiteY3" fmla="*/ 179294 h 2904565"/>
              <a:gd name="connsiteX4" fmla="*/ 1095647 w 1946383"/>
              <a:gd name="connsiteY4" fmla="*/ 268942 h 2904565"/>
              <a:gd name="connsiteX5" fmla="*/ 1167365 w 1946383"/>
              <a:gd name="connsiteY5" fmla="*/ 322730 h 2904565"/>
              <a:gd name="connsiteX6" fmla="*/ 1203223 w 1946383"/>
              <a:gd name="connsiteY6" fmla="*/ 376518 h 2904565"/>
              <a:gd name="connsiteX7" fmla="*/ 1364588 w 1946383"/>
              <a:gd name="connsiteY7" fmla="*/ 430306 h 2904565"/>
              <a:gd name="connsiteX8" fmla="*/ 1418376 w 1946383"/>
              <a:gd name="connsiteY8" fmla="*/ 448236 h 2904565"/>
              <a:gd name="connsiteX9" fmla="*/ 1472165 w 1946383"/>
              <a:gd name="connsiteY9" fmla="*/ 484094 h 2904565"/>
              <a:gd name="connsiteX10" fmla="*/ 1597670 w 1946383"/>
              <a:gd name="connsiteY10" fmla="*/ 555812 h 2904565"/>
              <a:gd name="connsiteX11" fmla="*/ 1651459 w 1946383"/>
              <a:gd name="connsiteY11" fmla="*/ 609600 h 2904565"/>
              <a:gd name="connsiteX12" fmla="*/ 1687317 w 1946383"/>
              <a:gd name="connsiteY12" fmla="*/ 681318 h 2904565"/>
              <a:gd name="connsiteX13" fmla="*/ 1741106 w 1946383"/>
              <a:gd name="connsiteY13" fmla="*/ 770965 h 2904565"/>
              <a:gd name="connsiteX14" fmla="*/ 1776965 w 1946383"/>
              <a:gd name="connsiteY14" fmla="*/ 878542 h 2904565"/>
              <a:gd name="connsiteX15" fmla="*/ 1812823 w 1946383"/>
              <a:gd name="connsiteY15" fmla="*/ 1004047 h 2904565"/>
              <a:gd name="connsiteX16" fmla="*/ 1848682 w 1946383"/>
              <a:gd name="connsiteY16" fmla="*/ 1075765 h 2904565"/>
              <a:gd name="connsiteX17" fmla="*/ 1920400 w 1946383"/>
              <a:gd name="connsiteY17" fmla="*/ 1380565 h 2904565"/>
              <a:gd name="connsiteX18" fmla="*/ 1920400 w 1946383"/>
              <a:gd name="connsiteY18" fmla="*/ 2205318 h 2904565"/>
              <a:gd name="connsiteX19" fmla="*/ 1884541 w 1946383"/>
              <a:gd name="connsiteY19" fmla="*/ 2277036 h 2904565"/>
              <a:gd name="connsiteX20" fmla="*/ 1776965 w 1946383"/>
              <a:gd name="connsiteY20" fmla="*/ 2312894 h 2904565"/>
              <a:gd name="connsiteX21" fmla="*/ 1633529 w 1946383"/>
              <a:gd name="connsiteY21" fmla="*/ 2402542 h 2904565"/>
              <a:gd name="connsiteX22" fmla="*/ 1597670 w 1946383"/>
              <a:gd name="connsiteY22" fmla="*/ 2510118 h 2904565"/>
              <a:gd name="connsiteX23" fmla="*/ 1543882 w 1946383"/>
              <a:gd name="connsiteY23" fmla="*/ 2563906 h 2904565"/>
              <a:gd name="connsiteX24" fmla="*/ 1508023 w 1946383"/>
              <a:gd name="connsiteY24" fmla="*/ 2617694 h 2904565"/>
              <a:gd name="connsiteX25" fmla="*/ 1436306 w 1946383"/>
              <a:gd name="connsiteY25" fmla="*/ 2671483 h 2904565"/>
              <a:gd name="connsiteX26" fmla="*/ 1328729 w 1946383"/>
              <a:gd name="connsiteY26" fmla="*/ 2761130 h 2904565"/>
              <a:gd name="connsiteX27" fmla="*/ 1221153 w 1946383"/>
              <a:gd name="connsiteY27" fmla="*/ 2868706 h 2904565"/>
              <a:gd name="connsiteX28" fmla="*/ 1131506 w 1946383"/>
              <a:gd name="connsiteY28" fmla="*/ 2886636 h 2904565"/>
              <a:gd name="connsiteX29" fmla="*/ 1077717 w 1946383"/>
              <a:gd name="connsiteY29" fmla="*/ 2904565 h 2904565"/>
              <a:gd name="connsiteX30" fmla="*/ 665341 w 1946383"/>
              <a:gd name="connsiteY30" fmla="*/ 2886636 h 2904565"/>
              <a:gd name="connsiteX31" fmla="*/ 647412 w 1946383"/>
              <a:gd name="connsiteY31" fmla="*/ 2814918 h 2904565"/>
              <a:gd name="connsiteX32" fmla="*/ 665341 w 1946383"/>
              <a:gd name="connsiteY32" fmla="*/ 2528047 h 2904565"/>
              <a:gd name="connsiteX33" fmla="*/ 683270 w 1946383"/>
              <a:gd name="connsiteY33" fmla="*/ 2474259 h 2904565"/>
              <a:gd name="connsiteX34" fmla="*/ 575694 w 1946383"/>
              <a:gd name="connsiteY34" fmla="*/ 2277036 h 2904565"/>
              <a:gd name="connsiteX35" fmla="*/ 486047 w 1946383"/>
              <a:gd name="connsiteY35" fmla="*/ 2151530 h 2904565"/>
              <a:gd name="connsiteX36" fmla="*/ 342612 w 1946383"/>
              <a:gd name="connsiteY36" fmla="*/ 2097742 h 2904565"/>
              <a:gd name="connsiteX37" fmla="*/ 217106 w 1946383"/>
              <a:gd name="connsiteY37" fmla="*/ 2079812 h 2904565"/>
              <a:gd name="connsiteX38" fmla="*/ 55741 w 1946383"/>
              <a:gd name="connsiteY38" fmla="*/ 2008094 h 2904565"/>
              <a:gd name="connsiteX39" fmla="*/ 19882 w 1946383"/>
              <a:gd name="connsiteY39" fmla="*/ 1954306 h 2904565"/>
              <a:gd name="connsiteX40" fmla="*/ 19882 w 1946383"/>
              <a:gd name="connsiteY40" fmla="*/ 1667436 h 2904565"/>
              <a:gd name="connsiteX41" fmla="*/ 73670 w 1946383"/>
              <a:gd name="connsiteY41" fmla="*/ 1541930 h 2904565"/>
              <a:gd name="connsiteX42" fmla="*/ 181247 w 1946383"/>
              <a:gd name="connsiteY42" fmla="*/ 1452283 h 2904565"/>
              <a:gd name="connsiteX43" fmla="*/ 163317 w 1946383"/>
              <a:gd name="connsiteY43" fmla="*/ 1111624 h 2904565"/>
              <a:gd name="connsiteX44" fmla="*/ 145388 w 1946383"/>
              <a:gd name="connsiteY44" fmla="*/ 1057836 h 2904565"/>
              <a:gd name="connsiteX45" fmla="*/ 91600 w 1946383"/>
              <a:gd name="connsiteY45" fmla="*/ 1004047 h 2904565"/>
              <a:gd name="connsiteX46" fmla="*/ 91600 w 1946383"/>
              <a:gd name="connsiteY46" fmla="*/ 878542 h 2904565"/>
              <a:gd name="connsiteX47" fmla="*/ 145388 w 1946383"/>
              <a:gd name="connsiteY47" fmla="*/ 842683 h 2904565"/>
              <a:gd name="connsiteX48" fmla="*/ 145388 w 1946383"/>
              <a:gd name="connsiteY48" fmla="*/ 591671 h 2904565"/>
              <a:gd name="connsiteX49" fmla="*/ 109529 w 1946383"/>
              <a:gd name="connsiteY49" fmla="*/ 537883 h 2904565"/>
              <a:gd name="connsiteX50" fmla="*/ 91600 w 1946383"/>
              <a:gd name="connsiteY50" fmla="*/ 484094 h 2904565"/>
              <a:gd name="connsiteX51" fmla="*/ 181247 w 1946383"/>
              <a:gd name="connsiteY51" fmla="*/ 251012 h 2904565"/>
              <a:gd name="connsiteX52" fmla="*/ 235035 w 1946383"/>
              <a:gd name="connsiteY52" fmla="*/ 233083 h 2904565"/>
              <a:gd name="connsiteX53" fmla="*/ 306753 w 1946383"/>
              <a:gd name="connsiteY53" fmla="*/ 125506 h 2904565"/>
              <a:gd name="connsiteX54" fmla="*/ 432259 w 1946383"/>
              <a:gd name="connsiteY54" fmla="*/ 71718 h 2904565"/>
              <a:gd name="connsiteX55" fmla="*/ 539835 w 1946383"/>
              <a:gd name="connsiteY55" fmla="*/ 35859 h 2904565"/>
              <a:gd name="connsiteX56" fmla="*/ 629482 w 1946383"/>
              <a:gd name="connsiteY56" fmla="*/ 35859 h 2904565"/>
              <a:gd name="connsiteX57" fmla="*/ 880494 w 1946383"/>
              <a:gd name="connsiteY57" fmla="*/ 71718 h 290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946383" h="2904565">
                <a:moveTo>
                  <a:pt x="575694" y="0"/>
                </a:moveTo>
                <a:lnTo>
                  <a:pt x="575694" y="0"/>
                </a:lnTo>
                <a:cubicBezTo>
                  <a:pt x="653388" y="17930"/>
                  <a:pt x="737458" y="18130"/>
                  <a:pt x="808776" y="53789"/>
                </a:cubicBezTo>
                <a:cubicBezTo>
                  <a:pt x="861694" y="80248"/>
                  <a:pt x="885055" y="146476"/>
                  <a:pt x="934282" y="179294"/>
                </a:cubicBezTo>
                <a:cubicBezTo>
                  <a:pt x="1057584" y="261495"/>
                  <a:pt x="1000974" y="237383"/>
                  <a:pt x="1095647" y="268942"/>
                </a:cubicBezTo>
                <a:cubicBezTo>
                  <a:pt x="1119553" y="286871"/>
                  <a:pt x="1146235" y="301600"/>
                  <a:pt x="1167365" y="322730"/>
                </a:cubicBezTo>
                <a:cubicBezTo>
                  <a:pt x="1182602" y="337967"/>
                  <a:pt x="1184950" y="365097"/>
                  <a:pt x="1203223" y="376518"/>
                </a:cubicBezTo>
                <a:cubicBezTo>
                  <a:pt x="1203227" y="376521"/>
                  <a:pt x="1337691" y="421340"/>
                  <a:pt x="1364588" y="430306"/>
                </a:cubicBezTo>
                <a:cubicBezTo>
                  <a:pt x="1382517" y="436283"/>
                  <a:pt x="1402651" y="437753"/>
                  <a:pt x="1418376" y="448236"/>
                </a:cubicBezTo>
                <a:cubicBezTo>
                  <a:pt x="1436306" y="460189"/>
                  <a:pt x="1453456" y="473403"/>
                  <a:pt x="1472165" y="484094"/>
                </a:cubicBezTo>
                <a:cubicBezTo>
                  <a:pt x="1527962" y="515978"/>
                  <a:pt x="1550017" y="516102"/>
                  <a:pt x="1597670" y="555812"/>
                </a:cubicBezTo>
                <a:cubicBezTo>
                  <a:pt x="1617149" y="572045"/>
                  <a:pt x="1633529" y="591671"/>
                  <a:pt x="1651459" y="609600"/>
                </a:cubicBezTo>
                <a:cubicBezTo>
                  <a:pt x="1663412" y="633506"/>
                  <a:pt x="1674337" y="657954"/>
                  <a:pt x="1687317" y="681318"/>
                </a:cubicBezTo>
                <a:cubicBezTo>
                  <a:pt x="1704241" y="711781"/>
                  <a:pt x="1726685" y="739240"/>
                  <a:pt x="1741106" y="770965"/>
                </a:cubicBezTo>
                <a:cubicBezTo>
                  <a:pt x="1756747" y="805376"/>
                  <a:pt x="1767798" y="841872"/>
                  <a:pt x="1776965" y="878542"/>
                </a:cubicBezTo>
                <a:cubicBezTo>
                  <a:pt x="1786063" y="914933"/>
                  <a:pt x="1797391" y="968038"/>
                  <a:pt x="1812823" y="1004047"/>
                </a:cubicBezTo>
                <a:cubicBezTo>
                  <a:pt x="1823352" y="1028614"/>
                  <a:pt x="1841339" y="1050066"/>
                  <a:pt x="1848682" y="1075765"/>
                </a:cubicBezTo>
                <a:cubicBezTo>
                  <a:pt x="1877356" y="1176124"/>
                  <a:pt x="1920400" y="1380565"/>
                  <a:pt x="1920400" y="1380565"/>
                </a:cubicBezTo>
                <a:cubicBezTo>
                  <a:pt x="1951544" y="1723163"/>
                  <a:pt x="1958378" y="1711606"/>
                  <a:pt x="1920400" y="2205318"/>
                </a:cubicBezTo>
                <a:cubicBezTo>
                  <a:pt x="1918350" y="2231967"/>
                  <a:pt x="1905923" y="2260999"/>
                  <a:pt x="1884541" y="2277036"/>
                </a:cubicBezTo>
                <a:cubicBezTo>
                  <a:pt x="1854302" y="2299715"/>
                  <a:pt x="1809377" y="2293447"/>
                  <a:pt x="1776965" y="2312894"/>
                </a:cubicBezTo>
                <a:cubicBezTo>
                  <a:pt x="1668839" y="2377770"/>
                  <a:pt x="1716313" y="2347352"/>
                  <a:pt x="1633529" y="2402542"/>
                </a:cubicBezTo>
                <a:cubicBezTo>
                  <a:pt x="1621576" y="2438401"/>
                  <a:pt x="1624397" y="2483391"/>
                  <a:pt x="1597670" y="2510118"/>
                </a:cubicBezTo>
                <a:cubicBezTo>
                  <a:pt x="1579741" y="2528047"/>
                  <a:pt x="1560114" y="2544427"/>
                  <a:pt x="1543882" y="2563906"/>
                </a:cubicBezTo>
                <a:cubicBezTo>
                  <a:pt x="1530087" y="2580460"/>
                  <a:pt x="1523260" y="2602457"/>
                  <a:pt x="1508023" y="2617694"/>
                </a:cubicBezTo>
                <a:cubicBezTo>
                  <a:pt x="1486893" y="2638824"/>
                  <a:pt x="1458994" y="2652036"/>
                  <a:pt x="1436306" y="2671483"/>
                </a:cubicBezTo>
                <a:cubicBezTo>
                  <a:pt x="1315517" y="2775017"/>
                  <a:pt x="1447604" y="2681879"/>
                  <a:pt x="1328729" y="2761130"/>
                </a:cubicBezTo>
                <a:cubicBezTo>
                  <a:pt x="1294863" y="2811928"/>
                  <a:pt x="1284358" y="2840615"/>
                  <a:pt x="1221153" y="2868706"/>
                </a:cubicBezTo>
                <a:cubicBezTo>
                  <a:pt x="1193305" y="2881083"/>
                  <a:pt x="1161070" y="2879245"/>
                  <a:pt x="1131506" y="2886636"/>
                </a:cubicBezTo>
                <a:cubicBezTo>
                  <a:pt x="1113171" y="2891220"/>
                  <a:pt x="1095647" y="2898589"/>
                  <a:pt x="1077717" y="2904565"/>
                </a:cubicBezTo>
                <a:lnTo>
                  <a:pt x="665341" y="2886636"/>
                </a:lnTo>
                <a:cubicBezTo>
                  <a:pt x="641217" y="2881610"/>
                  <a:pt x="647412" y="2839560"/>
                  <a:pt x="647412" y="2814918"/>
                </a:cubicBezTo>
                <a:cubicBezTo>
                  <a:pt x="647412" y="2719108"/>
                  <a:pt x="655311" y="2623331"/>
                  <a:pt x="665341" y="2528047"/>
                </a:cubicBezTo>
                <a:cubicBezTo>
                  <a:pt x="667319" y="2509252"/>
                  <a:pt x="677294" y="2492188"/>
                  <a:pt x="683270" y="2474259"/>
                </a:cubicBezTo>
                <a:cubicBezTo>
                  <a:pt x="654030" y="2240331"/>
                  <a:pt x="711713" y="2396053"/>
                  <a:pt x="575694" y="2277036"/>
                </a:cubicBezTo>
                <a:cubicBezTo>
                  <a:pt x="462761" y="2178219"/>
                  <a:pt x="571809" y="2237292"/>
                  <a:pt x="486047" y="2151530"/>
                </a:cubicBezTo>
                <a:cubicBezTo>
                  <a:pt x="441693" y="2107176"/>
                  <a:pt x="404189" y="2108005"/>
                  <a:pt x="342612" y="2097742"/>
                </a:cubicBezTo>
                <a:cubicBezTo>
                  <a:pt x="300927" y="2090794"/>
                  <a:pt x="258941" y="2085789"/>
                  <a:pt x="217106" y="2079812"/>
                </a:cubicBezTo>
                <a:cubicBezTo>
                  <a:pt x="89086" y="2037139"/>
                  <a:pt x="140979" y="2064920"/>
                  <a:pt x="55741" y="2008094"/>
                </a:cubicBezTo>
                <a:cubicBezTo>
                  <a:pt x="43788" y="1990165"/>
                  <a:pt x="28370" y="1974112"/>
                  <a:pt x="19882" y="1954306"/>
                </a:cubicBezTo>
                <a:cubicBezTo>
                  <a:pt x="-18368" y="1865055"/>
                  <a:pt x="8280" y="1754447"/>
                  <a:pt x="19882" y="1667436"/>
                </a:cubicBezTo>
                <a:cubicBezTo>
                  <a:pt x="23720" y="1638654"/>
                  <a:pt x="61242" y="1559329"/>
                  <a:pt x="73670" y="1541930"/>
                </a:cubicBezTo>
                <a:cubicBezTo>
                  <a:pt x="105044" y="1498007"/>
                  <a:pt x="138360" y="1480875"/>
                  <a:pt x="181247" y="1452283"/>
                </a:cubicBezTo>
                <a:cubicBezTo>
                  <a:pt x="175270" y="1338730"/>
                  <a:pt x="173612" y="1224867"/>
                  <a:pt x="163317" y="1111624"/>
                </a:cubicBezTo>
                <a:cubicBezTo>
                  <a:pt x="161606" y="1092802"/>
                  <a:pt x="155871" y="1073561"/>
                  <a:pt x="145388" y="1057836"/>
                </a:cubicBezTo>
                <a:cubicBezTo>
                  <a:pt x="131323" y="1036738"/>
                  <a:pt x="109529" y="1021977"/>
                  <a:pt x="91600" y="1004047"/>
                </a:cubicBezTo>
                <a:cubicBezTo>
                  <a:pt x="75470" y="955659"/>
                  <a:pt x="56579" y="931073"/>
                  <a:pt x="91600" y="878542"/>
                </a:cubicBezTo>
                <a:cubicBezTo>
                  <a:pt x="103553" y="860613"/>
                  <a:pt x="127459" y="854636"/>
                  <a:pt x="145388" y="842683"/>
                </a:cubicBezTo>
                <a:cubicBezTo>
                  <a:pt x="179546" y="740205"/>
                  <a:pt x="181253" y="759040"/>
                  <a:pt x="145388" y="591671"/>
                </a:cubicBezTo>
                <a:cubicBezTo>
                  <a:pt x="140873" y="570601"/>
                  <a:pt x="121482" y="555812"/>
                  <a:pt x="109529" y="537883"/>
                </a:cubicBezTo>
                <a:cubicBezTo>
                  <a:pt x="103553" y="519953"/>
                  <a:pt x="91600" y="502993"/>
                  <a:pt x="91600" y="484094"/>
                </a:cubicBezTo>
                <a:cubicBezTo>
                  <a:pt x="91600" y="432795"/>
                  <a:pt x="110587" y="274565"/>
                  <a:pt x="181247" y="251012"/>
                </a:cubicBezTo>
                <a:lnTo>
                  <a:pt x="235035" y="233083"/>
                </a:lnTo>
                <a:cubicBezTo>
                  <a:pt x="258941" y="197224"/>
                  <a:pt x="265867" y="139134"/>
                  <a:pt x="306753" y="125506"/>
                </a:cubicBezTo>
                <a:cubicBezTo>
                  <a:pt x="479880" y="67798"/>
                  <a:pt x="210724" y="160332"/>
                  <a:pt x="432259" y="71718"/>
                </a:cubicBezTo>
                <a:cubicBezTo>
                  <a:pt x="467354" y="57680"/>
                  <a:pt x="502037" y="35859"/>
                  <a:pt x="539835" y="35859"/>
                </a:cubicBezTo>
                <a:lnTo>
                  <a:pt x="629482" y="35859"/>
                </a:lnTo>
                <a:lnTo>
                  <a:pt x="880494" y="71718"/>
                </a:lnTo>
              </a:path>
            </a:pathLst>
          </a:cu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https://fbcdn-sphotos-f-a.akamaihd.net/hphotos-ak-frc3/1465401_10151866429622909_887341148_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1707" y="1981200"/>
            <a:ext cx="3803073" cy="4733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181600" y="2255855"/>
            <a:ext cx="1322991" cy="923330"/>
          </a:xfrm>
          <a:prstGeom prst="rect">
            <a:avLst/>
          </a:prstGeom>
          <a:noFill/>
        </p:spPr>
        <p:txBody>
          <a:bodyPr wrap="none" rtlCol="0">
            <a:spAutoFit/>
          </a:bodyPr>
          <a:lstStyle/>
          <a:p>
            <a:r>
              <a:rPr lang="en-CA" dirty="0" smtClean="0">
                <a:solidFill>
                  <a:schemeClr val="bg1"/>
                </a:solidFill>
              </a:rPr>
              <a:t>Your </a:t>
            </a:r>
          </a:p>
          <a:p>
            <a:r>
              <a:rPr lang="en-CA" dirty="0" smtClean="0">
                <a:solidFill>
                  <a:schemeClr val="bg1"/>
                </a:solidFill>
              </a:rPr>
              <a:t>perspective </a:t>
            </a:r>
          </a:p>
          <a:p>
            <a:r>
              <a:rPr lang="en-CA" dirty="0" smtClean="0">
                <a:solidFill>
                  <a:schemeClr val="bg1"/>
                </a:solidFill>
              </a:rPr>
              <a:t>matters.</a:t>
            </a:r>
            <a:endParaRPr lang="en-CA" dirty="0">
              <a:solidFill>
                <a:schemeClr val="bg1"/>
              </a:solidFill>
            </a:endParaRPr>
          </a:p>
        </p:txBody>
      </p:sp>
    </p:spTree>
    <p:extLst>
      <p:ext uri="{BB962C8B-B14F-4D97-AF65-F5344CB8AC3E}">
        <p14:creationId xmlns:p14="http://schemas.microsoft.com/office/powerpoint/2010/main" val="1954982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Stress?</a:t>
            </a:r>
            <a:endParaRPr lang="en-CA" dirty="0"/>
          </a:p>
        </p:txBody>
      </p:sp>
      <p:sp>
        <p:nvSpPr>
          <p:cNvPr id="4" name="Content Placeholder 2"/>
          <p:cNvSpPr>
            <a:spLocks noGrp="1"/>
          </p:cNvSpPr>
          <p:nvPr>
            <p:ph sz="quarter" idx="1"/>
          </p:nvPr>
        </p:nvSpPr>
        <p:spPr>
          <a:xfrm>
            <a:off x="301752" y="1527048"/>
            <a:ext cx="8503920" cy="4572000"/>
          </a:xfrm>
        </p:spPr>
        <p:txBody>
          <a:bodyPr/>
          <a:lstStyle/>
          <a:p>
            <a:pPr marL="0" indent="0">
              <a:buNone/>
            </a:pPr>
            <a:r>
              <a:rPr lang="en-US" dirty="0" smtClean="0"/>
              <a:t>Transactional Model of Stress </a:t>
            </a:r>
            <a:r>
              <a:rPr lang="en-US" sz="2400" dirty="0" smtClean="0"/>
              <a:t>(Lazarus)</a:t>
            </a:r>
            <a:r>
              <a:rPr lang="en-US" dirty="0" smtClean="0"/>
              <a:t/>
            </a:r>
            <a:br>
              <a:rPr lang="en-US" dirty="0" smtClean="0"/>
            </a:br>
            <a:endParaRPr lang="en-US" sz="1400" dirty="0"/>
          </a:p>
          <a:p>
            <a:r>
              <a:rPr lang="en-US" sz="2400" dirty="0" smtClean="0"/>
              <a:t>Stress occurs when the environment taxes or exceeds the resources of the organism.</a:t>
            </a:r>
          </a:p>
          <a:p>
            <a:endParaRPr lang="en-US" dirty="0"/>
          </a:p>
          <a:p>
            <a:endParaRPr lang="en-US" dirty="0"/>
          </a:p>
        </p:txBody>
      </p:sp>
      <p:graphicFrame>
        <p:nvGraphicFramePr>
          <p:cNvPr id="5" name="Diagram 4"/>
          <p:cNvGraphicFramePr/>
          <p:nvPr>
            <p:extLst>
              <p:ext uri="{D42A27DB-BD31-4B8C-83A1-F6EECF244321}">
                <p14:modId xmlns:p14="http://schemas.microsoft.com/office/powerpoint/2010/main" val="1403844215"/>
              </p:ext>
            </p:extLst>
          </p:nvPr>
        </p:nvGraphicFramePr>
        <p:xfrm>
          <a:off x="4868846" y="3200400"/>
          <a:ext cx="3894154" cy="1219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p:cNvGraphicFramePr/>
          <p:nvPr>
            <p:extLst>
              <p:ext uri="{D42A27DB-BD31-4B8C-83A1-F6EECF244321}">
                <p14:modId xmlns:p14="http://schemas.microsoft.com/office/powerpoint/2010/main" val="134100606"/>
              </p:ext>
            </p:extLst>
          </p:nvPr>
        </p:nvGraphicFramePr>
        <p:xfrm>
          <a:off x="4868846" y="4724400"/>
          <a:ext cx="3894154" cy="1219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7" name="Group 6"/>
          <p:cNvGrpSpPr/>
          <p:nvPr/>
        </p:nvGrpSpPr>
        <p:grpSpPr>
          <a:xfrm>
            <a:off x="2286000" y="3926691"/>
            <a:ext cx="1905000" cy="1219200"/>
            <a:chOff x="228600" y="-35709"/>
            <a:chExt cx="2089546" cy="1219200"/>
          </a:xfrm>
          <a:solidFill>
            <a:srgbClr val="92D050"/>
          </a:solidFill>
        </p:grpSpPr>
        <p:sp>
          <p:nvSpPr>
            <p:cNvPr id="8" name="Rounded Rectangle 7"/>
            <p:cNvSpPr/>
            <p:nvPr/>
          </p:nvSpPr>
          <p:spPr>
            <a:xfrm>
              <a:off x="228600" y="-35709"/>
              <a:ext cx="2089546" cy="1219200"/>
            </a:xfrm>
            <a:prstGeom prst="roundRect">
              <a:avLst>
                <a:gd name="adj" fmla="val 100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9" name="Rounded Rectangle 4"/>
            <p:cNvSpPr/>
            <p:nvPr/>
          </p:nvSpPr>
          <p:spPr>
            <a:xfrm>
              <a:off x="264308" y="0"/>
              <a:ext cx="2018128" cy="114778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400" kern="1200" dirty="0" smtClean="0">
                  <a:solidFill>
                    <a:schemeClr val="tx1"/>
                  </a:solidFill>
                </a:rPr>
                <a:t>Evaluation of Event</a:t>
              </a:r>
              <a:endParaRPr lang="en-US" sz="2400" kern="1200" dirty="0">
                <a:solidFill>
                  <a:schemeClr val="tx1"/>
                </a:solidFill>
              </a:endParaRPr>
            </a:p>
          </p:txBody>
        </p:sp>
      </p:grpSp>
      <p:grpSp>
        <p:nvGrpSpPr>
          <p:cNvPr id="10" name="Group 9"/>
          <p:cNvGrpSpPr/>
          <p:nvPr/>
        </p:nvGrpSpPr>
        <p:grpSpPr>
          <a:xfrm>
            <a:off x="381000" y="3926691"/>
            <a:ext cx="1120973" cy="1219200"/>
            <a:chOff x="0" y="0"/>
            <a:chExt cx="2089546" cy="1219200"/>
          </a:xfrm>
          <a:solidFill>
            <a:srgbClr val="92D050"/>
          </a:solidFill>
        </p:grpSpPr>
        <p:sp>
          <p:nvSpPr>
            <p:cNvPr id="11" name="Rounded Rectangle 10"/>
            <p:cNvSpPr/>
            <p:nvPr/>
          </p:nvSpPr>
          <p:spPr>
            <a:xfrm>
              <a:off x="0" y="0"/>
              <a:ext cx="2089546" cy="1219200"/>
            </a:xfrm>
            <a:prstGeom prst="roundRect">
              <a:avLst>
                <a:gd name="adj" fmla="val 10000"/>
              </a:avLst>
            </a:prstGeom>
            <a:gr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sp>
        <p:sp>
          <p:nvSpPr>
            <p:cNvPr id="12" name="Rounded Rectangle 4"/>
            <p:cNvSpPr/>
            <p:nvPr/>
          </p:nvSpPr>
          <p:spPr>
            <a:xfrm>
              <a:off x="35709" y="35709"/>
              <a:ext cx="2018128" cy="1147782"/>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10490" tIns="110490" rIns="110490" bIns="110490" numCol="1" spcCol="1270" anchor="ctr" anchorCtr="0">
              <a:noAutofit/>
            </a:bodyPr>
            <a:lstStyle/>
            <a:p>
              <a:pPr lvl="0" algn="ctr" defTabSz="1289050">
                <a:lnSpc>
                  <a:spcPct val="90000"/>
                </a:lnSpc>
                <a:spcBef>
                  <a:spcPct val="0"/>
                </a:spcBef>
                <a:spcAft>
                  <a:spcPct val="35000"/>
                </a:spcAft>
              </a:pPr>
              <a:r>
                <a:rPr lang="en-US" sz="2400" kern="1200" dirty="0" smtClean="0">
                  <a:solidFill>
                    <a:schemeClr val="tx1"/>
                  </a:solidFill>
                </a:rPr>
                <a:t>Event</a:t>
              </a:r>
              <a:endParaRPr lang="en-US" sz="2400" kern="1200" dirty="0">
                <a:solidFill>
                  <a:schemeClr val="tx1"/>
                </a:solidFill>
              </a:endParaRPr>
            </a:p>
          </p:txBody>
        </p:sp>
      </p:grpSp>
      <p:grpSp>
        <p:nvGrpSpPr>
          <p:cNvPr id="13" name="Group 12"/>
          <p:cNvGrpSpPr/>
          <p:nvPr/>
        </p:nvGrpSpPr>
        <p:grpSpPr>
          <a:xfrm>
            <a:off x="1676400" y="4285422"/>
            <a:ext cx="429517" cy="501737"/>
            <a:chOff x="2226892" y="357115"/>
            <a:chExt cx="429517" cy="501737"/>
          </a:xfrm>
          <a:solidFill>
            <a:srgbClr val="92D050"/>
          </a:solidFill>
        </p:grpSpPr>
        <p:sp>
          <p:nvSpPr>
            <p:cNvPr id="14" name="Right Arrow 13"/>
            <p:cNvSpPr/>
            <p:nvPr/>
          </p:nvSpPr>
          <p:spPr>
            <a:xfrm rot="21596112">
              <a:off x="2226892" y="357115"/>
              <a:ext cx="429517" cy="501737"/>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5" name="Right Arrow 4"/>
            <p:cNvSpPr/>
            <p:nvPr/>
          </p:nvSpPr>
          <p:spPr>
            <a:xfrm rot="21596112">
              <a:off x="2226892" y="457535"/>
              <a:ext cx="300662" cy="3010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p:txBody>
        </p:sp>
      </p:grpSp>
      <p:grpSp>
        <p:nvGrpSpPr>
          <p:cNvPr id="16" name="Group 15"/>
          <p:cNvGrpSpPr/>
          <p:nvPr/>
        </p:nvGrpSpPr>
        <p:grpSpPr>
          <a:xfrm>
            <a:off x="4349678" y="3926690"/>
            <a:ext cx="429517" cy="501737"/>
            <a:chOff x="2226892" y="357115"/>
            <a:chExt cx="429517" cy="501737"/>
          </a:xfrm>
          <a:solidFill>
            <a:srgbClr val="FFC000"/>
          </a:solidFill>
        </p:grpSpPr>
        <p:sp>
          <p:nvSpPr>
            <p:cNvPr id="17" name="Right Arrow 16"/>
            <p:cNvSpPr/>
            <p:nvPr/>
          </p:nvSpPr>
          <p:spPr>
            <a:xfrm rot="21596112">
              <a:off x="2226892" y="357115"/>
              <a:ext cx="429517" cy="501737"/>
            </a:xfrm>
            <a:prstGeom prst="rightArrow">
              <a:avLst>
                <a:gd name="adj1" fmla="val 60000"/>
                <a:gd name="adj2" fmla="val 50000"/>
              </a:avLst>
            </a:prstGeom>
            <a:grpFill/>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
          <p:nvSpPr>
            <p:cNvPr id="18" name="Right Arrow 4"/>
            <p:cNvSpPr/>
            <p:nvPr/>
          </p:nvSpPr>
          <p:spPr>
            <a:xfrm rot="21596112">
              <a:off x="2226892" y="457535"/>
              <a:ext cx="300662" cy="30104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p:txBody>
        </p:sp>
      </p:grpSp>
      <p:sp>
        <p:nvSpPr>
          <p:cNvPr id="20" name="Right Arrow 19"/>
          <p:cNvSpPr/>
          <p:nvPr/>
        </p:nvSpPr>
        <p:spPr>
          <a:xfrm rot="21596112">
            <a:off x="4357240" y="4711130"/>
            <a:ext cx="429517" cy="501737"/>
          </a:xfrm>
          <a:prstGeom prst="rightArrow">
            <a:avLst>
              <a:gd name="adj1" fmla="val 60000"/>
              <a:gd name="adj2" fmla="val 50000"/>
            </a:avLst>
          </a:prstGeom>
          <a:solidFill>
            <a:srgbClr val="00B0F0"/>
          </a:solidFill>
          <a:ln>
            <a:noFill/>
          </a:ln>
        </p:spPr>
        <p:style>
          <a:lnRef idx="0">
            <a:schemeClr val="accent1">
              <a:tint val="60000"/>
              <a:hueOff val="0"/>
              <a:satOff val="0"/>
              <a:lumOff val="0"/>
              <a:alphaOff val="0"/>
            </a:schemeClr>
          </a:lnRef>
          <a:fillRef idx="1">
            <a:scrgbClr r="0" g="0" b="0"/>
          </a:fillRef>
          <a:effectRef idx="0">
            <a:schemeClr val="accent1">
              <a:tint val="60000"/>
              <a:hueOff val="0"/>
              <a:satOff val="0"/>
              <a:lumOff val="0"/>
              <a:alphaOff val="0"/>
            </a:schemeClr>
          </a:effectRef>
          <a:fontRef idx="minor">
            <a:schemeClr val="lt1"/>
          </a:fontRef>
        </p:style>
      </p:sp>
    </p:spTree>
    <p:extLst>
      <p:ext uri="{BB962C8B-B14F-4D97-AF65-F5344CB8AC3E}">
        <p14:creationId xmlns:p14="http://schemas.microsoft.com/office/powerpoint/2010/main" val="138469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Health?</a:t>
            </a:r>
            <a:endParaRPr lang="en-US" dirty="0"/>
          </a:p>
        </p:txBody>
      </p:sp>
      <p:sp>
        <p:nvSpPr>
          <p:cNvPr id="3" name="Content Placeholder 2"/>
          <p:cNvSpPr>
            <a:spLocks noGrp="1"/>
          </p:cNvSpPr>
          <p:nvPr>
            <p:ph idx="1"/>
          </p:nvPr>
        </p:nvSpPr>
        <p:spPr>
          <a:xfrm>
            <a:off x="457200" y="1600206"/>
            <a:ext cx="8229600" cy="4724394"/>
          </a:xfrm>
        </p:spPr>
        <p:txBody>
          <a:bodyPr>
            <a:normAutofit fontScale="92500" lnSpcReduction="20000"/>
          </a:bodyPr>
          <a:lstStyle/>
          <a:p>
            <a:pPr marL="0" indent="0">
              <a:buNone/>
            </a:pPr>
            <a:r>
              <a:rPr lang="en-US" u="sng" dirty="0" smtClean="0"/>
              <a:t>WHO’s Definition of Health (1948)</a:t>
            </a:r>
            <a:r>
              <a:rPr lang="en-US" dirty="0"/>
              <a:t/>
            </a:r>
            <a:br>
              <a:rPr lang="en-US" dirty="0"/>
            </a:br>
            <a:endParaRPr lang="en-US" dirty="0"/>
          </a:p>
          <a:p>
            <a:pPr marL="0" indent="0">
              <a:buNone/>
            </a:pPr>
            <a:r>
              <a:rPr lang="en-US" b="1" dirty="0" smtClean="0"/>
              <a:t>Health</a:t>
            </a:r>
            <a:r>
              <a:rPr lang="en-US" dirty="0" smtClean="0"/>
              <a:t> </a:t>
            </a:r>
            <a:r>
              <a:rPr lang="en-US" dirty="0"/>
              <a:t>is a complete state of </a:t>
            </a:r>
            <a:r>
              <a:rPr lang="en-US" dirty="0" smtClean="0"/>
              <a:t>well-being, encompassing:</a:t>
            </a:r>
          </a:p>
          <a:p>
            <a:pPr marL="0" indent="0">
              <a:buNone/>
            </a:pPr>
            <a:endParaRPr lang="en-US" dirty="0"/>
          </a:p>
          <a:p>
            <a:pPr lvl="1">
              <a:buFont typeface="Wingdings" pitchFamily="2" charset="2"/>
              <a:buChar char="§"/>
            </a:pPr>
            <a:r>
              <a:rPr lang="en-US" dirty="0"/>
              <a:t>Physical well-being</a:t>
            </a:r>
          </a:p>
          <a:p>
            <a:pPr lvl="1">
              <a:buFont typeface="Wingdings" pitchFamily="2" charset="2"/>
              <a:buChar char="§"/>
            </a:pPr>
            <a:r>
              <a:rPr lang="en-US" dirty="0"/>
              <a:t>Mental/Emotional well-being</a:t>
            </a:r>
          </a:p>
          <a:p>
            <a:pPr lvl="1">
              <a:buFont typeface="Wingdings" pitchFamily="2" charset="2"/>
              <a:buChar char="§"/>
            </a:pPr>
            <a:r>
              <a:rPr lang="en-US" dirty="0" smtClean="0"/>
              <a:t>Social well-being</a:t>
            </a:r>
          </a:p>
          <a:p>
            <a:pPr lvl="1">
              <a:buFont typeface="Wingdings" pitchFamily="2" charset="2"/>
              <a:buChar char="§"/>
            </a:pPr>
            <a:r>
              <a:rPr lang="en-US" b="1" dirty="0" smtClean="0">
                <a:solidFill>
                  <a:srgbClr val="C00000"/>
                </a:solidFill>
              </a:rPr>
              <a:t>Cultural well-being?</a:t>
            </a:r>
          </a:p>
          <a:p>
            <a:pPr lvl="1">
              <a:buFont typeface="Wingdings" pitchFamily="2" charset="2"/>
              <a:buChar char="§"/>
            </a:pPr>
            <a:r>
              <a:rPr lang="en-US" b="1" dirty="0" smtClean="0">
                <a:solidFill>
                  <a:srgbClr val="0070C0"/>
                </a:solidFill>
              </a:rPr>
              <a:t>Spiritual well-being?</a:t>
            </a:r>
          </a:p>
          <a:p>
            <a:pPr lvl="1">
              <a:buFont typeface="Wingdings" pitchFamily="2" charset="2"/>
              <a:buChar char="§"/>
            </a:pPr>
            <a:r>
              <a:rPr lang="en-US" b="1" dirty="0" smtClean="0">
                <a:solidFill>
                  <a:srgbClr val="00B050"/>
                </a:solidFill>
              </a:rPr>
              <a:t>Ecological well-being?</a:t>
            </a:r>
          </a:p>
        </p:txBody>
      </p:sp>
      <p:pic>
        <p:nvPicPr>
          <p:cNvPr id="4" name="Picture 2" descr="http://johnleskodotbiz.files.wordpress.com/2011/03/mind-body-spiri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3581400"/>
            <a:ext cx="2590800" cy="253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2581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Health?</a:t>
            </a:r>
            <a:endParaRPr lang="en-CA" dirty="0"/>
          </a:p>
        </p:txBody>
      </p:sp>
      <p:sp>
        <p:nvSpPr>
          <p:cNvPr id="3" name="Content Placeholder 2"/>
          <p:cNvSpPr>
            <a:spLocks noGrp="1"/>
          </p:cNvSpPr>
          <p:nvPr>
            <p:ph idx="1"/>
          </p:nvPr>
        </p:nvSpPr>
        <p:spPr>
          <a:xfrm>
            <a:off x="3962400" y="1676400"/>
            <a:ext cx="4572000" cy="4449769"/>
          </a:xfrm>
        </p:spPr>
        <p:txBody>
          <a:bodyPr>
            <a:normAutofit fontScale="92500" lnSpcReduction="10000"/>
          </a:bodyPr>
          <a:lstStyle/>
          <a:p>
            <a:pPr marL="0" indent="0">
              <a:buNone/>
            </a:pPr>
            <a:r>
              <a:rPr lang="en-CA" i="1" dirty="0"/>
              <a:t>“Health is a large word. It embraces not the body only, but the mind and spirit as well; and not today's pain or pleasure alone, but the whole being and outlook of a </a:t>
            </a:r>
            <a:r>
              <a:rPr lang="en-CA" i="1" dirty="0" smtClean="0"/>
              <a:t>[person].”</a:t>
            </a:r>
            <a:r>
              <a:rPr lang="en-CA" i="1" dirty="0"/>
              <a:t> </a:t>
            </a:r>
            <a:r>
              <a:rPr lang="en-CA" dirty="0"/>
              <a:t> </a:t>
            </a:r>
            <a:r>
              <a:rPr lang="en-CA" dirty="0" smtClean="0"/>
              <a:t/>
            </a:r>
            <a:br>
              <a:rPr lang="en-CA" dirty="0" smtClean="0"/>
            </a:br>
            <a:endParaRPr lang="en-CA" dirty="0"/>
          </a:p>
          <a:p>
            <a:pPr marL="0" indent="0">
              <a:buNone/>
            </a:pPr>
            <a:r>
              <a:rPr lang="en-CA" dirty="0" smtClean="0"/>
              <a:t>	</a:t>
            </a:r>
            <a:r>
              <a:rPr lang="en-CA" dirty="0"/>
              <a:t>	                                 </a:t>
            </a:r>
            <a:r>
              <a:rPr lang="en-CA" sz="3000" dirty="0"/>
              <a:t>~ James H. West</a:t>
            </a:r>
            <a:endParaRPr lang="en-CA" dirty="0"/>
          </a:p>
          <a:p>
            <a:endParaRPr lang="en-CA" dirty="0"/>
          </a:p>
        </p:txBody>
      </p:sp>
      <p:pic>
        <p:nvPicPr>
          <p:cNvPr id="4" name="Picture 2" descr="C:\Users\David B King\Downloads\66498531968314104_JWzZO800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76400"/>
            <a:ext cx="2899614" cy="434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5764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Stress &amp; Health</a:t>
            </a:r>
            <a:endParaRPr lang="en-CA" dirty="0"/>
          </a:p>
        </p:txBody>
      </p:sp>
      <p:graphicFrame>
        <p:nvGraphicFramePr>
          <p:cNvPr id="4" name="Diagram 3"/>
          <p:cNvGraphicFramePr/>
          <p:nvPr>
            <p:extLst>
              <p:ext uri="{D42A27DB-BD31-4B8C-83A1-F6EECF244321}">
                <p14:modId xmlns:p14="http://schemas.microsoft.com/office/powerpoint/2010/main" val="4157559520"/>
              </p:ext>
            </p:extLst>
          </p:nvPr>
        </p:nvGraphicFramePr>
        <p:xfrm>
          <a:off x="666750" y="1524000"/>
          <a:ext cx="7810500" cy="498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4000" y="1561262"/>
            <a:ext cx="1215479" cy="182768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0800" y="1561262"/>
            <a:ext cx="1233684" cy="182768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0800" y="4724400"/>
            <a:ext cx="2067128" cy="1371600"/>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5684" y="4728013"/>
            <a:ext cx="2053795" cy="1367987"/>
          </a:xfrm>
          <a:prstGeom prst="rect">
            <a:avLst/>
          </a:prstGeom>
        </p:spPr>
      </p:pic>
    </p:spTree>
    <p:extLst>
      <p:ext uri="{BB962C8B-B14F-4D97-AF65-F5344CB8AC3E}">
        <p14:creationId xmlns:p14="http://schemas.microsoft.com/office/powerpoint/2010/main" val="10061219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i="1" dirty="0" smtClean="0"/>
              <a:t>Beat</a:t>
            </a:r>
            <a:r>
              <a:rPr lang="en-CA" dirty="0" smtClean="0"/>
              <a:t> Stress &amp; </a:t>
            </a:r>
            <a:r>
              <a:rPr lang="en-CA" i="1" dirty="0" smtClean="0"/>
              <a:t>Improve</a:t>
            </a:r>
            <a:r>
              <a:rPr lang="en-CA" dirty="0" smtClean="0"/>
              <a:t> Health</a:t>
            </a:r>
            <a:endParaRPr lang="en-CA" dirty="0"/>
          </a:p>
        </p:txBody>
      </p:sp>
      <p:graphicFrame>
        <p:nvGraphicFramePr>
          <p:cNvPr id="4" name="Diagram 3"/>
          <p:cNvGraphicFramePr/>
          <p:nvPr>
            <p:extLst>
              <p:ext uri="{D42A27DB-BD31-4B8C-83A1-F6EECF244321}">
                <p14:modId xmlns:p14="http://schemas.microsoft.com/office/powerpoint/2010/main" val="2531983192"/>
              </p:ext>
            </p:extLst>
          </p:nvPr>
        </p:nvGraphicFramePr>
        <p:xfrm>
          <a:off x="666750" y="1524000"/>
          <a:ext cx="7810500" cy="498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843038" y="1921104"/>
            <a:ext cx="577402" cy="1107996"/>
          </a:xfrm>
          <a:prstGeom prst="rect">
            <a:avLst/>
          </a:prstGeom>
          <a:noFill/>
        </p:spPr>
        <p:txBody>
          <a:bodyPr wrap="none" rtlCol="0">
            <a:spAutoFit/>
          </a:bodyPr>
          <a:lstStyle/>
          <a:p>
            <a:r>
              <a:rPr lang="en-CA" sz="6600" b="1" dirty="0"/>
              <a:t>?</a:t>
            </a:r>
            <a:endParaRPr lang="en-CA" b="1" dirty="0"/>
          </a:p>
        </p:txBody>
      </p:sp>
      <p:sp>
        <p:nvSpPr>
          <p:cNvPr id="11" name="TextBox 10"/>
          <p:cNvSpPr txBox="1"/>
          <p:nvPr/>
        </p:nvSpPr>
        <p:spPr>
          <a:xfrm>
            <a:off x="6728941" y="1921104"/>
            <a:ext cx="577402" cy="1107996"/>
          </a:xfrm>
          <a:prstGeom prst="rect">
            <a:avLst/>
          </a:prstGeom>
          <a:noFill/>
        </p:spPr>
        <p:txBody>
          <a:bodyPr wrap="none" rtlCol="0">
            <a:spAutoFit/>
          </a:bodyPr>
          <a:lstStyle/>
          <a:p>
            <a:r>
              <a:rPr lang="en-CA" sz="6600" b="1" dirty="0"/>
              <a:t>?</a:t>
            </a:r>
            <a:endParaRPr lang="en-CA" b="1" dirty="0"/>
          </a:p>
        </p:txBody>
      </p:sp>
      <p:sp>
        <p:nvSpPr>
          <p:cNvPr id="12" name="TextBox 11"/>
          <p:cNvSpPr txBox="1"/>
          <p:nvPr/>
        </p:nvSpPr>
        <p:spPr>
          <a:xfrm>
            <a:off x="1843038" y="4856202"/>
            <a:ext cx="577402" cy="1107996"/>
          </a:xfrm>
          <a:prstGeom prst="rect">
            <a:avLst/>
          </a:prstGeom>
          <a:noFill/>
        </p:spPr>
        <p:txBody>
          <a:bodyPr wrap="none" rtlCol="0">
            <a:spAutoFit/>
          </a:bodyPr>
          <a:lstStyle/>
          <a:p>
            <a:r>
              <a:rPr lang="en-CA" sz="6600" b="1" dirty="0"/>
              <a:t>?</a:t>
            </a:r>
            <a:endParaRPr lang="en-CA" b="1" dirty="0"/>
          </a:p>
        </p:txBody>
      </p:sp>
      <p:sp>
        <p:nvSpPr>
          <p:cNvPr id="13" name="TextBox 12"/>
          <p:cNvSpPr txBox="1"/>
          <p:nvPr/>
        </p:nvSpPr>
        <p:spPr>
          <a:xfrm>
            <a:off x="6728941" y="4856202"/>
            <a:ext cx="577402" cy="1107996"/>
          </a:xfrm>
          <a:prstGeom prst="rect">
            <a:avLst/>
          </a:prstGeom>
          <a:noFill/>
        </p:spPr>
        <p:txBody>
          <a:bodyPr wrap="none" rtlCol="0">
            <a:spAutoFit/>
          </a:bodyPr>
          <a:lstStyle/>
          <a:p>
            <a:r>
              <a:rPr lang="en-CA" sz="6600" b="1" dirty="0"/>
              <a:t>?</a:t>
            </a:r>
            <a:endParaRPr lang="en-CA" b="1" dirty="0"/>
          </a:p>
        </p:txBody>
      </p:sp>
    </p:spTree>
    <p:extLst>
      <p:ext uri="{BB962C8B-B14F-4D97-AF65-F5344CB8AC3E}">
        <p14:creationId xmlns:p14="http://schemas.microsoft.com/office/powerpoint/2010/main" val="1693945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986291" y="4700291"/>
            <a:ext cx="2157709" cy="2157709"/>
            <a:chOff x="1697709" y="284040"/>
            <a:chExt cx="2157709" cy="2157709"/>
          </a:xfrm>
        </p:grpSpPr>
        <p:sp>
          <p:nvSpPr>
            <p:cNvPr id="5" name="Pie 4"/>
            <p:cNvSpPr/>
            <p:nvPr/>
          </p:nvSpPr>
          <p:spPr>
            <a:xfrm>
              <a:off x="1697709" y="284040"/>
              <a:ext cx="2157709" cy="2157709"/>
            </a:xfrm>
            <a:prstGeom prst="pieWedg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2329687" y="916018"/>
              <a:ext cx="1525731" cy="1525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Physical</a:t>
              </a:r>
              <a:endParaRPr lang="en-CA" sz="2200" kern="1200" dirty="0"/>
            </a:p>
          </p:txBody>
        </p:sp>
      </p:grpSp>
      <p:sp>
        <p:nvSpPr>
          <p:cNvPr id="7" name="Title 2"/>
          <p:cNvSpPr>
            <a:spLocks noGrp="1"/>
          </p:cNvSpPr>
          <p:nvPr>
            <p:ph type="title"/>
          </p:nvPr>
        </p:nvSpPr>
        <p:spPr>
          <a:xfrm>
            <a:off x="5334000" y="274638"/>
            <a:ext cx="3581400" cy="2011362"/>
          </a:xfrm>
        </p:spPr>
        <p:txBody>
          <a:bodyPr/>
          <a:lstStyle/>
          <a:p>
            <a:pPr algn="l"/>
            <a:r>
              <a:rPr lang="en-US" b="1" dirty="0" smtClean="0"/>
              <a:t>Health Behaviours</a:t>
            </a:r>
            <a:endParaRPr lang="en-US" b="1" dirty="0"/>
          </a:p>
        </p:txBody>
      </p:sp>
      <p:sp>
        <p:nvSpPr>
          <p:cNvPr id="8" name="Content Placeholder 1"/>
          <p:cNvSpPr>
            <a:spLocks noGrp="1"/>
          </p:cNvSpPr>
          <p:nvPr>
            <p:ph idx="1"/>
          </p:nvPr>
        </p:nvSpPr>
        <p:spPr>
          <a:xfrm>
            <a:off x="5334000" y="2590800"/>
            <a:ext cx="2819400" cy="3535369"/>
          </a:xfrm>
        </p:spPr>
        <p:txBody>
          <a:bodyPr/>
          <a:lstStyle/>
          <a:p>
            <a:pPr marL="0" indent="0">
              <a:buNone/>
            </a:pPr>
            <a:r>
              <a:rPr lang="en-US" dirty="0" smtClean="0"/>
              <a:t>What we do on a daily basis matters!</a:t>
            </a: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0"/>
            <a:ext cx="4567535" cy="6858000"/>
          </a:xfrm>
          <a:prstGeom prst="rect">
            <a:avLst/>
          </a:prstGeom>
        </p:spPr>
      </p:pic>
    </p:spTree>
    <p:extLst>
      <p:ext uri="{BB962C8B-B14F-4D97-AF65-F5344CB8AC3E}">
        <p14:creationId xmlns:p14="http://schemas.microsoft.com/office/powerpoint/2010/main" val="38723159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417637"/>
            <a:ext cx="7620000" cy="5079999"/>
          </a:xfrm>
          <a:prstGeom prst="rect">
            <a:avLst/>
          </a:prstGeom>
        </p:spPr>
      </p:pic>
      <p:grpSp>
        <p:nvGrpSpPr>
          <p:cNvPr id="4" name="Group 3"/>
          <p:cNvGrpSpPr/>
          <p:nvPr/>
        </p:nvGrpSpPr>
        <p:grpSpPr>
          <a:xfrm>
            <a:off x="6986291" y="4700291"/>
            <a:ext cx="2157709" cy="2157709"/>
            <a:chOff x="1697709" y="284040"/>
            <a:chExt cx="2157709" cy="2157709"/>
          </a:xfrm>
        </p:grpSpPr>
        <p:sp>
          <p:nvSpPr>
            <p:cNvPr id="5" name="Pie 4"/>
            <p:cNvSpPr/>
            <p:nvPr/>
          </p:nvSpPr>
          <p:spPr>
            <a:xfrm>
              <a:off x="1697709" y="284040"/>
              <a:ext cx="2157709" cy="2157709"/>
            </a:xfrm>
            <a:prstGeom prst="pieWedg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2329687" y="916018"/>
              <a:ext cx="1525731" cy="1525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Physical</a:t>
              </a:r>
              <a:endParaRPr lang="en-CA" sz="2200" kern="1200" dirty="0"/>
            </a:p>
          </p:txBody>
        </p:sp>
      </p:grpSp>
      <p:sp>
        <p:nvSpPr>
          <p:cNvPr id="8" name="Title 1"/>
          <p:cNvSpPr>
            <a:spLocks noGrp="1"/>
          </p:cNvSpPr>
          <p:nvPr>
            <p:ph type="title"/>
          </p:nvPr>
        </p:nvSpPr>
        <p:spPr>
          <a:xfrm>
            <a:off x="457200" y="274638"/>
            <a:ext cx="8229600" cy="1143000"/>
          </a:xfrm>
        </p:spPr>
        <p:txBody>
          <a:bodyPr/>
          <a:lstStyle/>
          <a:p>
            <a:r>
              <a:rPr lang="en-US" b="1" dirty="0" smtClean="0"/>
              <a:t>Health Behaviours</a:t>
            </a:r>
            <a:endParaRPr lang="en-US" b="1" dirty="0"/>
          </a:p>
        </p:txBody>
      </p:sp>
      <p:sp>
        <p:nvSpPr>
          <p:cNvPr id="9" name="Content Placeholder 2"/>
          <p:cNvSpPr>
            <a:spLocks noGrp="1"/>
          </p:cNvSpPr>
          <p:nvPr>
            <p:ph idx="1"/>
          </p:nvPr>
        </p:nvSpPr>
        <p:spPr>
          <a:xfrm>
            <a:off x="609600" y="1524000"/>
            <a:ext cx="6172200" cy="685794"/>
          </a:xfrm>
        </p:spPr>
        <p:txBody>
          <a:bodyPr/>
          <a:lstStyle/>
          <a:p>
            <a:pPr marL="0" indent="0" algn="ctr">
              <a:buNone/>
            </a:pPr>
            <a:r>
              <a:rPr lang="en-US" dirty="0" smtClean="0">
                <a:solidFill>
                  <a:schemeClr val="bg1"/>
                </a:solidFill>
              </a:rPr>
              <a:t>Now and throughout our lives…</a:t>
            </a:r>
            <a:endParaRPr lang="en-US" dirty="0">
              <a:solidFill>
                <a:schemeClr val="bg1"/>
              </a:solidFill>
            </a:endParaRPr>
          </a:p>
        </p:txBody>
      </p:sp>
    </p:spTree>
    <p:extLst>
      <p:ext uri="{BB962C8B-B14F-4D97-AF65-F5344CB8AC3E}">
        <p14:creationId xmlns:p14="http://schemas.microsoft.com/office/powerpoint/2010/main" val="2059489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solidFill>
                  <a:schemeClr val="bg2">
                    <a:lumMod val="75000"/>
                  </a:schemeClr>
                </a:solidFill>
              </a:rPr>
              <a:t>My background…</a:t>
            </a:r>
            <a:endParaRPr lang="en-CA" dirty="0">
              <a:solidFill>
                <a:schemeClr val="bg2">
                  <a:lumMod val="75000"/>
                </a:schemeClr>
              </a:solidFill>
            </a:endParaRPr>
          </a:p>
        </p:txBody>
      </p:sp>
      <p:sp>
        <p:nvSpPr>
          <p:cNvPr id="3" name="Content Placeholder 2"/>
          <p:cNvSpPr>
            <a:spLocks noGrp="1"/>
          </p:cNvSpPr>
          <p:nvPr>
            <p:ph idx="1"/>
          </p:nvPr>
        </p:nvSpPr>
        <p:spPr/>
        <p:txBody>
          <a:bodyPr/>
          <a:lstStyle/>
          <a:p>
            <a:r>
              <a:rPr lang="en-CA" sz="2800" dirty="0" smtClean="0">
                <a:solidFill>
                  <a:schemeClr val="bg1"/>
                </a:solidFill>
              </a:rPr>
              <a:t>Dreams, Spiritual Intelligence</a:t>
            </a:r>
          </a:p>
          <a:p>
            <a:r>
              <a:rPr lang="en-CA" dirty="0" smtClean="0">
                <a:solidFill>
                  <a:schemeClr val="bg1"/>
                </a:solidFill>
              </a:rPr>
              <a:t>Health…</a:t>
            </a:r>
          </a:p>
          <a:p>
            <a:r>
              <a:rPr lang="en-CA" dirty="0" smtClean="0">
                <a:solidFill>
                  <a:schemeClr val="bg1"/>
                </a:solidFill>
              </a:rPr>
              <a:t>Stress &amp; Coping</a:t>
            </a:r>
          </a:p>
          <a:p>
            <a:r>
              <a:rPr lang="en-CA" dirty="0" smtClean="0">
                <a:solidFill>
                  <a:schemeClr val="bg1"/>
                </a:solidFill>
              </a:rPr>
              <a:t>Social Systems &amp; Stress </a:t>
            </a:r>
            <a:r>
              <a:rPr lang="en-CA" dirty="0" smtClean="0">
                <a:solidFill>
                  <a:schemeClr val="bg1"/>
                </a:solidFill>
                <a:sym typeface="Wingdings" panose="05000000000000000000" pitchFamily="2" charset="2"/>
              </a:rPr>
              <a:t> Health</a:t>
            </a:r>
            <a:endParaRPr lang="en-CA" sz="3600" dirty="0" smtClean="0">
              <a:solidFill>
                <a:schemeClr val="bg1"/>
              </a:solidFill>
            </a:endParaRPr>
          </a:p>
          <a:p>
            <a:r>
              <a:rPr lang="en-CA" sz="3600" i="1" dirty="0" smtClean="0">
                <a:solidFill>
                  <a:schemeClr val="bg2">
                    <a:lumMod val="75000"/>
                  </a:schemeClr>
                </a:solidFill>
              </a:rPr>
              <a:t>Meaning Making</a:t>
            </a:r>
            <a:endParaRPr lang="en-CA" sz="3600" i="1" dirty="0">
              <a:solidFill>
                <a:schemeClr val="bg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4114800"/>
            <a:ext cx="3810000" cy="2144156"/>
          </a:xfrm>
          <a:prstGeom prst="rect">
            <a:avLst/>
          </a:prstGeom>
        </p:spPr>
      </p:pic>
    </p:spTree>
    <p:extLst>
      <p:ext uri="{BB962C8B-B14F-4D97-AF65-F5344CB8AC3E}">
        <p14:creationId xmlns:p14="http://schemas.microsoft.com/office/powerpoint/2010/main" val="399358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37249" y="1676400"/>
            <a:ext cx="1966170" cy="1966170"/>
          </a:xfrm>
          <a:prstGeom prst="rect">
            <a:avLst/>
          </a:prstGeom>
        </p:spPr>
      </p:pic>
      <p:sp>
        <p:nvSpPr>
          <p:cNvPr id="2" name="Title 1"/>
          <p:cNvSpPr>
            <a:spLocks noGrp="1"/>
          </p:cNvSpPr>
          <p:nvPr>
            <p:ph type="title"/>
          </p:nvPr>
        </p:nvSpPr>
        <p:spPr/>
        <p:txBody>
          <a:bodyPr>
            <a:normAutofit fontScale="90000"/>
          </a:bodyPr>
          <a:lstStyle/>
          <a:p>
            <a:r>
              <a:rPr lang="en-CA" dirty="0" smtClean="0"/>
              <a:t>7 Key Health Practices</a:t>
            </a:r>
            <a:br>
              <a:rPr lang="en-CA" dirty="0" smtClean="0"/>
            </a:br>
            <a:r>
              <a:rPr lang="en-CA" sz="2700" dirty="0" smtClean="0"/>
              <a:t>Alameda County Study (1965 - )</a:t>
            </a:r>
            <a:endParaRPr lang="en-CA" dirty="0"/>
          </a:p>
        </p:txBody>
      </p:sp>
      <p:pic>
        <p:nvPicPr>
          <p:cNvPr id="7" name="Picture 15" descr="http://tvkfinancialplanners.com/blog/wp-content/uploads/2012/03/Old-Man-Drinking-Whiskey-and-Smokin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676400"/>
            <a:ext cx="3108434" cy="21941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7" descr="http://www.abdn.ac.uk/energetics-research/uploads/media/j043079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3352800"/>
            <a:ext cx="2499248" cy="186506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00273" y="4072974"/>
            <a:ext cx="2362200" cy="2362200"/>
          </a:xfrm>
          <a:prstGeom prst="rect">
            <a:avLst/>
          </a:prstGeom>
        </p:spPr>
      </p:pic>
      <p:pic>
        <p:nvPicPr>
          <p:cNvPr id="14" name="Picture 3" descr="C:\Users\David B King\Downloads\572798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 y="4235624"/>
            <a:ext cx="1742139" cy="13124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Users\David B King\Downloads\health.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2878" y="4891830"/>
            <a:ext cx="2507139"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4063" y="2342818"/>
            <a:ext cx="2372737" cy="1536630"/>
          </a:xfrm>
          <a:prstGeom prst="rect">
            <a:avLst/>
          </a:prstGeom>
        </p:spPr>
      </p:pic>
      <p:pic>
        <p:nvPicPr>
          <p:cNvPr id="21" name="Picture 19" descr="http://www.el3mentsofwellness.com/wp-content/uploads/2011/05/doctor-visit.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33773" y="3190042"/>
            <a:ext cx="2936512" cy="139484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81960" y="2933080"/>
            <a:ext cx="1908766" cy="1908766"/>
          </a:xfrm>
          <a:prstGeom prst="rect">
            <a:avLst/>
          </a:prstGeom>
        </p:spPr>
      </p:pic>
      <p:grpSp>
        <p:nvGrpSpPr>
          <p:cNvPr id="4" name="Group 3"/>
          <p:cNvGrpSpPr/>
          <p:nvPr/>
        </p:nvGrpSpPr>
        <p:grpSpPr>
          <a:xfrm>
            <a:off x="6986291" y="4700291"/>
            <a:ext cx="2157709" cy="2157709"/>
            <a:chOff x="1697709" y="284040"/>
            <a:chExt cx="2157709" cy="2157709"/>
          </a:xfrm>
        </p:grpSpPr>
        <p:sp>
          <p:nvSpPr>
            <p:cNvPr id="5" name="Pie 4"/>
            <p:cNvSpPr/>
            <p:nvPr/>
          </p:nvSpPr>
          <p:spPr>
            <a:xfrm>
              <a:off x="1697709" y="284040"/>
              <a:ext cx="2157709" cy="2157709"/>
            </a:xfrm>
            <a:prstGeom prst="pieWedg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2329687" y="916018"/>
              <a:ext cx="1525731" cy="1525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Physical</a:t>
              </a:r>
              <a:endParaRPr lang="en-CA" sz="2200" kern="1200" dirty="0"/>
            </a:p>
          </p:txBody>
        </p:sp>
      </p:grpSp>
    </p:spTree>
    <p:extLst>
      <p:ext uri="{BB962C8B-B14F-4D97-AF65-F5344CB8AC3E}">
        <p14:creationId xmlns:p14="http://schemas.microsoft.com/office/powerpoint/2010/main" val="344593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81" y="304800"/>
            <a:ext cx="8229600" cy="1143000"/>
          </a:xfrm>
        </p:spPr>
        <p:txBody>
          <a:bodyPr/>
          <a:lstStyle/>
          <a:p>
            <a:r>
              <a:rPr lang="en-CA" dirty="0" smtClean="0"/>
              <a:t>Get some sleep…</a:t>
            </a:r>
            <a:endParaRPr lang="en-CA" dirty="0"/>
          </a:p>
        </p:txBody>
      </p:sp>
      <p:grpSp>
        <p:nvGrpSpPr>
          <p:cNvPr id="4" name="Group 3"/>
          <p:cNvGrpSpPr/>
          <p:nvPr/>
        </p:nvGrpSpPr>
        <p:grpSpPr>
          <a:xfrm>
            <a:off x="6986291" y="4700291"/>
            <a:ext cx="2157709" cy="2157709"/>
            <a:chOff x="1697709" y="284040"/>
            <a:chExt cx="2157709" cy="2157709"/>
          </a:xfrm>
        </p:grpSpPr>
        <p:sp>
          <p:nvSpPr>
            <p:cNvPr id="5" name="Pie 4"/>
            <p:cNvSpPr/>
            <p:nvPr/>
          </p:nvSpPr>
          <p:spPr>
            <a:xfrm>
              <a:off x="1697709" y="284040"/>
              <a:ext cx="2157709" cy="2157709"/>
            </a:xfrm>
            <a:prstGeom prst="pieWedge">
              <a:avLst/>
            </a:prstGeom>
            <a:solidFill>
              <a:srgbClr val="FF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2329687" y="916018"/>
              <a:ext cx="1525731" cy="1525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Physical</a:t>
              </a:r>
              <a:endParaRPr lang="en-CA" sz="2200" kern="1200" dirty="0"/>
            </a:p>
          </p:txBody>
        </p:sp>
      </p:grpSp>
      <p:pic>
        <p:nvPicPr>
          <p:cNvPr id="8"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33600" y="1592819"/>
            <a:ext cx="4776491" cy="4525963"/>
          </a:xfrm>
        </p:spPr>
      </p:pic>
    </p:spTree>
    <p:extLst>
      <p:ext uri="{BB962C8B-B14F-4D97-AF65-F5344CB8AC3E}">
        <p14:creationId xmlns:p14="http://schemas.microsoft.com/office/powerpoint/2010/main" val="21772598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File:Flock of Seagulls (eschipu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9235" y="1531485"/>
            <a:ext cx="6865529" cy="45741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CA" dirty="0" smtClean="0"/>
              <a:t>Coping with Stress</a:t>
            </a:r>
            <a:endParaRPr lang="en-CA" dirty="0"/>
          </a:p>
        </p:txBody>
      </p:sp>
      <p:grpSp>
        <p:nvGrpSpPr>
          <p:cNvPr id="4" name="Group 3"/>
          <p:cNvGrpSpPr/>
          <p:nvPr/>
        </p:nvGrpSpPr>
        <p:grpSpPr>
          <a:xfrm>
            <a:off x="15766" y="4700291"/>
            <a:ext cx="2157709" cy="2157709"/>
            <a:chOff x="3955081" y="284040"/>
            <a:chExt cx="2157709" cy="2157709"/>
          </a:xfrm>
        </p:grpSpPr>
        <p:sp>
          <p:nvSpPr>
            <p:cNvPr id="5" name="Pie 4"/>
            <p:cNvSpPr/>
            <p:nvPr/>
          </p:nvSpPr>
          <p:spPr>
            <a:xfrm rot="5400000">
              <a:off x="3955081" y="284040"/>
              <a:ext cx="2157709" cy="2157709"/>
            </a:xfrm>
            <a:prstGeom prst="pieWedg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3955081" y="916018"/>
              <a:ext cx="1525731" cy="1525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Mental &amp; Emotional</a:t>
              </a:r>
              <a:endParaRPr lang="en-CA" sz="2200" kern="1200" dirty="0"/>
            </a:p>
          </p:txBody>
        </p:sp>
      </p:grpSp>
      <p:sp>
        <p:nvSpPr>
          <p:cNvPr id="9" name="Rectangle 8"/>
          <p:cNvSpPr/>
          <p:nvPr/>
        </p:nvSpPr>
        <p:spPr>
          <a:xfrm>
            <a:off x="2285999" y="6219491"/>
            <a:ext cx="5718765" cy="400110"/>
          </a:xfrm>
          <a:prstGeom prst="rect">
            <a:avLst/>
          </a:prstGeom>
        </p:spPr>
        <p:txBody>
          <a:bodyPr wrap="square">
            <a:spAutoFit/>
          </a:bodyPr>
          <a:lstStyle/>
          <a:p>
            <a:pPr algn="r"/>
            <a:r>
              <a:rPr lang="en-CA" sz="1000" dirty="0" smtClean="0">
                <a:solidFill>
                  <a:schemeClr val="tx1">
                    <a:lumMod val="50000"/>
                    <a:lumOff val="50000"/>
                  </a:schemeClr>
                </a:solidFill>
              </a:rPr>
              <a:t>By Ed </a:t>
            </a:r>
            <a:r>
              <a:rPr lang="en-CA" sz="1000" dirty="0" err="1" smtClean="0">
                <a:solidFill>
                  <a:schemeClr val="tx1">
                    <a:lumMod val="50000"/>
                    <a:lumOff val="50000"/>
                  </a:schemeClr>
                </a:solidFill>
              </a:rPr>
              <a:t>Schipul</a:t>
            </a:r>
            <a:r>
              <a:rPr lang="en-CA" sz="1000" dirty="0" smtClean="0">
                <a:solidFill>
                  <a:schemeClr val="tx1">
                    <a:lumMod val="50000"/>
                    <a:lumOff val="50000"/>
                  </a:schemeClr>
                </a:solidFill>
              </a:rPr>
              <a:t> from Houston, TX, US (running with the seagulls) [CC-BY-SA-2.0 (http://creativecommons.org/licenses/by-sa/2.0)]</a:t>
            </a:r>
            <a:endParaRPr lang="en-CA" sz="1000" dirty="0">
              <a:solidFill>
                <a:schemeClr val="tx1">
                  <a:lumMod val="50000"/>
                  <a:lumOff val="50000"/>
                </a:schemeClr>
              </a:solidFill>
            </a:endParaRPr>
          </a:p>
        </p:txBody>
      </p:sp>
      <p:sp>
        <p:nvSpPr>
          <p:cNvPr id="10" name="TextBox 9"/>
          <p:cNvSpPr txBox="1"/>
          <p:nvPr/>
        </p:nvSpPr>
        <p:spPr>
          <a:xfrm>
            <a:off x="1295400" y="1752600"/>
            <a:ext cx="3625673" cy="461665"/>
          </a:xfrm>
          <a:prstGeom prst="rect">
            <a:avLst/>
          </a:prstGeom>
          <a:noFill/>
        </p:spPr>
        <p:txBody>
          <a:bodyPr wrap="none" rtlCol="0">
            <a:spAutoFit/>
          </a:bodyPr>
          <a:lstStyle/>
          <a:p>
            <a:r>
              <a:rPr lang="en-CA" sz="2400" dirty="0" smtClean="0">
                <a:solidFill>
                  <a:schemeClr val="bg1"/>
                </a:solidFill>
              </a:rPr>
              <a:t>How you respond matters…</a:t>
            </a:r>
            <a:endParaRPr lang="en-CA" sz="2400" dirty="0">
              <a:solidFill>
                <a:schemeClr val="bg1"/>
              </a:solidFill>
            </a:endParaRPr>
          </a:p>
        </p:txBody>
      </p:sp>
    </p:spTree>
    <p:extLst>
      <p:ext uri="{BB962C8B-B14F-4D97-AF65-F5344CB8AC3E}">
        <p14:creationId xmlns:p14="http://schemas.microsoft.com/office/powerpoint/2010/main" val="39180896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Coping with Stress</a:t>
            </a:r>
            <a:endParaRPr lang="en-CA" dirty="0"/>
          </a:p>
        </p:txBody>
      </p:sp>
      <p:sp>
        <p:nvSpPr>
          <p:cNvPr id="3" name="Content Placeholder 2"/>
          <p:cNvSpPr>
            <a:spLocks noGrp="1"/>
          </p:cNvSpPr>
          <p:nvPr>
            <p:ph idx="1"/>
          </p:nvPr>
        </p:nvSpPr>
        <p:spPr>
          <a:xfrm>
            <a:off x="304800" y="1536499"/>
            <a:ext cx="8686800" cy="1932070"/>
          </a:xfrm>
        </p:spPr>
        <p:txBody>
          <a:bodyPr>
            <a:normAutofit fontScale="92500" lnSpcReduction="20000"/>
          </a:bodyPr>
          <a:lstStyle/>
          <a:p>
            <a:pPr marL="0" indent="0">
              <a:buNone/>
            </a:pPr>
            <a:endParaRPr lang="en-CA" i="1" dirty="0" smtClean="0"/>
          </a:p>
          <a:p>
            <a:r>
              <a:rPr lang="en-CA" dirty="0" smtClean="0"/>
              <a:t>Problem-Solving </a:t>
            </a:r>
            <a:r>
              <a:rPr lang="en-CA" sz="2800" dirty="0" smtClean="0"/>
              <a:t>– </a:t>
            </a:r>
            <a:r>
              <a:rPr lang="en-CA" sz="2800" i="1" dirty="0" smtClean="0"/>
              <a:t>make a plan, do something.</a:t>
            </a:r>
          </a:p>
          <a:p>
            <a:r>
              <a:rPr lang="en-CA" dirty="0" smtClean="0"/>
              <a:t>Positive Reappraisal </a:t>
            </a:r>
            <a:r>
              <a:rPr lang="en-CA" sz="2800" dirty="0" smtClean="0"/>
              <a:t>– </a:t>
            </a:r>
            <a:r>
              <a:rPr lang="en-CA" sz="2800" i="1" dirty="0" smtClean="0"/>
              <a:t>find the positive / silver lining.</a:t>
            </a:r>
          </a:p>
          <a:p>
            <a:r>
              <a:rPr lang="en-CA" dirty="0" smtClean="0"/>
              <a:t>Support Seeking </a:t>
            </a:r>
            <a:r>
              <a:rPr lang="en-CA" sz="2800" dirty="0" smtClean="0"/>
              <a:t>– </a:t>
            </a:r>
            <a:r>
              <a:rPr lang="en-CA" sz="2800" i="1" dirty="0" smtClean="0"/>
              <a:t>surround yourself by supportive others.</a:t>
            </a:r>
          </a:p>
          <a:p>
            <a:endParaRPr lang="en-CA" i="1" dirty="0" smtClean="0"/>
          </a:p>
        </p:txBody>
      </p:sp>
      <p:grpSp>
        <p:nvGrpSpPr>
          <p:cNvPr id="4" name="Group 3"/>
          <p:cNvGrpSpPr/>
          <p:nvPr/>
        </p:nvGrpSpPr>
        <p:grpSpPr>
          <a:xfrm>
            <a:off x="15766" y="4700291"/>
            <a:ext cx="2157709" cy="2157709"/>
            <a:chOff x="3955081" y="284040"/>
            <a:chExt cx="2157709" cy="2157709"/>
          </a:xfrm>
        </p:grpSpPr>
        <p:sp>
          <p:nvSpPr>
            <p:cNvPr id="5" name="Pie 4"/>
            <p:cNvSpPr/>
            <p:nvPr/>
          </p:nvSpPr>
          <p:spPr>
            <a:xfrm rot="5400000">
              <a:off x="3955081" y="284040"/>
              <a:ext cx="2157709" cy="2157709"/>
            </a:xfrm>
            <a:prstGeom prst="pieWedg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3955081" y="916018"/>
              <a:ext cx="1525731" cy="1525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Mental &amp; Emotional</a:t>
              </a:r>
              <a:endParaRPr lang="en-CA" sz="2200" kern="1200" dirty="0"/>
            </a:p>
          </p:txBody>
        </p:sp>
      </p:grpSp>
      <p:sp>
        <p:nvSpPr>
          <p:cNvPr id="7" name="TextBox 6"/>
          <p:cNvSpPr txBox="1"/>
          <p:nvPr/>
        </p:nvSpPr>
        <p:spPr>
          <a:xfrm>
            <a:off x="2173475" y="3879143"/>
            <a:ext cx="6678863" cy="2215991"/>
          </a:xfrm>
          <a:prstGeom prst="rect">
            <a:avLst/>
          </a:prstGeom>
          <a:noFill/>
        </p:spPr>
        <p:txBody>
          <a:bodyPr wrap="square" rtlCol="0">
            <a:spAutoFit/>
          </a:bodyPr>
          <a:lstStyle/>
          <a:p>
            <a:r>
              <a:rPr lang="en-CA" sz="2800" i="1" dirty="0" smtClean="0"/>
              <a:t>vs.</a:t>
            </a:r>
            <a:br>
              <a:rPr lang="en-CA" sz="2800" i="1" dirty="0" smtClean="0"/>
            </a:br>
            <a:endParaRPr lang="en-CA" sz="2800" i="1" dirty="0" smtClean="0"/>
          </a:p>
          <a:p>
            <a:pPr marL="285750" indent="-285750">
              <a:buFont typeface="Arial" panose="020B0604020202020204" pitchFamily="34" charset="0"/>
              <a:buChar char="•"/>
            </a:pPr>
            <a:r>
              <a:rPr lang="en-CA" sz="3000" dirty="0" smtClean="0"/>
              <a:t>Denial &amp; Avoidance</a:t>
            </a:r>
            <a:r>
              <a:rPr lang="en-CA" sz="3200" dirty="0" smtClean="0"/>
              <a:t> </a:t>
            </a:r>
            <a:r>
              <a:rPr lang="en-CA" sz="2600" dirty="0" smtClean="0"/>
              <a:t>– </a:t>
            </a:r>
            <a:r>
              <a:rPr lang="en-CA" sz="2600" i="1" dirty="0" smtClean="0"/>
              <a:t>work through stuff.</a:t>
            </a:r>
          </a:p>
          <a:p>
            <a:pPr marL="285750" indent="-285750">
              <a:buFont typeface="Arial" panose="020B0604020202020204" pitchFamily="34" charset="0"/>
              <a:buChar char="•"/>
            </a:pPr>
            <a:r>
              <a:rPr lang="en-CA" sz="3000" dirty="0" smtClean="0"/>
              <a:t>Rumination</a:t>
            </a:r>
            <a:r>
              <a:rPr lang="en-CA" sz="3200" dirty="0" smtClean="0"/>
              <a:t> </a:t>
            </a:r>
            <a:r>
              <a:rPr lang="en-CA" sz="2600" dirty="0" smtClean="0"/>
              <a:t>– </a:t>
            </a:r>
            <a:r>
              <a:rPr lang="en-CA" sz="2600" i="1" dirty="0" smtClean="0"/>
              <a:t>but don’t dwell on it either.</a:t>
            </a:r>
          </a:p>
          <a:p>
            <a:endParaRPr lang="en-CA" dirty="0"/>
          </a:p>
        </p:txBody>
      </p:sp>
    </p:spTree>
    <p:extLst>
      <p:ext uri="{BB962C8B-B14F-4D97-AF65-F5344CB8AC3E}">
        <p14:creationId xmlns:p14="http://schemas.microsoft.com/office/powerpoint/2010/main" val="276478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t>What do you </a:t>
            </a:r>
            <a:r>
              <a:rPr lang="en-CA" sz="4000" i="1" dirty="0" smtClean="0"/>
              <a:t>believe </a:t>
            </a:r>
            <a:r>
              <a:rPr lang="en-CA" sz="4000" dirty="0" smtClean="0"/>
              <a:t>about stress?</a:t>
            </a:r>
            <a:endParaRPr lang="en-CA" sz="4000" dirty="0"/>
          </a:p>
        </p:txBody>
      </p:sp>
      <p:sp>
        <p:nvSpPr>
          <p:cNvPr id="3" name="Content Placeholder 2"/>
          <p:cNvSpPr>
            <a:spLocks noGrp="1"/>
          </p:cNvSpPr>
          <p:nvPr>
            <p:ph idx="1"/>
          </p:nvPr>
        </p:nvSpPr>
        <p:spPr>
          <a:xfrm>
            <a:off x="457200" y="1600206"/>
            <a:ext cx="8077200" cy="4525963"/>
          </a:xfrm>
        </p:spPr>
        <p:txBody>
          <a:bodyPr/>
          <a:lstStyle/>
          <a:p>
            <a:pPr marL="0" indent="0">
              <a:buNone/>
            </a:pPr>
            <a:r>
              <a:rPr lang="en-CA" sz="2800" dirty="0" smtClean="0"/>
              <a:t>Do you believe that stress is harmful to your health?</a:t>
            </a:r>
          </a:p>
          <a:p>
            <a:pPr marL="0" indent="0">
              <a:buNone/>
            </a:pPr>
            <a:endParaRPr lang="en-CA" sz="2800" dirty="0" smtClean="0"/>
          </a:p>
          <a:p>
            <a:r>
              <a:rPr lang="en-CA" sz="2400" dirty="0" smtClean="0"/>
              <a:t>New research is showing that stress only has some of its negative effects for those who </a:t>
            </a:r>
            <a:r>
              <a:rPr lang="en-CA" sz="2400" i="1" dirty="0" smtClean="0"/>
              <a:t>believe</a:t>
            </a:r>
            <a:r>
              <a:rPr lang="en-CA" sz="2400" dirty="0" smtClean="0"/>
              <a:t> it is harmful. </a:t>
            </a:r>
            <a:br>
              <a:rPr lang="en-CA" sz="2400" dirty="0" smtClean="0"/>
            </a:br>
            <a:endParaRPr lang="en-CA" sz="2400" dirty="0" smtClean="0"/>
          </a:p>
          <a:p>
            <a:r>
              <a:rPr lang="en-CA" sz="2400" dirty="0" smtClean="0"/>
              <a:t>Rethink stress response as helpful, and physiological response is less intense </a:t>
            </a:r>
            <a:r>
              <a:rPr lang="en-CA" sz="2000" dirty="0" smtClean="0"/>
              <a:t>– more similar to excitement and joy.</a:t>
            </a:r>
          </a:p>
          <a:p>
            <a:endParaRPr lang="en-CA" dirty="0"/>
          </a:p>
          <a:p>
            <a:endParaRPr lang="en-CA" dirty="0"/>
          </a:p>
        </p:txBody>
      </p:sp>
      <p:grpSp>
        <p:nvGrpSpPr>
          <p:cNvPr id="4" name="Group 3"/>
          <p:cNvGrpSpPr/>
          <p:nvPr/>
        </p:nvGrpSpPr>
        <p:grpSpPr>
          <a:xfrm>
            <a:off x="15766" y="4700291"/>
            <a:ext cx="2157709" cy="2157709"/>
            <a:chOff x="3955081" y="284040"/>
            <a:chExt cx="2157709" cy="2157709"/>
          </a:xfrm>
        </p:grpSpPr>
        <p:sp>
          <p:nvSpPr>
            <p:cNvPr id="5" name="Pie 4"/>
            <p:cNvSpPr/>
            <p:nvPr/>
          </p:nvSpPr>
          <p:spPr>
            <a:xfrm rot="5400000">
              <a:off x="3955081" y="284040"/>
              <a:ext cx="2157709" cy="2157709"/>
            </a:xfrm>
            <a:prstGeom prst="pieWedg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3955081" y="916018"/>
              <a:ext cx="1525731" cy="1525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Mental &amp; Emotional</a:t>
              </a:r>
              <a:endParaRPr lang="en-CA" sz="2200" kern="1200" dirty="0"/>
            </a:p>
          </p:txBody>
        </p:sp>
      </p:grpSp>
      <p:sp>
        <p:nvSpPr>
          <p:cNvPr id="7" name="TextBox 6"/>
          <p:cNvSpPr txBox="1"/>
          <p:nvPr/>
        </p:nvSpPr>
        <p:spPr>
          <a:xfrm>
            <a:off x="2614909" y="4800600"/>
            <a:ext cx="5739520" cy="707886"/>
          </a:xfrm>
          <a:prstGeom prst="rect">
            <a:avLst/>
          </a:prstGeom>
          <a:noFill/>
        </p:spPr>
        <p:txBody>
          <a:bodyPr wrap="none" rtlCol="0">
            <a:spAutoFit/>
          </a:bodyPr>
          <a:lstStyle/>
          <a:p>
            <a:pPr marL="285750" indent="-285750">
              <a:buFont typeface="Arial" panose="020B0604020202020204" pitchFamily="34" charset="0"/>
              <a:buChar char="•"/>
            </a:pPr>
            <a:r>
              <a:rPr lang="en-CA" sz="2000" dirty="0" smtClean="0"/>
              <a:t>Stress mobilizes you and prepares you for </a:t>
            </a:r>
            <a:r>
              <a:rPr lang="en-CA" sz="2000" i="1" dirty="0" smtClean="0"/>
              <a:t>action</a:t>
            </a:r>
            <a:r>
              <a:rPr lang="en-CA" sz="2000" dirty="0" smtClean="0"/>
              <a:t>.</a:t>
            </a:r>
          </a:p>
          <a:p>
            <a:pPr marL="285750" indent="-285750">
              <a:buFont typeface="Arial" panose="020B0604020202020204" pitchFamily="34" charset="0"/>
              <a:buChar char="•"/>
            </a:pPr>
            <a:r>
              <a:rPr lang="en-CA" sz="2000" dirty="0" smtClean="0"/>
              <a:t>“This is my body helping me rise to the challenge.”</a:t>
            </a:r>
            <a:endParaRPr lang="en-CA" sz="2000" dirty="0"/>
          </a:p>
        </p:txBody>
      </p:sp>
      <p:sp>
        <p:nvSpPr>
          <p:cNvPr id="8" name="Rectangle 7"/>
          <p:cNvSpPr/>
          <p:nvPr/>
        </p:nvSpPr>
        <p:spPr>
          <a:xfrm>
            <a:off x="2459670" y="6095134"/>
            <a:ext cx="6246856" cy="369332"/>
          </a:xfrm>
          <a:prstGeom prst="rect">
            <a:avLst/>
          </a:prstGeom>
        </p:spPr>
        <p:txBody>
          <a:bodyPr wrap="square">
            <a:spAutoFit/>
          </a:bodyPr>
          <a:lstStyle/>
          <a:p>
            <a:r>
              <a:rPr lang="en-CA" dirty="0" smtClean="0"/>
              <a:t>See TED Talk by Kelly </a:t>
            </a:r>
            <a:r>
              <a:rPr lang="en-CA" dirty="0" err="1"/>
              <a:t>McGonigal</a:t>
            </a:r>
            <a:r>
              <a:rPr lang="en-CA" dirty="0"/>
              <a:t>: </a:t>
            </a:r>
            <a:r>
              <a:rPr lang="en-CA" i="1" dirty="0"/>
              <a:t>How to make stress your friend</a:t>
            </a:r>
          </a:p>
        </p:txBody>
      </p:sp>
    </p:spTree>
    <p:extLst>
      <p:ext uri="{BB962C8B-B14F-4D97-AF65-F5344CB8AC3E}">
        <p14:creationId xmlns:p14="http://schemas.microsoft.com/office/powerpoint/2010/main" val="20440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81000"/>
            <a:ext cx="4884817" cy="6019800"/>
          </a:xfrm>
          <a:prstGeom prst="rect">
            <a:avLst/>
          </a:prstGeom>
        </p:spPr>
      </p:pic>
      <p:pic>
        <p:nvPicPr>
          <p:cNvPr id="2" name="Picture 1"/>
          <p:cNvPicPr>
            <a:picLocks noChangeAspect="1"/>
          </p:cNvPicPr>
          <p:nvPr/>
        </p:nvPicPr>
        <p:blipFill>
          <a:blip r:embed="rId4"/>
          <a:stretch>
            <a:fillRect/>
          </a:stretch>
        </p:blipFill>
        <p:spPr>
          <a:xfrm>
            <a:off x="4419600" y="1484845"/>
            <a:ext cx="4554628" cy="2153583"/>
          </a:xfrm>
          <a:prstGeom prst="rect">
            <a:avLst/>
          </a:prstGeom>
        </p:spPr>
      </p:pic>
      <p:sp>
        <p:nvSpPr>
          <p:cNvPr id="3" name="TextBox 2"/>
          <p:cNvSpPr txBox="1"/>
          <p:nvPr/>
        </p:nvSpPr>
        <p:spPr>
          <a:xfrm>
            <a:off x="5325314" y="3980188"/>
            <a:ext cx="2743200" cy="2062103"/>
          </a:xfrm>
          <a:prstGeom prst="rect">
            <a:avLst/>
          </a:prstGeom>
          <a:noFill/>
        </p:spPr>
        <p:txBody>
          <a:bodyPr wrap="square" rtlCol="0">
            <a:spAutoFit/>
          </a:bodyPr>
          <a:lstStyle/>
          <a:p>
            <a:r>
              <a:rPr lang="en-CA" sz="3200" dirty="0" smtClean="0"/>
              <a:t>At the very least, try not to sweat the </a:t>
            </a:r>
            <a:r>
              <a:rPr lang="en-CA" sz="2400" dirty="0" smtClean="0"/>
              <a:t>small </a:t>
            </a:r>
            <a:r>
              <a:rPr lang="en-CA" sz="3200" dirty="0" smtClean="0"/>
              <a:t>stuff.</a:t>
            </a:r>
            <a:endParaRPr lang="en-CA" sz="3200" dirty="0"/>
          </a:p>
        </p:txBody>
      </p:sp>
    </p:spTree>
    <p:extLst>
      <p:ext uri="{BB962C8B-B14F-4D97-AF65-F5344CB8AC3E}">
        <p14:creationId xmlns:p14="http://schemas.microsoft.com/office/powerpoint/2010/main" val="3053054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Burnout</a:t>
            </a:r>
            <a:endParaRPr lang="en-CA" dirty="0"/>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4526" y="1600200"/>
            <a:ext cx="6794947" cy="4525963"/>
          </a:xfrm>
        </p:spPr>
      </p:pic>
      <p:grpSp>
        <p:nvGrpSpPr>
          <p:cNvPr id="4" name="Group 3"/>
          <p:cNvGrpSpPr/>
          <p:nvPr/>
        </p:nvGrpSpPr>
        <p:grpSpPr>
          <a:xfrm>
            <a:off x="15766" y="4700291"/>
            <a:ext cx="2157709" cy="2157709"/>
            <a:chOff x="3955081" y="284040"/>
            <a:chExt cx="2157709" cy="2157709"/>
          </a:xfrm>
        </p:grpSpPr>
        <p:sp>
          <p:nvSpPr>
            <p:cNvPr id="5" name="Pie 4"/>
            <p:cNvSpPr/>
            <p:nvPr/>
          </p:nvSpPr>
          <p:spPr>
            <a:xfrm rot="5400000">
              <a:off x="3955081" y="284040"/>
              <a:ext cx="2157709" cy="2157709"/>
            </a:xfrm>
            <a:prstGeom prst="pieWedg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3955081" y="916018"/>
              <a:ext cx="1525731" cy="1525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Mental &amp; Emotional</a:t>
              </a:r>
              <a:endParaRPr lang="en-CA" sz="2200" kern="1200" dirty="0"/>
            </a:p>
          </p:txBody>
        </p:sp>
      </p:grpSp>
      <p:pic>
        <p:nvPicPr>
          <p:cNvPr id="4098" name="Picture 2" descr="http://www.lavalfamilies.ca/uploaded/articles/195-355-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149" y="4267200"/>
            <a:ext cx="3237652" cy="2225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132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How to Avoid Burnout</a:t>
            </a:r>
            <a:endParaRPr lang="en-CA" dirty="0"/>
          </a:p>
        </p:txBody>
      </p:sp>
      <p:sp>
        <p:nvSpPr>
          <p:cNvPr id="3" name="Content Placeholder 2"/>
          <p:cNvSpPr>
            <a:spLocks noGrp="1"/>
          </p:cNvSpPr>
          <p:nvPr>
            <p:ph idx="1"/>
          </p:nvPr>
        </p:nvSpPr>
        <p:spPr/>
        <p:txBody>
          <a:bodyPr/>
          <a:lstStyle/>
          <a:p>
            <a:pPr marL="0" indent="0">
              <a:buNone/>
            </a:pPr>
            <a:r>
              <a:rPr lang="en-CA" i="1" dirty="0" smtClean="0"/>
              <a:t>Striking a balance…</a:t>
            </a:r>
            <a:br>
              <a:rPr lang="en-CA" i="1" dirty="0" smtClean="0"/>
            </a:br>
            <a:endParaRPr lang="en-CA" i="1" dirty="0" smtClean="0"/>
          </a:p>
          <a:p>
            <a:r>
              <a:rPr lang="en-CA" sz="2800" dirty="0" smtClean="0"/>
              <a:t>Work-Family Balance</a:t>
            </a:r>
          </a:p>
          <a:p>
            <a:r>
              <a:rPr lang="en-CA" sz="2800" dirty="0" smtClean="0"/>
              <a:t>Internal and External Recovery</a:t>
            </a:r>
            <a:endParaRPr lang="en-CA" sz="2800" dirty="0"/>
          </a:p>
        </p:txBody>
      </p:sp>
      <p:grpSp>
        <p:nvGrpSpPr>
          <p:cNvPr id="4" name="Group 3"/>
          <p:cNvGrpSpPr/>
          <p:nvPr/>
        </p:nvGrpSpPr>
        <p:grpSpPr>
          <a:xfrm>
            <a:off x="15766" y="4700291"/>
            <a:ext cx="2157709" cy="2157709"/>
            <a:chOff x="3955081" y="284040"/>
            <a:chExt cx="2157709" cy="2157709"/>
          </a:xfrm>
        </p:grpSpPr>
        <p:sp>
          <p:nvSpPr>
            <p:cNvPr id="5" name="Pie 4"/>
            <p:cNvSpPr/>
            <p:nvPr/>
          </p:nvSpPr>
          <p:spPr>
            <a:xfrm rot="5400000">
              <a:off x="3955081" y="284040"/>
              <a:ext cx="2157709" cy="2157709"/>
            </a:xfrm>
            <a:prstGeom prst="pieWedge">
              <a:avLst/>
            </a:prstGeom>
            <a:solidFill>
              <a:srgbClr val="00B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a:off x="3955081" y="916018"/>
              <a:ext cx="1525731" cy="1525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Mental &amp; Emotional</a:t>
              </a:r>
              <a:endParaRPr lang="en-CA" sz="2200" kern="1200" dirty="0"/>
            </a:p>
          </p:txBody>
        </p:sp>
      </p:gr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36370" y="2209800"/>
            <a:ext cx="2707630" cy="3505200"/>
          </a:xfrm>
          <a:prstGeom prst="rect">
            <a:avLst/>
          </a:prstGeom>
        </p:spPr>
      </p:pic>
    </p:spTree>
    <p:extLst>
      <p:ext uri="{BB962C8B-B14F-4D97-AF65-F5344CB8AC3E}">
        <p14:creationId xmlns:p14="http://schemas.microsoft.com/office/powerpoint/2010/main" val="2987693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flipH="1" flipV="1">
            <a:off x="6934200" y="4736452"/>
            <a:ext cx="2302246" cy="2121545"/>
            <a:chOff x="3785977" y="2553671"/>
            <a:chExt cx="2254888" cy="2157709"/>
          </a:xfrm>
        </p:grpSpPr>
        <p:sp>
          <p:nvSpPr>
            <p:cNvPr id="5" name="Pie 4"/>
            <p:cNvSpPr/>
            <p:nvPr/>
          </p:nvSpPr>
          <p:spPr>
            <a:xfrm rot="10800000">
              <a:off x="3883156" y="2553671"/>
              <a:ext cx="2157709" cy="2157709"/>
            </a:xfrm>
            <a:prstGeom prst="pieWedge">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flipV="1">
              <a:off x="3785977" y="2782111"/>
              <a:ext cx="1775348" cy="1031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Social</a:t>
              </a:r>
              <a:endParaRPr lang="en-CA" sz="2200" kern="1200" dirty="0"/>
            </a:p>
          </p:txBody>
        </p:sp>
      </p:gr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111" y="116972"/>
            <a:ext cx="6407573" cy="6553200"/>
          </a:xfrm>
          <a:prstGeom prst="rect">
            <a:avLst/>
          </a:prstGeom>
        </p:spPr>
      </p:pic>
      <p:sp>
        <p:nvSpPr>
          <p:cNvPr id="8" name="Rectangle 7"/>
          <p:cNvSpPr/>
          <p:nvPr/>
        </p:nvSpPr>
        <p:spPr>
          <a:xfrm>
            <a:off x="84711" y="3317372"/>
            <a:ext cx="67056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p:cNvSpPr txBox="1"/>
          <p:nvPr/>
        </p:nvSpPr>
        <p:spPr>
          <a:xfrm>
            <a:off x="6934200" y="1295400"/>
            <a:ext cx="1889716" cy="954107"/>
          </a:xfrm>
          <a:prstGeom prst="rect">
            <a:avLst/>
          </a:prstGeom>
          <a:noFill/>
        </p:spPr>
        <p:txBody>
          <a:bodyPr wrap="square" rtlCol="0">
            <a:spAutoFit/>
          </a:bodyPr>
          <a:lstStyle/>
          <a:p>
            <a:r>
              <a:rPr lang="en-CA" sz="2800" dirty="0" smtClean="0"/>
              <a:t>Stress is contagious!</a:t>
            </a:r>
            <a:endParaRPr lang="en-CA" sz="2800" dirty="0"/>
          </a:p>
        </p:txBody>
      </p:sp>
    </p:spTree>
    <p:extLst>
      <p:ext uri="{BB962C8B-B14F-4D97-AF65-F5344CB8AC3E}">
        <p14:creationId xmlns:p14="http://schemas.microsoft.com/office/powerpoint/2010/main" val="361244073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cdn2.tnwcdn.com/wp-content/blogs.dir/1/files/2013/11/social-network-lin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 y="0"/>
            <a:ext cx="9076266" cy="6857998"/>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flipH="1" flipV="1">
            <a:off x="6934200" y="4736452"/>
            <a:ext cx="2302246" cy="2121545"/>
            <a:chOff x="3785977" y="2553671"/>
            <a:chExt cx="2254888" cy="2157709"/>
          </a:xfrm>
        </p:grpSpPr>
        <p:sp>
          <p:nvSpPr>
            <p:cNvPr id="5" name="Pie 4"/>
            <p:cNvSpPr/>
            <p:nvPr/>
          </p:nvSpPr>
          <p:spPr>
            <a:xfrm rot="10800000">
              <a:off x="3883156" y="2553671"/>
              <a:ext cx="2157709" cy="2157709"/>
            </a:xfrm>
            <a:prstGeom prst="pieWedge">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flipV="1">
              <a:off x="3785977" y="2782111"/>
              <a:ext cx="1775348" cy="1031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Social</a:t>
              </a:r>
              <a:endParaRPr lang="en-CA" sz="2200" kern="1200" dirty="0"/>
            </a:p>
          </p:txBody>
        </p:sp>
      </p:grpSp>
      <p:sp>
        <p:nvSpPr>
          <p:cNvPr id="7" name="Rectangle 6"/>
          <p:cNvSpPr/>
          <p:nvPr/>
        </p:nvSpPr>
        <p:spPr>
          <a:xfrm>
            <a:off x="321006" y="5943600"/>
            <a:ext cx="4572000" cy="646331"/>
          </a:xfrm>
          <a:prstGeom prst="rect">
            <a:avLst/>
          </a:prstGeom>
        </p:spPr>
        <p:txBody>
          <a:bodyPr>
            <a:spAutoFit/>
          </a:bodyPr>
          <a:lstStyle/>
          <a:p>
            <a:r>
              <a:rPr lang="en-CA" dirty="0" smtClean="0">
                <a:solidFill>
                  <a:srgbClr val="000000"/>
                </a:solidFill>
                <a:latin typeface="arial" panose="020B0604020202020204" pitchFamily="34" charset="0"/>
              </a:rPr>
              <a:t>See TED Talk by Nicholas </a:t>
            </a:r>
            <a:r>
              <a:rPr lang="en-CA" dirty="0">
                <a:solidFill>
                  <a:srgbClr val="000000"/>
                </a:solidFill>
                <a:latin typeface="arial" panose="020B0604020202020204" pitchFamily="34" charset="0"/>
              </a:rPr>
              <a:t>Christakis: The hidden influence of social networks</a:t>
            </a:r>
            <a:endParaRPr lang="en-CA"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3842294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Fight or Flight</a:t>
            </a:r>
            <a:endParaRPr lang="en-CA" dirty="0"/>
          </a:p>
        </p:txBody>
      </p:sp>
      <p:sp>
        <p:nvSpPr>
          <p:cNvPr id="4" name="Content Placeholder 2"/>
          <p:cNvSpPr txBox="1">
            <a:spLocks/>
          </p:cNvSpPr>
          <p:nvPr/>
        </p:nvSpPr>
        <p:spPr>
          <a:xfrm>
            <a:off x="5181600" y="1676400"/>
            <a:ext cx="3243072" cy="4606752"/>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smtClean="0">
                <a:latin typeface="Arabic Typesetting" panose="03020402040406030203" pitchFamily="66" charset="-78"/>
                <a:cs typeface="Arabic Typesetting" panose="03020402040406030203" pitchFamily="66" charset="-78"/>
              </a:rPr>
              <a:t>Sympathetic nervous system responds to threat…</a:t>
            </a:r>
          </a:p>
          <a:p>
            <a:endParaRPr lang="en-US" dirty="0" smtClean="0">
              <a:latin typeface="Arabic Typesetting" panose="03020402040406030203" pitchFamily="66" charset="-78"/>
              <a:cs typeface="Arabic Typesetting" panose="03020402040406030203" pitchFamily="66" charset="-78"/>
            </a:endParaRPr>
          </a:p>
          <a:p>
            <a:r>
              <a:rPr lang="en-US" dirty="0" smtClean="0">
                <a:latin typeface="Arabic Typesetting" panose="03020402040406030203" pitchFamily="66" charset="-78"/>
                <a:cs typeface="Arabic Typesetting" panose="03020402040406030203" pitchFamily="66" charset="-78"/>
              </a:rPr>
              <a:t>Breathing increases.</a:t>
            </a:r>
          </a:p>
          <a:p>
            <a:r>
              <a:rPr lang="en-US" dirty="0" smtClean="0">
                <a:latin typeface="Arabic Typesetting" panose="03020402040406030203" pitchFamily="66" charset="-78"/>
                <a:cs typeface="Arabic Typesetting" panose="03020402040406030203" pitchFamily="66" charset="-78"/>
              </a:rPr>
              <a:t>Heart rate increases.</a:t>
            </a:r>
          </a:p>
          <a:p>
            <a:r>
              <a:rPr lang="en-US" dirty="0" smtClean="0">
                <a:latin typeface="Arabic Typesetting" panose="03020402040406030203" pitchFamily="66" charset="-78"/>
                <a:cs typeface="Arabic Typesetting" panose="03020402040406030203" pitchFamily="66" charset="-78"/>
              </a:rPr>
              <a:t>Blood pressure rises.</a:t>
            </a:r>
          </a:p>
          <a:p>
            <a:r>
              <a:rPr lang="en-US" dirty="0" smtClean="0">
                <a:latin typeface="Arabic Typesetting" panose="03020402040406030203" pitchFamily="66" charset="-78"/>
                <a:cs typeface="Arabic Typesetting" panose="03020402040406030203" pitchFamily="66" charset="-78"/>
              </a:rPr>
              <a:t>Muscles tense.</a:t>
            </a:r>
          </a:p>
          <a:p>
            <a:r>
              <a:rPr lang="en-US" dirty="0" smtClean="0">
                <a:latin typeface="Arabic Typesetting" panose="03020402040406030203" pitchFamily="66" charset="-78"/>
                <a:cs typeface="Arabic Typesetting" panose="03020402040406030203" pitchFamily="66" charset="-78"/>
              </a:rPr>
              <a:t>Hands &amp; feet get cold.</a:t>
            </a:r>
          </a:p>
          <a:p>
            <a:r>
              <a:rPr lang="en-US" dirty="0" smtClean="0">
                <a:latin typeface="Arabic Typesetting" panose="03020402040406030203" pitchFamily="66" charset="-78"/>
                <a:cs typeface="Arabic Typesetting" panose="03020402040406030203" pitchFamily="66" charset="-78"/>
              </a:rPr>
              <a:t>Mouth gets dry.</a:t>
            </a:r>
          </a:p>
          <a:p>
            <a:r>
              <a:rPr lang="en-US" dirty="0" smtClean="0">
                <a:latin typeface="Arabic Typesetting" panose="03020402040406030203" pitchFamily="66" charset="-78"/>
                <a:cs typeface="Arabic Typesetting" panose="03020402040406030203" pitchFamily="66" charset="-78"/>
              </a:rPr>
              <a:t>Decreased digestion.</a:t>
            </a:r>
          </a:p>
          <a:p>
            <a:r>
              <a:rPr lang="en-US" dirty="0" smtClean="0">
                <a:latin typeface="Arabic Typesetting" panose="03020402040406030203" pitchFamily="66" charset="-78"/>
                <a:cs typeface="Arabic Typesetting" panose="03020402040406030203" pitchFamily="66" charset="-78"/>
              </a:rPr>
              <a:t>Blood glucose rises.</a:t>
            </a:r>
          </a:p>
          <a:p>
            <a:r>
              <a:rPr lang="en-US" dirty="0" smtClean="0">
                <a:latin typeface="Arabic Typesetting" panose="03020402040406030203" pitchFamily="66" charset="-78"/>
                <a:cs typeface="Arabic Typesetting" panose="03020402040406030203" pitchFamily="66" charset="-78"/>
              </a:rPr>
              <a:t>Pupils dilate, etc.</a:t>
            </a:r>
          </a:p>
        </p:txBody>
      </p:sp>
      <p:pic>
        <p:nvPicPr>
          <p:cNvPr id="5" name="Picture 2" descr="Sympathetic"/>
          <p:cNvPicPr>
            <a:picLocks noChangeAspect="1" noChangeArrowheads="1"/>
          </p:cNvPicPr>
          <p:nvPr/>
        </p:nvPicPr>
        <p:blipFill>
          <a:blip r:embed="rId3"/>
          <a:srcRect l="21111" t="2592" r="21111"/>
          <a:stretch>
            <a:fillRect/>
          </a:stretch>
        </p:blipFill>
        <p:spPr bwMode="auto">
          <a:xfrm>
            <a:off x="762000" y="1676400"/>
            <a:ext cx="3566319" cy="4611343"/>
          </a:xfrm>
          <a:prstGeom prst="rect">
            <a:avLst/>
          </a:prstGeom>
          <a:noFill/>
          <a:ln w="3175">
            <a:solidFill>
              <a:srgbClr val="000000"/>
            </a:solidFill>
            <a:miter lim="800000"/>
            <a:headEnd/>
            <a:tailEnd/>
          </a:ln>
        </p:spPr>
      </p:pic>
    </p:spTree>
    <p:extLst>
      <p:ext uri="{BB962C8B-B14F-4D97-AF65-F5344CB8AC3E}">
        <p14:creationId xmlns:p14="http://schemas.microsoft.com/office/powerpoint/2010/main" val="12673127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8734" y="6027748"/>
            <a:ext cx="2627129" cy="369332"/>
          </a:xfrm>
          <a:prstGeom prst="rect">
            <a:avLst/>
          </a:prstGeom>
          <a:noFill/>
        </p:spPr>
        <p:txBody>
          <a:bodyPr wrap="none" rtlCol="0">
            <a:spAutoFit/>
          </a:bodyPr>
          <a:lstStyle/>
          <a:p>
            <a:r>
              <a:rPr lang="en-CA" dirty="0" smtClean="0"/>
              <a:t>What about social media?</a:t>
            </a:r>
            <a:endParaRPr lang="en-CA" dirty="0"/>
          </a:p>
        </p:txBody>
      </p:sp>
      <p:pic>
        <p:nvPicPr>
          <p:cNvPr id="8" name="Picture 7"/>
          <p:cNvPicPr>
            <a:picLocks noChangeAspect="1"/>
          </p:cNvPicPr>
          <p:nvPr/>
        </p:nvPicPr>
        <p:blipFill>
          <a:blip r:embed="rId3"/>
          <a:stretch>
            <a:fillRect/>
          </a:stretch>
        </p:blipFill>
        <p:spPr>
          <a:xfrm>
            <a:off x="1118534" y="5930042"/>
            <a:ext cx="1433368" cy="534621"/>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534" y="533400"/>
            <a:ext cx="6906932" cy="5196387"/>
          </a:xfrm>
          <a:prstGeom prst="rect">
            <a:avLst/>
          </a:prstGeom>
        </p:spPr>
      </p:pic>
      <p:grpSp>
        <p:nvGrpSpPr>
          <p:cNvPr id="4" name="Group 3"/>
          <p:cNvGrpSpPr/>
          <p:nvPr/>
        </p:nvGrpSpPr>
        <p:grpSpPr>
          <a:xfrm flipH="1" flipV="1">
            <a:off x="6934200" y="4736452"/>
            <a:ext cx="2302246" cy="2121545"/>
            <a:chOff x="3785977" y="2553671"/>
            <a:chExt cx="2254888" cy="2157709"/>
          </a:xfrm>
        </p:grpSpPr>
        <p:sp>
          <p:nvSpPr>
            <p:cNvPr id="6" name="Pie 5"/>
            <p:cNvSpPr/>
            <p:nvPr/>
          </p:nvSpPr>
          <p:spPr>
            <a:xfrm rot="10800000">
              <a:off x="3883156" y="2553671"/>
              <a:ext cx="2157709" cy="2157709"/>
            </a:xfrm>
            <a:prstGeom prst="pieWedge">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ie 4"/>
            <p:cNvSpPr/>
            <p:nvPr/>
          </p:nvSpPr>
          <p:spPr>
            <a:xfrm flipV="1">
              <a:off x="3785977" y="2782111"/>
              <a:ext cx="1775348" cy="1031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Social</a:t>
              </a:r>
              <a:endParaRPr lang="en-CA" sz="2200" kern="1200" dirty="0"/>
            </a:p>
          </p:txBody>
        </p:sp>
      </p:grpSp>
      <p:sp>
        <p:nvSpPr>
          <p:cNvPr id="3" name="Content Placeholder 2"/>
          <p:cNvSpPr>
            <a:spLocks noGrp="1"/>
          </p:cNvSpPr>
          <p:nvPr>
            <p:ph idx="1"/>
          </p:nvPr>
        </p:nvSpPr>
        <p:spPr>
          <a:xfrm>
            <a:off x="457200" y="609600"/>
            <a:ext cx="8229600" cy="533400"/>
          </a:xfrm>
        </p:spPr>
        <p:txBody>
          <a:bodyPr>
            <a:normAutofit/>
          </a:bodyPr>
          <a:lstStyle/>
          <a:p>
            <a:pPr marL="0" indent="0" algn="ctr">
              <a:buNone/>
            </a:pPr>
            <a:r>
              <a:rPr lang="en-US" sz="2800" b="1" dirty="0" smtClean="0"/>
              <a:t>We’re all connected, for better or for worse.</a:t>
            </a:r>
            <a:endParaRPr lang="en-US" sz="2800" b="1" dirty="0"/>
          </a:p>
        </p:txBody>
      </p:sp>
    </p:spTree>
    <p:extLst>
      <p:ext uri="{BB962C8B-B14F-4D97-AF65-F5344CB8AC3E}">
        <p14:creationId xmlns:p14="http://schemas.microsoft.com/office/powerpoint/2010/main" val="402997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181" y="434620"/>
            <a:ext cx="8229600" cy="1416230"/>
          </a:xfrm>
        </p:spPr>
        <p:txBody>
          <a:bodyPr>
            <a:normAutofit/>
          </a:bodyPr>
          <a:lstStyle/>
          <a:p>
            <a:pPr algn="l"/>
            <a:r>
              <a:rPr lang="en-CA" sz="3600" dirty="0" smtClean="0"/>
              <a:t>Slow down. Be present.</a:t>
            </a:r>
            <a:endParaRPr lang="en-CA" sz="36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32153" y="610387"/>
            <a:ext cx="2899972" cy="2885881"/>
          </a:xfrm>
          <a:prstGeom prst="rect">
            <a:avLst/>
          </a:prstGeom>
        </p:spPr>
      </p:pic>
      <p:grpSp>
        <p:nvGrpSpPr>
          <p:cNvPr id="9" name="Group 8"/>
          <p:cNvGrpSpPr/>
          <p:nvPr/>
        </p:nvGrpSpPr>
        <p:grpSpPr>
          <a:xfrm flipH="1" flipV="1">
            <a:off x="6934200" y="4736452"/>
            <a:ext cx="2302246" cy="2121545"/>
            <a:chOff x="3785977" y="2553671"/>
            <a:chExt cx="2254888" cy="2157709"/>
          </a:xfrm>
        </p:grpSpPr>
        <p:sp>
          <p:nvSpPr>
            <p:cNvPr id="10" name="Pie 9"/>
            <p:cNvSpPr/>
            <p:nvPr/>
          </p:nvSpPr>
          <p:spPr>
            <a:xfrm rot="10800000">
              <a:off x="3883156" y="2553671"/>
              <a:ext cx="2157709" cy="2157709"/>
            </a:xfrm>
            <a:prstGeom prst="pieWedge">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1" name="Pie 4"/>
            <p:cNvSpPr/>
            <p:nvPr/>
          </p:nvSpPr>
          <p:spPr>
            <a:xfrm flipV="1">
              <a:off x="3785977" y="2782111"/>
              <a:ext cx="1775348" cy="1031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Social</a:t>
              </a:r>
              <a:endParaRPr lang="en-CA" sz="2200" kern="1200" dirty="0"/>
            </a:p>
          </p:txBody>
        </p:sp>
      </p:gr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838" y="2209800"/>
            <a:ext cx="2468484" cy="367665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6313" y="2565945"/>
            <a:ext cx="3607337" cy="2705503"/>
          </a:xfrm>
          <a:prstGeom prst="rect">
            <a:avLst/>
          </a:prstGeom>
        </p:spPr>
      </p:pic>
    </p:spTree>
    <p:extLst>
      <p:ext uri="{BB962C8B-B14F-4D97-AF65-F5344CB8AC3E}">
        <p14:creationId xmlns:p14="http://schemas.microsoft.com/office/powerpoint/2010/main" val="104288044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smtClean="0"/>
              <a:t>Support comes in many forms…</a:t>
            </a:r>
            <a:endParaRPr lang="en-CA" sz="4000" dirty="0"/>
          </a:p>
        </p:txBody>
      </p:sp>
      <p:grpSp>
        <p:nvGrpSpPr>
          <p:cNvPr id="4" name="Group 3"/>
          <p:cNvGrpSpPr/>
          <p:nvPr/>
        </p:nvGrpSpPr>
        <p:grpSpPr>
          <a:xfrm flipH="1" flipV="1">
            <a:off x="6934200" y="4736452"/>
            <a:ext cx="2302246" cy="2121545"/>
            <a:chOff x="3785977" y="2553671"/>
            <a:chExt cx="2254888" cy="2157709"/>
          </a:xfrm>
        </p:grpSpPr>
        <p:sp>
          <p:nvSpPr>
            <p:cNvPr id="5" name="Pie 4"/>
            <p:cNvSpPr/>
            <p:nvPr/>
          </p:nvSpPr>
          <p:spPr>
            <a:xfrm rot="10800000">
              <a:off x="3883156" y="2553671"/>
              <a:ext cx="2157709" cy="2157709"/>
            </a:xfrm>
            <a:prstGeom prst="pieWedge">
              <a:avLst/>
            </a:pr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flipV="1">
              <a:off x="3785977" y="2782111"/>
              <a:ext cx="1775348" cy="1031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Social</a:t>
              </a:r>
              <a:endParaRPr lang="en-CA" sz="2200" kern="1200" dirty="0"/>
            </a:p>
          </p:txBody>
        </p:sp>
      </p:grpSp>
      <p:pic>
        <p:nvPicPr>
          <p:cNvPr id="7" name="Picture 2" descr="Lucas Hembree and his service dog, Juno, share a mo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752600"/>
            <a:ext cx="3534667" cy="28956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dwgz13c02wr4k.cloudfront.net/wp-content/uploads/2011/10/tarrabell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2286000"/>
            <a:ext cx="2690188" cy="420341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File:Lovebirds in captivity-6a (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00" y="4899368"/>
            <a:ext cx="2017147" cy="13388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05600" y="3676918"/>
            <a:ext cx="1758950" cy="175895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05600" y="1782826"/>
            <a:ext cx="1758950" cy="1758950"/>
          </a:xfrm>
          <a:prstGeom prst="rect">
            <a:avLst/>
          </a:prstGeom>
        </p:spPr>
      </p:pic>
    </p:spTree>
    <p:extLst>
      <p:ext uri="{BB962C8B-B14F-4D97-AF65-F5344CB8AC3E}">
        <p14:creationId xmlns:p14="http://schemas.microsoft.com/office/powerpoint/2010/main" val="3454754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6967" y="4116285"/>
            <a:ext cx="2794360" cy="1988146"/>
          </a:xfrm>
          <a:prstGeom prst="rect">
            <a:avLst/>
          </a:prstGeom>
        </p:spPr>
      </p:pic>
      <p:sp>
        <p:nvSpPr>
          <p:cNvPr id="2" name="Title 1"/>
          <p:cNvSpPr>
            <a:spLocks noGrp="1"/>
          </p:cNvSpPr>
          <p:nvPr>
            <p:ph type="title"/>
          </p:nvPr>
        </p:nvSpPr>
        <p:spPr/>
        <p:txBody>
          <a:bodyPr/>
          <a:lstStyle/>
          <a:p>
            <a:r>
              <a:rPr lang="en-CA" dirty="0" smtClean="0"/>
              <a:t>Find Some Meaning</a:t>
            </a:r>
            <a:endParaRPr lang="en-CA" dirty="0"/>
          </a:p>
        </p:txBody>
      </p:sp>
      <p:grpSp>
        <p:nvGrpSpPr>
          <p:cNvPr id="4" name="Group 3"/>
          <p:cNvGrpSpPr/>
          <p:nvPr/>
        </p:nvGrpSpPr>
        <p:grpSpPr>
          <a:xfrm flipV="1">
            <a:off x="-76200" y="4736455"/>
            <a:ext cx="2286000" cy="2121545"/>
            <a:chOff x="3785977" y="2553671"/>
            <a:chExt cx="2254888" cy="2157709"/>
          </a:xfrm>
        </p:grpSpPr>
        <p:sp>
          <p:nvSpPr>
            <p:cNvPr id="5" name="Pie 4"/>
            <p:cNvSpPr/>
            <p:nvPr/>
          </p:nvSpPr>
          <p:spPr>
            <a:xfrm rot="10800000">
              <a:off x="3883156" y="2553671"/>
              <a:ext cx="2157709" cy="2157709"/>
            </a:xfrm>
            <a:prstGeom prst="pieWedg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flipV="1">
              <a:off x="3785977" y="2782111"/>
              <a:ext cx="1775348" cy="1031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Existential</a:t>
              </a:r>
              <a:endParaRPr lang="en-CA" sz="2200" kern="1200" dirty="0"/>
            </a:p>
          </p:txBody>
        </p:sp>
      </p:grpSp>
      <p:sp>
        <p:nvSpPr>
          <p:cNvPr id="7" name="TextBox 6"/>
          <p:cNvSpPr txBox="1"/>
          <p:nvPr/>
        </p:nvSpPr>
        <p:spPr>
          <a:xfrm>
            <a:off x="695375" y="1332349"/>
            <a:ext cx="2133600" cy="369332"/>
          </a:xfrm>
          <a:prstGeom prst="rect">
            <a:avLst/>
          </a:prstGeom>
          <a:noFill/>
        </p:spPr>
        <p:txBody>
          <a:bodyPr wrap="square" rtlCol="0">
            <a:spAutoFit/>
          </a:bodyPr>
          <a:lstStyle/>
          <a:p>
            <a:pPr algn="ctr"/>
            <a:r>
              <a:rPr lang="en-US" dirty="0" smtClean="0"/>
              <a:t>Sense of Purpose</a:t>
            </a:r>
            <a:endParaRPr lang="en-US" dirty="0"/>
          </a:p>
        </p:txBody>
      </p:sp>
      <p:sp>
        <p:nvSpPr>
          <p:cNvPr id="8" name="TextBox 7"/>
          <p:cNvSpPr txBox="1"/>
          <p:nvPr/>
        </p:nvSpPr>
        <p:spPr>
          <a:xfrm>
            <a:off x="3546724" y="1338430"/>
            <a:ext cx="2286000" cy="369332"/>
          </a:xfrm>
          <a:prstGeom prst="rect">
            <a:avLst/>
          </a:prstGeom>
          <a:noFill/>
        </p:spPr>
        <p:txBody>
          <a:bodyPr wrap="square" rtlCol="0">
            <a:spAutoFit/>
          </a:bodyPr>
          <a:lstStyle/>
          <a:p>
            <a:pPr algn="ctr"/>
            <a:r>
              <a:rPr lang="en-US" dirty="0" smtClean="0"/>
              <a:t>Sense of Direction</a:t>
            </a:r>
          </a:p>
        </p:txBody>
      </p:sp>
      <p:sp>
        <p:nvSpPr>
          <p:cNvPr id="9" name="TextBox 8"/>
          <p:cNvSpPr txBox="1"/>
          <p:nvPr/>
        </p:nvSpPr>
        <p:spPr>
          <a:xfrm>
            <a:off x="6336571" y="1315497"/>
            <a:ext cx="2286000" cy="369332"/>
          </a:xfrm>
          <a:prstGeom prst="rect">
            <a:avLst/>
          </a:prstGeom>
          <a:noFill/>
        </p:spPr>
        <p:txBody>
          <a:bodyPr wrap="square" rtlCol="0">
            <a:spAutoFit/>
          </a:bodyPr>
          <a:lstStyle/>
          <a:p>
            <a:pPr algn="ctr"/>
            <a:r>
              <a:rPr lang="en-US" dirty="0" smtClean="0"/>
              <a:t>Sense of Order</a:t>
            </a:r>
          </a:p>
        </p:txBody>
      </p:sp>
      <p:sp>
        <p:nvSpPr>
          <p:cNvPr id="10" name="TextBox 9"/>
          <p:cNvSpPr txBox="1"/>
          <p:nvPr/>
        </p:nvSpPr>
        <p:spPr>
          <a:xfrm>
            <a:off x="802531" y="3748927"/>
            <a:ext cx="1919288" cy="369332"/>
          </a:xfrm>
          <a:prstGeom prst="rect">
            <a:avLst/>
          </a:prstGeom>
          <a:noFill/>
        </p:spPr>
        <p:txBody>
          <a:bodyPr wrap="square" rtlCol="0">
            <a:spAutoFit/>
          </a:bodyPr>
          <a:lstStyle/>
          <a:p>
            <a:pPr algn="ctr"/>
            <a:r>
              <a:rPr lang="en-US" dirty="0" smtClean="0"/>
              <a:t>Values &amp;  Goals</a:t>
            </a:r>
            <a:endParaRPr lang="en-US" dirty="0"/>
          </a:p>
        </p:txBody>
      </p:sp>
      <p:sp>
        <p:nvSpPr>
          <p:cNvPr id="11" name="TextBox 10"/>
          <p:cNvSpPr txBox="1"/>
          <p:nvPr/>
        </p:nvSpPr>
        <p:spPr>
          <a:xfrm>
            <a:off x="6356667" y="3748927"/>
            <a:ext cx="2245808" cy="369332"/>
          </a:xfrm>
          <a:prstGeom prst="rect">
            <a:avLst/>
          </a:prstGeom>
          <a:noFill/>
        </p:spPr>
        <p:txBody>
          <a:bodyPr wrap="none" rtlCol="0">
            <a:spAutoFit/>
          </a:bodyPr>
          <a:lstStyle/>
          <a:p>
            <a:pPr algn="ctr"/>
            <a:r>
              <a:rPr lang="en-US" dirty="0" smtClean="0"/>
              <a:t>Reason for Existence</a:t>
            </a:r>
            <a:endParaRPr lang="en-US" dirty="0"/>
          </a:p>
        </p:txBody>
      </p:sp>
      <p:sp>
        <p:nvSpPr>
          <p:cNvPr id="12" name="TextBox 11"/>
          <p:cNvSpPr txBox="1"/>
          <p:nvPr/>
        </p:nvSpPr>
        <p:spPr>
          <a:xfrm>
            <a:off x="3502392" y="3748927"/>
            <a:ext cx="2364943" cy="369332"/>
          </a:xfrm>
          <a:prstGeom prst="rect">
            <a:avLst/>
          </a:prstGeom>
          <a:noFill/>
        </p:spPr>
        <p:txBody>
          <a:bodyPr wrap="none" rtlCol="0">
            <a:spAutoFit/>
          </a:bodyPr>
          <a:lstStyle/>
          <a:p>
            <a:r>
              <a:rPr lang="en-US" dirty="0" smtClean="0"/>
              <a:t>Reflection on the Past</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1676400"/>
            <a:ext cx="2579313" cy="1998055"/>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9550" y="1696497"/>
            <a:ext cx="2800350" cy="1977958"/>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8400" y="4116285"/>
            <a:ext cx="2575910" cy="1988146"/>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967" y="1699810"/>
            <a:ext cx="2794805" cy="1974645"/>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89550" y="4116286"/>
            <a:ext cx="2800349" cy="1988146"/>
          </a:xfrm>
          <a:prstGeom prst="rect">
            <a:avLst/>
          </a:prstGeom>
        </p:spPr>
      </p:pic>
    </p:spTree>
    <p:extLst>
      <p:ext uri="{BB962C8B-B14F-4D97-AF65-F5344CB8AC3E}">
        <p14:creationId xmlns:p14="http://schemas.microsoft.com/office/powerpoint/2010/main" val="180318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twanight.org/newTWAN/guests_photos/5002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0" y="381000"/>
            <a:ext cx="9152059" cy="606069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3169" y="609600"/>
            <a:ext cx="8229600" cy="914400"/>
          </a:xfrm>
        </p:spPr>
        <p:txBody>
          <a:bodyPr>
            <a:normAutofit/>
          </a:bodyPr>
          <a:lstStyle/>
          <a:p>
            <a:r>
              <a:rPr lang="en-US" i="1" dirty="0" smtClean="0">
                <a:solidFill>
                  <a:schemeClr val="bg1"/>
                </a:solidFill>
              </a:rPr>
              <a:t>In order to make sense of it all…</a:t>
            </a:r>
            <a:endParaRPr lang="en-US" i="1" dirty="0">
              <a:solidFill>
                <a:schemeClr val="bg1"/>
              </a:solidFill>
            </a:endParaRPr>
          </a:p>
        </p:txBody>
      </p:sp>
      <p:pic>
        <p:nvPicPr>
          <p:cNvPr id="4" name="Picture 2" descr="http://www.aim.org/wp-content/uploads/2012/07/sarah-pali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042" y="2064596"/>
            <a:ext cx="2971800" cy="15338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469" y="3344536"/>
            <a:ext cx="2074488" cy="1380477"/>
          </a:xfrm>
          <a:prstGeom prst="rect">
            <a:avLst/>
          </a:prstGeom>
        </p:spPr>
      </p:pic>
      <p:pic>
        <p:nvPicPr>
          <p:cNvPr id="6" name="Picture 14" descr="http://bestscreenwallpaper.com/wp-content/uploads/2013/11/Rob-Ford-Toronto-rob-ford-video-wallpaper-bestscreenwallpaper.com-1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4489348"/>
            <a:ext cx="1503443" cy="1585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42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28600" y="1442670"/>
            <a:ext cx="8686800" cy="3911638"/>
          </a:xfrm>
          <a:prstGeom prst="rect">
            <a:avLst/>
          </a:prstGeom>
        </p:spPr>
      </p:pic>
      <p:sp>
        <p:nvSpPr>
          <p:cNvPr id="2" name="Title 1"/>
          <p:cNvSpPr>
            <a:spLocks noGrp="1"/>
          </p:cNvSpPr>
          <p:nvPr>
            <p:ph type="title"/>
          </p:nvPr>
        </p:nvSpPr>
        <p:spPr/>
        <p:txBody>
          <a:bodyPr/>
          <a:lstStyle/>
          <a:p>
            <a:r>
              <a:rPr lang="en-CA" dirty="0" smtClean="0"/>
              <a:t>Be Mindful</a:t>
            </a:r>
            <a:endParaRPr lang="en-CA" dirty="0"/>
          </a:p>
        </p:txBody>
      </p:sp>
      <p:sp>
        <p:nvSpPr>
          <p:cNvPr id="3" name="Content Placeholder 2"/>
          <p:cNvSpPr>
            <a:spLocks noGrp="1"/>
          </p:cNvSpPr>
          <p:nvPr>
            <p:ph idx="1"/>
          </p:nvPr>
        </p:nvSpPr>
        <p:spPr>
          <a:xfrm>
            <a:off x="2414094" y="5562600"/>
            <a:ext cx="6501305" cy="1020769"/>
          </a:xfrm>
        </p:spPr>
        <p:txBody>
          <a:bodyPr>
            <a:normAutofit/>
          </a:bodyPr>
          <a:lstStyle/>
          <a:p>
            <a:pPr marL="0" indent="0">
              <a:buNone/>
            </a:pPr>
            <a:r>
              <a:rPr lang="en-CA" sz="2400" dirty="0" smtClean="0"/>
              <a:t>Mindfulness-based meditation linked to improved quality of life, reduced stress, and better sleep.</a:t>
            </a:r>
            <a:endParaRPr lang="en-CA" sz="2400" dirty="0"/>
          </a:p>
        </p:txBody>
      </p:sp>
      <p:grpSp>
        <p:nvGrpSpPr>
          <p:cNvPr id="4" name="Group 3"/>
          <p:cNvGrpSpPr/>
          <p:nvPr/>
        </p:nvGrpSpPr>
        <p:grpSpPr>
          <a:xfrm flipV="1">
            <a:off x="-76200" y="4736455"/>
            <a:ext cx="2286000" cy="2121545"/>
            <a:chOff x="3785977" y="2553671"/>
            <a:chExt cx="2254888" cy="2157709"/>
          </a:xfrm>
        </p:grpSpPr>
        <p:sp>
          <p:nvSpPr>
            <p:cNvPr id="5" name="Pie 4"/>
            <p:cNvSpPr/>
            <p:nvPr/>
          </p:nvSpPr>
          <p:spPr>
            <a:xfrm rot="10800000">
              <a:off x="3883156" y="2553671"/>
              <a:ext cx="2157709" cy="2157709"/>
            </a:xfrm>
            <a:prstGeom prst="pieWedg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flipV="1">
              <a:off x="3785977" y="2782111"/>
              <a:ext cx="1775348" cy="1031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Existential</a:t>
              </a:r>
              <a:endParaRPr lang="en-CA" sz="2200" kern="1200" dirty="0"/>
            </a:p>
          </p:txBody>
        </p:sp>
      </p:grpSp>
    </p:spTree>
    <p:extLst>
      <p:ext uri="{BB962C8B-B14F-4D97-AF65-F5344CB8AC3E}">
        <p14:creationId xmlns:p14="http://schemas.microsoft.com/office/powerpoint/2010/main" val="7979525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90600" y="1417638"/>
            <a:ext cx="7163464" cy="4980223"/>
          </a:xfrm>
        </p:spPr>
      </p:pic>
      <p:sp>
        <p:nvSpPr>
          <p:cNvPr id="2" name="Title 1"/>
          <p:cNvSpPr>
            <a:spLocks noGrp="1"/>
          </p:cNvSpPr>
          <p:nvPr>
            <p:ph type="title"/>
          </p:nvPr>
        </p:nvSpPr>
        <p:spPr/>
        <p:txBody>
          <a:bodyPr/>
          <a:lstStyle/>
          <a:p>
            <a:r>
              <a:rPr lang="en-CA" dirty="0" smtClean="0"/>
              <a:t>Connect to Something Bigger</a:t>
            </a:r>
            <a:endParaRPr lang="en-CA" dirty="0"/>
          </a:p>
        </p:txBody>
      </p:sp>
      <p:grpSp>
        <p:nvGrpSpPr>
          <p:cNvPr id="4" name="Group 3"/>
          <p:cNvGrpSpPr/>
          <p:nvPr/>
        </p:nvGrpSpPr>
        <p:grpSpPr>
          <a:xfrm flipV="1">
            <a:off x="-76200" y="4736455"/>
            <a:ext cx="2286000" cy="2121545"/>
            <a:chOff x="3785977" y="2553671"/>
            <a:chExt cx="2254888" cy="2157709"/>
          </a:xfrm>
        </p:grpSpPr>
        <p:sp>
          <p:nvSpPr>
            <p:cNvPr id="5" name="Pie 4"/>
            <p:cNvSpPr/>
            <p:nvPr/>
          </p:nvSpPr>
          <p:spPr>
            <a:xfrm rot="10800000">
              <a:off x="3883156" y="2553671"/>
              <a:ext cx="2157709" cy="2157709"/>
            </a:xfrm>
            <a:prstGeom prst="pieWedg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6" name="Pie 4"/>
            <p:cNvSpPr/>
            <p:nvPr/>
          </p:nvSpPr>
          <p:spPr>
            <a:xfrm flipV="1">
              <a:off x="3785977" y="2782111"/>
              <a:ext cx="1775348" cy="1031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Existential</a:t>
              </a:r>
              <a:endParaRPr lang="en-CA" sz="2200" kern="1200" dirty="0"/>
            </a:p>
          </p:txBody>
        </p:sp>
      </p:grpSp>
    </p:spTree>
    <p:extLst>
      <p:ext uri="{BB962C8B-B14F-4D97-AF65-F5344CB8AC3E}">
        <p14:creationId xmlns:p14="http://schemas.microsoft.com/office/powerpoint/2010/main" val="15460314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allpaperswa.com/download/view?resolution=2560x1920&amp;file=MTAyNHg4MDcvMjAxMjA0MTIvdHJlZXMgd29vZCBwYXR0ZXJucyB0ZXh0dXJlcyBiYWNrZ3JvdW5kcyAxMDI0eDgwNyB3YWxscGFwZXJfd3d3LndhbGxwYXBlcndhLmNvbV8yNy5qcGc=&amp;name=dHJlZXNfd29vZF9wYXR0ZXJuc190ZXh0dXJlc19iYWNrZ3JvdW5kc18xMDI0eDgwN193YWxscGFwZX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10"/>
            <a:ext cx="9166807" cy="68751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81000" y="4343400"/>
            <a:ext cx="6858000" cy="646331"/>
          </a:xfrm>
          <a:prstGeom prst="rect">
            <a:avLst/>
          </a:prstGeom>
        </p:spPr>
        <p:txBody>
          <a:bodyPr wrap="square">
            <a:spAutoFit/>
          </a:bodyPr>
          <a:lstStyle/>
          <a:p>
            <a:r>
              <a:rPr lang="en-CA" dirty="0" smtClean="0">
                <a:solidFill>
                  <a:schemeClr val="bg1"/>
                </a:solidFill>
              </a:rPr>
              <a:t>UBC STUDY: The </a:t>
            </a:r>
            <a:r>
              <a:rPr lang="en-CA" dirty="0">
                <a:solidFill>
                  <a:schemeClr val="bg1"/>
                </a:solidFill>
              </a:rPr>
              <a:t>visual presence of wood in a room lowers sympathetic nervous system (SNS) activation in </a:t>
            </a:r>
            <a:r>
              <a:rPr lang="en-CA" dirty="0" smtClean="0">
                <a:solidFill>
                  <a:schemeClr val="bg1"/>
                </a:solidFill>
              </a:rPr>
              <a:t>occupants (Fell, 2010). </a:t>
            </a:r>
            <a:endParaRPr lang="en-CA" dirty="0">
              <a:solidFill>
                <a:schemeClr val="bg1"/>
              </a:solidFill>
            </a:endParaRPr>
          </a:p>
        </p:txBody>
      </p:sp>
    </p:spTree>
    <p:extLst>
      <p:ext uri="{BB962C8B-B14F-4D97-AF65-F5344CB8AC3E}">
        <p14:creationId xmlns:p14="http://schemas.microsoft.com/office/powerpoint/2010/main" val="28769630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Be Positive!</a:t>
            </a:r>
            <a:endParaRPr lang="en-CA" dirty="0"/>
          </a:p>
        </p:txBody>
      </p:sp>
      <p:sp>
        <p:nvSpPr>
          <p:cNvPr id="3" name="Content Placeholder 2"/>
          <p:cNvSpPr>
            <a:spLocks noGrp="1"/>
          </p:cNvSpPr>
          <p:nvPr>
            <p:ph idx="1"/>
          </p:nvPr>
        </p:nvSpPr>
        <p:spPr/>
        <p:txBody>
          <a:bodyPr/>
          <a:lstStyle/>
          <a:p>
            <a:endParaRPr lang="en-CA" sz="2800" dirty="0" smtClean="0"/>
          </a:p>
          <a:p>
            <a:r>
              <a:rPr lang="en-CA" sz="2800" dirty="0" smtClean="0"/>
              <a:t>Forgiveness</a:t>
            </a:r>
          </a:p>
          <a:p>
            <a:r>
              <a:rPr lang="en-CA" sz="2800" dirty="0" smtClean="0"/>
              <a:t>Learned Optimism</a:t>
            </a:r>
          </a:p>
          <a:p>
            <a:r>
              <a:rPr lang="en-CA" sz="2800" dirty="0" smtClean="0"/>
              <a:t>Kindness and Gratitude</a:t>
            </a:r>
          </a:p>
          <a:p>
            <a:r>
              <a:rPr lang="en-CA" sz="2800" dirty="0" smtClean="0"/>
              <a:t>Personal Meaning</a:t>
            </a:r>
          </a:p>
          <a:p>
            <a:r>
              <a:rPr lang="en-CA" sz="2800" dirty="0" smtClean="0"/>
              <a:t>Creativity &amp; Flow</a:t>
            </a:r>
          </a:p>
          <a:p>
            <a:endParaRPr lang="en-CA"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29200" y="2057400"/>
            <a:ext cx="4114800" cy="2743200"/>
          </a:xfrm>
          <a:prstGeom prst="rect">
            <a:avLst/>
          </a:prstGeom>
        </p:spPr>
      </p:pic>
      <p:grpSp>
        <p:nvGrpSpPr>
          <p:cNvPr id="5" name="Group 4"/>
          <p:cNvGrpSpPr/>
          <p:nvPr/>
        </p:nvGrpSpPr>
        <p:grpSpPr>
          <a:xfrm flipV="1">
            <a:off x="-76200" y="4736455"/>
            <a:ext cx="2286000" cy="2121545"/>
            <a:chOff x="3785977" y="2553671"/>
            <a:chExt cx="2254888" cy="2157709"/>
          </a:xfrm>
        </p:grpSpPr>
        <p:sp>
          <p:nvSpPr>
            <p:cNvPr id="6" name="Pie 5"/>
            <p:cNvSpPr/>
            <p:nvPr/>
          </p:nvSpPr>
          <p:spPr>
            <a:xfrm rot="10800000">
              <a:off x="3883156" y="2553671"/>
              <a:ext cx="2157709" cy="2157709"/>
            </a:xfrm>
            <a:prstGeom prst="pieWedge">
              <a:avLst/>
            </a:prstGeom>
            <a:solidFill>
              <a:srgbClr val="7030A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7" name="Pie 4"/>
            <p:cNvSpPr/>
            <p:nvPr/>
          </p:nvSpPr>
          <p:spPr>
            <a:xfrm flipV="1">
              <a:off x="3785977" y="2782111"/>
              <a:ext cx="1775348" cy="10317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CA" sz="2200" kern="1200" dirty="0" smtClean="0"/>
                <a:t>Existential</a:t>
              </a:r>
              <a:endParaRPr lang="en-CA" sz="2200" kern="1200" dirty="0"/>
            </a:p>
          </p:txBody>
        </p:sp>
      </p:grpSp>
    </p:spTree>
    <p:extLst>
      <p:ext uri="{BB962C8B-B14F-4D97-AF65-F5344CB8AC3E}">
        <p14:creationId xmlns:p14="http://schemas.microsoft.com/office/powerpoint/2010/main" val="20059106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CA" i="1" dirty="0" smtClean="0"/>
              <a:t>YOU CAN  </a:t>
            </a:r>
            <a:r>
              <a:rPr lang="en-CA" dirty="0" smtClean="0"/>
              <a:t>Beat Stress &amp; Improve Health!</a:t>
            </a:r>
            <a:endParaRPr lang="en-CA" dirty="0"/>
          </a:p>
        </p:txBody>
      </p:sp>
      <p:graphicFrame>
        <p:nvGraphicFramePr>
          <p:cNvPr id="4" name="Diagram 3"/>
          <p:cNvGraphicFramePr/>
          <p:nvPr>
            <p:extLst>
              <p:ext uri="{D42A27DB-BD31-4B8C-83A1-F6EECF244321}">
                <p14:modId xmlns:p14="http://schemas.microsoft.com/office/powerpoint/2010/main" val="560939411"/>
              </p:ext>
            </p:extLst>
          </p:nvPr>
        </p:nvGraphicFramePr>
        <p:xfrm>
          <a:off x="666750" y="1524000"/>
          <a:ext cx="7810500" cy="4983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p:cNvSpPr txBox="1"/>
          <p:nvPr/>
        </p:nvSpPr>
        <p:spPr>
          <a:xfrm>
            <a:off x="1843038" y="1921104"/>
            <a:ext cx="577402" cy="1107996"/>
          </a:xfrm>
          <a:prstGeom prst="rect">
            <a:avLst/>
          </a:prstGeom>
          <a:noFill/>
        </p:spPr>
        <p:txBody>
          <a:bodyPr wrap="none" rtlCol="0">
            <a:spAutoFit/>
          </a:bodyPr>
          <a:lstStyle/>
          <a:p>
            <a:r>
              <a:rPr lang="en-CA" sz="6600" b="1" dirty="0"/>
              <a:t>?</a:t>
            </a:r>
            <a:endParaRPr lang="en-CA" b="1" dirty="0"/>
          </a:p>
        </p:txBody>
      </p:sp>
      <p:sp>
        <p:nvSpPr>
          <p:cNvPr id="11" name="TextBox 10"/>
          <p:cNvSpPr txBox="1"/>
          <p:nvPr/>
        </p:nvSpPr>
        <p:spPr>
          <a:xfrm>
            <a:off x="6728941" y="1921104"/>
            <a:ext cx="577402" cy="1107996"/>
          </a:xfrm>
          <a:prstGeom prst="rect">
            <a:avLst/>
          </a:prstGeom>
          <a:noFill/>
        </p:spPr>
        <p:txBody>
          <a:bodyPr wrap="none" rtlCol="0">
            <a:spAutoFit/>
          </a:bodyPr>
          <a:lstStyle/>
          <a:p>
            <a:r>
              <a:rPr lang="en-CA" sz="6600" b="1" dirty="0"/>
              <a:t>?</a:t>
            </a:r>
            <a:endParaRPr lang="en-CA" b="1" dirty="0"/>
          </a:p>
        </p:txBody>
      </p:sp>
      <p:sp>
        <p:nvSpPr>
          <p:cNvPr id="12" name="TextBox 11"/>
          <p:cNvSpPr txBox="1"/>
          <p:nvPr/>
        </p:nvSpPr>
        <p:spPr>
          <a:xfrm>
            <a:off x="1843038" y="4856202"/>
            <a:ext cx="577402" cy="1107996"/>
          </a:xfrm>
          <a:prstGeom prst="rect">
            <a:avLst/>
          </a:prstGeom>
          <a:noFill/>
        </p:spPr>
        <p:txBody>
          <a:bodyPr wrap="none" rtlCol="0">
            <a:spAutoFit/>
          </a:bodyPr>
          <a:lstStyle/>
          <a:p>
            <a:r>
              <a:rPr lang="en-CA" sz="6600" b="1" dirty="0"/>
              <a:t>?</a:t>
            </a:r>
            <a:endParaRPr lang="en-CA" b="1" dirty="0"/>
          </a:p>
        </p:txBody>
      </p:sp>
      <p:sp>
        <p:nvSpPr>
          <p:cNvPr id="13" name="TextBox 12"/>
          <p:cNvSpPr txBox="1"/>
          <p:nvPr/>
        </p:nvSpPr>
        <p:spPr>
          <a:xfrm>
            <a:off x="6728941" y="4856202"/>
            <a:ext cx="577402" cy="1107996"/>
          </a:xfrm>
          <a:prstGeom prst="rect">
            <a:avLst/>
          </a:prstGeom>
          <a:noFill/>
        </p:spPr>
        <p:txBody>
          <a:bodyPr wrap="none" rtlCol="0">
            <a:spAutoFit/>
          </a:bodyPr>
          <a:lstStyle/>
          <a:p>
            <a:r>
              <a:rPr lang="en-CA" sz="6600" b="1" dirty="0"/>
              <a:t>?</a:t>
            </a:r>
            <a:endParaRPr lang="en-CA" b="1" dirty="0"/>
          </a:p>
        </p:txBody>
      </p:sp>
      <p:sp>
        <p:nvSpPr>
          <p:cNvPr id="8" name="TextBox 7"/>
          <p:cNvSpPr txBox="1"/>
          <p:nvPr/>
        </p:nvSpPr>
        <p:spPr>
          <a:xfrm>
            <a:off x="1004582" y="2345425"/>
            <a:ext cx="470000" cy="830997"/>
          </a:xfrm>
          <a:prstGeom prst="rect">
            <a:avLst/>
          </a:prstGeom>
          <a:noFill/>
        </p:spPr>
        <p:txBody>
          <a:bodyPr wrap="none" rtlCol="0">
            <a:spAutoFit/>
          </a:bodyPr>
          <a:lstStyle/>
          <a:p>
            <a:r>
              <a:rPr lang="en-CA" sz="4800" b="1" dirty="0"/>
              <a:t>?</a:t>
            </a:r>
            <a:endParaRPr lang="en-CA" b="1" dirty="0"/>
          </a:p>
        </p:txBody>
      </p:sp>
      <p:sp>
        <p:nvSpPr>
          <p:cNvPr id="9" name="TextBox 8"/>
          <p:cNvSpPr txBox="1"/>
          <p:nvPr/>
        </p:nvSpPr>
        <p:spPr>
          <a:xfrm>
            <a:off x="1374605" y="2829241"/>
            <a:ext cx="470000" cy="830997"/>
          </a:xfrm>
          <a:prstGeom prst="rect">
            <a:avLst/>
          </a:prstGeom>
          <a:noFill/>
        </p:spPr>
        <p:txBody>
          <a:bodyPr wrap="none" rtlCol="0">
            <a:spAutoFit/>
          </a:bodyPr>
          <a:lstStyle/>
          <a:p>
            <a:r>
              <a:rPr lang="en-CA" sz="4800" b="1" dirty="0"/>
              <a:t>?</a:t>
            </a:r>
            <a:endParaRPr lang="en-CA" b="1" dirty="0"/>
          </a:p>
        </p:txBody>
      </p:sp>
      <p:sp>
        <p:nvSpPr>
          <p:cNvPr id="10" name="TextBox 9"/>
          <p:cNvSpPr txBox="1"/>
          <p:nvPr/>
        </p:nvSpPr>
        <p:spPr>
          <a:xfrm>
            <a:off x="1144567" y="3464610"/>
            <a:ext cx="470000" cy="830997"/>
          </a:xfrm>
          <a:prstGeom prst="rect">
            <a:avLst/>
          </a:prstGeom>
          <a:noFill/>
        </p:spPr>
        <p:txBody>
          <a:bodyPr wrap="none" rtlCol="0">
            <a:spAutoFit/>
          </a:bodyPr>
          <a:lstStyle/>
          <a:p>
            <a:r>
              <a:rPr lang="en-CA" sz="4800" b="1" dirty="0"/>
              <a:t>?</a:t>
            </a:r>
            <a:endParaRPr lang="en-CA" b="1" dirty="0"/>
          </a:p>
        </p:txBody>
      </p:sp>
      <p:sp>
        <p:nvSpPr>
          <p:cNvPr id="14" name="TextBox 13"/>
          <p:cNvSpPr txBox="1"/>
          <p:nvPr/>
        </p:nvSpPr>
        <p:spPr>
          <a:xfrm>
            <a:off x="635748" y="3049112"/>
            <a:ext cx="470000" cy="830997"/>
          </a:xfrm>
          <a:prstGeom prst="rect">
            <a:avLst/>
          </a:prstGeom>
          <a:noFill/>
        </p:spPr>
        <p:txBody>
          <a:bodyPr wrap="none" rtlCol="0">
            <a:spAutoFit/>
          </a:bodyPr>
          <a:lstStyle/>
          <a:p>
            <a:r>
              <a:rPr lang="en-CA" sz="4800" b="1" dirty="0"/>
              <a:t>?</a:t>
            </a:r>
            <a:endParaRPr lang="en-CA" b="1" dirty="0"/>
          </a:p>
        </p:txBody>
      </p:sp>
      <p:sp>
        <p:nvSpPr>
          <p:cNvPr id="15" name="TextBox 14"/>
          <p:cNvSpPr txBox="1"/>
          <p:nvPr/>
        </p:nvSpPr>
        <p:spPr>
          <a:xfrm>
            <a:off x="7669922" y="2345425"/>
            <a:ext cx="470000" cy="830997"/>
          </a:xfrm>
          <a:prstGeom prst="rect">
            <a:avLst/>
          </a:prstGeom>
          <a:noFill/>
        </p:spPr>
        <p:txBody>
          <a:bodyPr wrap="none" rtlCol="0">
            <a:spAutoFit/>
          </a:bodyPr>
          <a:lstStyle/>
          <a:p>
            <a:r>
              <a:rPr lang="en-CA" sz="4800" b="1" dirty="0"/>
              <a:t>?</a:t>
            </a:r>
            <a:endParaRPr lang="en-CA" b="1" dirty="0"/>
          </a:p>
        </p:txBody>
      </p:sp>
      <p:sp>
        <p:nvSpPr>
          <p:cNvPr id="16" name="TextBox 15"/>
          <p:cNvSpPr txBox="1"/>
          <p:nvPr/>
        </p:nvSpPr>
        <p:spPr>
          <a:xfrm>
            <a:off x="8039945" y="2829241"/>
            <a:ext cx="470000" cy="830997"/>
          </a:xfrm>
          <a:prstGeom prst="rect">
            <a:avLst/>
          </a:prstGeom>
          <a:noFill/>
        </p:spPr>
        <p:txBody>
          <a:bodyPr wrap="none" rtlCol="0">
            <a:spAutoFit/>
          </a:bodyPr>
          <a:lstStyle/>
          <a:p>
            <a:r>
              <a:rPr lang="en-CA" sz="4800" b="1" dirty="0"/>
              <a:t>?</a:t>
            </a:r>
            <a:endParaRPr lang="en-CA" b="1" dirty="0"/>
          </a:p>
        </p:txBody>
      </p:sp>
      <p:sp>
        <p:nvSpPr>
          <p:cNvPr id="17" name="TextBox 16"/>
          <p:cNvSpPr txBox="1"/>
          <p:nvPr/>
        </p:nvSpPr>
        <p:spPr>
          <a:xfrm>
            <a:off x="7809907" y="3464610"/>
            <a:ext cx="470000" cy="830997"/>
          </a:xfrm>
          <a:prstGeom prst="rect">
            <a:avLst/>
          </a:prstGeom>
          <a:noFill/>
        </p:spPr>
        <p:txBody>
          <a:bodyPr wrap="none" rtlCol="0">
            <a:spAutoFit/>
          </a:bodyPr>
          <a:lstStyle/>
          <a:p>
            <a:r>
              <a:rPr lang="en-CA" sz="4800" b="1" dirty="0"/>
              <a:t>?</a:t>
            </a:r>
            <a:endParaRPr lang="en-CA" b="1" dirty="0"/>
          </a:p>
        </p:txBody>
      </p:sp>
      <p:sp>
        <p:nvSpPr>
          <p:cNvPr id="18" name="TextBox 17"/>
          <p:cNvSpPr txBox="1"/>
          <p:nvPr/>
        </p:nvSpPr>
        <p:spPr>
          <a:xfrm>
            <a:off x="7301088" y="3049112"/>
            <a:ext cx="470000" cy="830997"/>
          </a:xfrm>
          <a:prstGeom prst="rect">
            <a:avLst/>
          </a:prstGeom>
          <a:noFill/>
        </p:spPr>
        <p:txBody>
          <a:bodyPr wrap="none" rtlCol="0">
            <a:spAutoFit/>
          </a:bodyPr>
          <a:lstStyle/>
          <a:p>
            <a:r>
              <a:rPr lang="en-CA" sz="4800" b="1" dirty="0"/>
              <a:t>?</a:t>
            </a:r>
            <a:endParaRPr lang="en-CA" b="1" dirty="0"/>
          </a:p>
        </p:txBody>
      </p:sp>
      <p:sp>
        <p:nvSpPr>
          <p:cNvPr id="19" name="TextBox 18"/>
          <p:cNvSpPr txBox="1"/>
          <p:nvPr/>
        </p:nvSpPr>
        <p:spPr>
          <a:xfrm>
            <a:off x="1003015" y="4555209"/>
            <a:ext cx="470000" cy="830997"/>
          </a:xfrm>
          <a:prstGeom prst="rect">
            <a:avLst/>
          </a:prstGeom>
          <a:noFill/>
        </p:spPr>
        <p:txBody>
          <a:bodyPr wrap="none" rtlCol="0">
            <a:spAutoFit/>
          </a:bodyPr>
          <a:lstStyle/>
          <a:p>
            <a:r>
              <a:rPr lang="en-CA" sz="4800" b="1" dirty="0"/>
              <a:t>?</a:t>
            </a:r>
            <a:endParaRPr lang="en-CA" b="1" dirty="0"/>
          </a:p>
        </p:txBody>
      </p:sp>
      <p:sp>
        <p:nvSpPr>
          <p:cNvPr id="20" name="TextBox 19"/>
          <p:cNvSpPr txBox="1"/>
          <p:nvPr/>
        </p:nvSpPr>
        <p:spPr>
          <a:xfrm>
            <a:off x="1373038" y="5039025"/>
            <a:ext cx="470000" cy="830997"/>
          </a:xfrm>
          <a:prstGeom prst="rect">
            <a:avLst/>
          </a:prstGeom>
          <a:noFill/>
        </p:spPr>
        <p:txBody>
          <a:bodyPr wrap="none" rtlCol="0">
            <a:spAutoFit/>
          </a:bodyPr>
          <a:lstStyle/>
          <a:p>
            <a:r>
              <a:rPr lang="en-CA" sz="4800" b="1" dirty="0"/>
              <a:t>?</a:t>
            </a:r>
            <a:endParaRPr lang="en-CA" b="1" dirty="0"/>
          </a:p>
        </p:txBody>
      </p:sp>
      <p:sp>
        <p:nvSpPr>
          <p:cNvPr id="21" name="TextBox 20"/>
          <p:cNvSpPr txBox="1"/>
          <p:nvPr/>
        </p:nvSpPr>
        <p:spPr>
          <a:xfrm>
            <a:off x="1143000" y="5674394"/>
            <a:ext cx="470000" cy="830997"/>
          </a:xfrm>
          <a:prstGeom prst="rect">
            <a:avLst/>
          </a:prstGeom>
          <a:noFill/>
        </p:spPr>
        <p:txBody>
          <a:bodyPr wrap="none" rtlCol="0">
            <a:spAutoFit/>
          </a:bodyPr>
          <a:lstStyle/>
          <a:p>
            <a:r>
              <a:rPr lang="en-CA" sz="4800" b="1" dirty="0"/>
              <a:t>?</a:t>
            </a:r>
            <a:endParaRPr lang="en-CA" b="1" dirty="0"/>
          </a:p>
        </p:txBody>
      </p:sp>
      <p:sp>
        <p:nvSpPr>
          <p:cNvPr id="22" name="TextBox 21"/>
          <p:cNvSpPr txBox="1"/>
          <p:nvPr/>
        </p:nvSpPr>
        <p:spPr>
          <a:xfrm>
            <a:off x="634181" y="5258896"/>
            <a:ext cx="470000" cy="830997"/>
          </a:xfrm>
          <a:prstGeom prst="rect">
            <a:avLst/>
          </a:prstGeom>
          <a:noFill/>
        </p:spPr>
        <p:txBody>
          <a:bodyPr wrap="none" rtlCol="0">
            <a:spAutoFit/>
          </a:bodyPr>
          <a:lstStyle/>
          <a:p>
            <a:r>
              <a:rPr lang="en-CA" sz="4800" b="1" dirty="0"/>
              <a:t>?</a:t>
            </a:r>
            <a:endParaRPr lang="en-CA" b="1" dirty="0"/>
          </a:p>
        </p:txBody>
      </p:sp>
      <p:sp>
        <p:nvSpPr>
          <p:cNvPr id="23" name="TextBox 22"/>
          <p:cNvSpPr txBox="1"/>
          <p:nvPr/>
        </p:nvSpPr>
        <p:spPr>
          <a:xfrm>
            <a:off x="7669922" y="4553844"/>
            <a:ext cx="470000" cy="830997"/>
          </a:xfrm>
          <a:prstGeom prst="rect">
            <a:avLst/>
          </a:prstGeom>
          <a:noFill/>
        </p:spPr>
        <p:txBody>
          <a:bodyPr wrap="none" rtlCol="0">
            <a:spAutoFit/>
          </a:bodyPr>
          <a:lstStyle/>
          <a:p>
            <a:r>
              <a:rPr lang="en-CA" sz="4800" b="1" dirty="0"/>
              <a:t>?</a:t>
            </a:r>
            <a:endParaRPr lang="en-CA" b="1" dirty="0"/>
          </a:p>
        </p:txBody>
      </p:sp>
      <p:sp>
        <p:nvSpPr>
          <p:cNvPr id="24" name="TextBox 23"/>
          <p:cNvSpPr txBox="1"/>
          <p:nvPr/>
        </p:nvSpPr>
        <p:spPr>
          <a:xfrm>
            <a:off x="8039945" y="5037660"/>
            <a:ext cx="470000" cy="830997"/>
          </a:xfrm>
          <a:prstGeom prst="rect">
            <a:avLst/>
          </a:prstGeom>
          <a:noFill/>
        </p:spPr>
        <p:txBody>
          <a:bodyPr wrap="none" rtlCol="0">
            <a:spAutoFit/>
          </a:bodyPr>
          <a:lstStyle/>
          <a:p>
            <a:r>
              <a:rPr lang="en-CA" sz="4800" b="1" dirty="0"/>
              <a:t>?</a:t>
            </a:r>
            <a:endParaRPr lang="en-CA" b="1" dirty="0"/>
          </a:p>
        </p:txBody>
      </p:sp>
      <p:sp>
        <p:nvSpPr>
          <p:cNvPr id="25" name="TextBox 24"/>
          <p:cNvSpPr txBox="1"/>
          <p:nvPr/>
        </p:nvSpPr>
        <p:spPr>
          <a:xfrm>
            <a:off x="7809907" y="5673029"/>
            <a:ext cx="470000" cy="830997"/>
          </a:xfrm>
          <a:prstGeom prst="rect">
            <a:avLst/>
          </a:prstGeom>
          <a:noFill/>
        </p:spPr>
        <p:txBody>
          <a:bodyPr wrap="none" rtlCol="0">
            <a:spAutoFit/>
          </a:bodyPr>
          <a:lstStyle/>
          <a:p>
            <a:r>
              <a:rPr lang="en-CA" sz="4800" b="1" dirty="0"/>
              <a:t>?</a:t>
            </a:r>
            <a:endParaRPr lang="en-CA" b="1" dirty="0"/>
          </a:p>
        </p:txBody>
      </p:sp>
      <p:sp>
        <p:nvSpPr>
          <p:cNvPr id="26" name="TextBox 25"/>
          <p:cNvSpPr txBox="1"/>
          <p:nvPr/>
        </p:nvSpPr>
        <p:spPr>
          <a:xfrm>
            <a:off x="7301088" y="5257531"/>
            <a:ext cx="470000" cy="830997"/>
          </a:xfrm>
          <a:prstGeom prst="rect">
            <a:avLst/>
          </a:prstGeom>
          <a:noFill/>
        </p:spPr>
        <p:txBody>
          <a:bodyPr wrap="none" rtlCol="0">
            <a:spAutoFit/>
          </a:bodyPr>
          <a:lstStyle/>
          <a:p>
            <a:r>
              <a:rPr lang="en-CA" sz="4800" b="1" dirty="0"/>
              <a:t>?</a:t>
            </a:r>
            <a:endParaRPr lang="en-CA" b="1" dirty="0"/>
          </a:p>
        </p:txBody>
      </p:sp>
    </p:spTree>
    <p:extLst>
      <p:ext uri="{BB962C8B-B14F-4D97-AF65-F5344CB8AC3E}">
        <p14:creationId xmlns:p14="http://schemas.microsoft.com/office/powerpoint/2010/main" val="2302167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4" grpId="0"/>
      <p:bldP spid="15" grpId="0"/>
      <p:bldP spid="16" grpId="0"/>
      <p:bldP spid="17" grpId="0"/>
      <p:bldP spid="18" grpId="0"/>
      <p:bldP spid="19" grpId="0"/>
      <p:bldP spid="20" grpId="0"/>
      <p:bldP spid="21" grpId="0"/>
      <p:bldP spid="22" grpId="0"/>
      <p:bldP spid="23" grpId="0"/>
      <p:bldP spid="24"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Fight or Flight</a:t>
            </a:r>
            <a:endParaRPr lang="en-CA" dirty="0"/>
          </a:p>
        </p:txBody>
      </p:sp>
      <p:pic>
        <p:nvPicPr>
          <p:cNvPr id="1026" name="Picture 2" descr="File:Epinephrine.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535" y="2133600"/>
            <a:ext cx="3429000" cy="18045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219200" y="4469407"/>
            <a:ext cx="2539670" cy="369332"/>
          </a:xfrm>
          <a:prstGeom prst="rect">
            <a:avLst/>
          </a:prstGeom>
          <a:noFill/>
        </p:spPr>
        <p:txBody>
          <a:bodyPr wrap="none" rtlCol="0">
            <a:spAutoFit/>
          </a:bodyPr>
          <a:lstStyle/>
          <a:p>
            <a:r>
              <a:rPr lang="en-CA" dirty="0" smtClean="0"/>
              <a:t>Adrenaline (Epinephrine)</a:t>
            </a:r>
            <a:endParaRPr lang="en-CA" dirty="0"/>
          </a:p>
        </p:txBody>
      </p:sp>
      <p:pic>
        <p:nvPicPr>
          <p:cNvPr id="1028" name="Picture 4" descr="File:Cortisol-2D-skeleta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124200"/>
            <a:ext cx="4003675" cy="31775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74927" y="2362200"/>
            <a:ext cx="3200748" cy="369332"/>
          </a:xfrm>
          <a:prstGeom prst="rect">
            <a:avLst/>
          </a:prstGeom>
          <a:noFill/>
        </p:spPr>
        <p:txBody>
          <a:bodyPr wrap="none" rtlCol="0">
            <a:spAutoFit/>
          </a:bodyPr>
          <a:lstStyle/>
          <a:p>
            <a:r>
              <a:rPr lang="en-CA" dirty="0" smtClean="0"/>
              <a:t>Cortisol (“The Stress Hormone”)</a:t>
            </a:r>
            <a:endParaRPr lang="en-CA" dirty="0"/>
          </a:p>
        </p:txBody>
      </p:sp>
    </p:spTree>
    <p:extLst>
      <p:ext uri="{BB962C8B-B14F-4D97-AF65-F5344CB8AC3E}">
        <p14:creationId xmlns:p14="http://schemas.microsoft.com/office/powerpoint/2010/main" val="40590223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Users\David B King\Downloads\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990600"/>
            <a:ext cx="5527676" cy="55276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224135"/>
            <a:ext cx="2193229" cy="461665"/>
          </a:xfrm>
          <a:prstGeom prst="rect">
            <a:avLst/>
          </a:prstGeom>
          <a:noFill/>
        </p:spPr>
        <p:txBody>
          <a:bodyPr wrap="none" rtlCol="0">
            <a:spAutoFit/>
          </a:bodyPr>
          <a:lstStyle/>
          <a:p>
            <a:r>
              <a:rPr lang="en-CA" sz="2400" i="1" dirty="0" smtClean="0">
                <a:solidFill>
                  <a:schemeClr val="bg1"/>
                </a:solidFill>
              </a:rPr>
              <a:t>But remember…</a:t>
            </a:r>
            <a:endParaRPr lang="en-CA" sz="2400" i="1" dirty="0">
              <a:solidFill>
                <a:schemeClr val="bg1"/>
              </a:solidFill>
            </a:endParaRPr>
          </a:p>
        </p:txBody>
      </p:sp>
    </p:spTree>
    <p:extLst>
      <p:ext uri="{BB962C8B-B14F-4D97-AF65-F5344CB8AC3E}">
        <p14:creationId xmlns:p14="http://schemas.microsoft.com/office/powerpoint/2010/main" val="120171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0"/>
            <a:ext cx="8229600" cy="1143000"/>
          </a:xfrm>
        </p:spPr>
        <p:txBody>
          <a:bodyPr/>
          <a:lstStyle/>
          <a:p>
            <a:r>
              <a:rPr lang="en-CA" dirty="0" smtClean="0">
                <a:solidFill>
                  <a:schemeClr val="bg1"/>
                </a:solidFill>
              </a:rPr>
              <a:t>Thank you!</a:t>
            </a:r>
            <a:endParaRPr lang="en-CA" dirty="0">
              <a:solidFill>
                <a:schemeClr val="bg1"/>
              </a:solidFill>
            </a:endParaRPr>
          </a:p>
        </p:txBody>
      </p:sp>
      <p:sp>
        <p:nvSpPr>
          <p:cNvPr id="3" name="Content Placeholder 2"/>
          <p:cNvSpPr>
            <a:spLocks noGrp="1"/>
          </p:cNvSpPr>
          <p:nvPr>
            <p:ph idx="1"/>
          </p:nvPr>
        </p:nvSpPr>
        <p:spPr>
          <a:xfrm>
            <a:off x="457200" y="3124200"/>
            <a:ext cx="8229600" cy="2468569"/>
          </a:xfrm>
        </p:spPr>
        <p:txBody>
          <a:bodyPr/>
          <a:lstStyle/>
          <a:p>
            <a:pPr marL="0" indent="0">
              <a:buNone/>
            </a:pPr>
            <a:endParaRPr lang="en-CA" dirty="0" smtClean="0">
              <a:solidFill>
                <a:schemeClr val="bg1"/>
              </a:solidFill>
            </a:endParaRPr>
          </a:p>
          <a:p>
            <a:pPr marL="0" indent="0" algn="ctr">
              <a:buNone/>
            </a:pPr>
            <a:r>
              <a:rPr lang="en-CA" sz="2800" dirty="0" smtClean="0">
                <a:solidFill>
                  <a:schemeClr val="bg1"/>
                </a:solidFill>
              </a:rPr>
              <a:t>www.davidbking.net</a:t>
            </a:r>
            <a:endParaRPr lang="en-CA" sz="2800" dirty="0">
              <a:solidFill>
                <a:schemeClr val="bg1"/>
              </a:solidFill>
            </a:endParaRPr>
          </a:p>
        </p:txBody>
      </p:sp>
    </p:spTree>
    <p:extLst>
      <p:ext uri="{BB962C8B-B14F-4D97-AF65-F5344CB8AC3E}">
        <p14:creationId xmlns:p14="http://schemas.microsoft.com/office/powerpoint/2010/main" val="2458697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240176464"/>
              </p:ext>
            </p:extLst>
          </p:nvPr>
        </p:nvGraphicFramePr>
        <p:xfrm>
          <a:off x="2489558" y="1828800"/>
          <a:ext cx="4216042" cy="3276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a:stretch>
            <a:fillRect/>
          </a:stretch>
        </p:blipFill>
        <p:spPr>
          <a:xfrm>
            <a:off x="491516" y="3581400"/>
            <a:ext cx="2182018" cy="3087762"/>
          </a:xfrm>
          <a:prstGeom prst="rect">
            <a:avLst/>
          </a:prstGeom>
        </p:spPr>
      </p:pic>
      <p:pic>
        <p:nvPicPr>
          <p:cNvPr id="7" name="Picture 6"/>
          <p:cNvPicPr>
            <a:picLocks noChangeAspect="1"/>
          </p:cNvPicPr>
          <p:nvPr/>
        </p:nvPicPr>
        <p:blipFill>
          <a:blip r:embed="rId8"/>
          <a:stretch>
            <a:fillRect/>
          </a:stretch>
        </p:blipFill>
        <p:spPr>
          <a:xfrm>
            <a:off x="533400" y="228600"/>
            <a:ext cx="2113903" cy="3119296"/>
          </a:xfrm>
          <a:prstGeom prst="rect">
            <a:avLst/>
          </a:prstGeom>
        </p:spPr>
      </p:pic>
      <p:pic>
        <p:nvPicPr>
          <p:cNvPr id="4" name="Picture 3"/>
          <p:cNvPicPr>
            <a:picLocks noChangeAspect="1"/>
          </p:cNvPicPr>
          <p:nvPr/>
        </p:nvPicPr>
        <p:blipFill>
          <a:blip r:embed="rId9"/>
          <a:stretch>
            <a:fillRect/>
          </a:stretch>
        </p:blipFill>
        <p:spPr>
          <a:xfrm>
            <a:off x="6553200" y="3581400"/>
            <a:ext cx="2061290" cy="3087762"/>
          </a:xfrm>
          <a:prstGeom prst="rect">
            <a:avLst/>
          </a:prstGeom>
        </p:spPr>
      </p:pic>
      <p:pic>
        <p:nvPicPr>
          <p:cNvPr id="6" name="Picture 5"/>
          <p:cNvPicPr>
            <a:picLocks noChangeAspect="1"/>
          </p:cNvPicPr>
          <p:nvPr/>
        </p:nvPicPr>
        <p:blipFill>
          <a:blip r:embed="rId10"/>
          <a:stretch>
            <a:fillRect/>
          </a:stretch>
        </p:blipFill>
        <p:spPr>
          <a:xfrm>
            <a:off x="6553200" y="228600"/>
            <a:ext cx="2061290" cy="3119296"/>
          </a:xfrm>
          <a:prstGeom prst="rect">
            <a:avLst/>
          </a:prstGeom>
        </p:spPr>
      </p:pic>
      <p:sp>
        <p:nvSpPr>
          <p:cNvPr id="10" name="TextBox 9"/>
          <p:cNvSpPr txBox="1"/>
          <p:nvPr/>
        </p:nvSpPr>
        <p:spPr>
          <a:xfrm>
            <a:off x="3156843" y="1066800"/>
            <a:ext cx="2886816" cy="461665"/>
          </a:xfrm>
          <a:prstGeom prst="rect">
            <a:avLst/>
          </a:prstGeom>
          <a:noFill/>
        </p:spPr>
        <p:txBody>
          <a:bodyPr wrap="none" rtlCol="0">
            <a:spAutoFit/>
          </a:bodyPr>
          <a:lstStyle/>
          <a:p>
            <a:r>
              <a:rPr lang="en-CA" sz="2400" dirty="0" smtClean="0"/>
              <a:t>Recommended Reads</a:t>
            </a:r>
            <a:endParaRPr lang="en-CA" sz="2400" dirty="0"/>
          </a:p>
        </p:txBody>
      </p:sp>
    </p:spTree>
    <p:extLst>
      <p:ext uri="{BB962C8B-B14F-4D97-AF65-F5344CB8AC3E}">
        <p14:creationId xmlns:p14="http://schemas.microsoft.com/office/powerpoint/2010/main" val="5527778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Returning to Baseline</a:t>
            </a:r>
            <a:endParaRPr lang="en-CA" dirty="0"/>
          </a:p>
        </p:txBody>
      </p:sp>
      <p:cxnSp>
        <p:nvCxnSpPr>
          <p:cNvPr id="5" name="Straight Connector 4"/>
          <p:cNvCxnSpPr/>
          <p:nvPr/>
        </p:nvCxnSpPr>
        <p:spPr>
          <a:xfrm>
            <a:off x="739932" y="4800600"/>
            <a:ext cx="2155668" cy="10886"/>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2895600" y="2688771"/>
            <a:ext cx="3124200" cy="2111829"/>
          </a:xfrm>
          <a:custGeom>
            <a:avLst/>
            <a:gdLst>
              <a:gd name="connsiteX0" fmla="*/ 0 w 2286000"/>
              <a:gd name="connsiteY0" fmla="*/ 2111829 h 2111829"/>
              <a:gd name="connsiteX1" fmla="*/ 1230085 w 2286000"/>
              <a:gd name="connsiteY1" fmla="*/ 0 h 2111829"/>
              <a:gd name="connsiteX2" fmla="*/ 2286000 w 2286000"/>
              <a:gd name="connsiteY2" fmla="*/ 2111829 h 2111829"/>
            </a:gdLst>
            <a:ahLst/>
            <a:cxnLst>
              <a:cxn ang="0">
                <a:pos x="connsiteX0" y="connsiteY0"/>
              </a:cxn>
              <a:cxn ang="0">
                <a:pos x="connsiteX1" y="connsiteY1"/>
              </a:cxn>
              <a:cxn ang="0">
                <a:pos x="connsiteX2" y="connsiteY2"/>
              </a:cxn>
            </a:cxnLst>
            <a:rect l="l" t="t" r="r" b="b"/>
            <a:pathLst>
              <a:path w="2286000" h="2111829">
                <a:moveTo>
                  <a:pt x="0" y="2111829"/>
                </a:moveTo>
                <a:cubicBezTo>
                  <a:pt x="424542" y="1055914"/>
                  <a:pt x="849085" y="0"/>
                  <a:pt x="1230085" y="0"/>
                </a:cubicBezTo>
                <a:cubicBezTo>
                  <a:pt x="1611085" y="0"/>
                  <a:pt x="1948542" y="1055914"/>
                  <a:pt x="2286000" y="2111829"/>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Connector 6"/>
          <p:cNvCxnSpPr/>
          <p:nvPr/>
        </p:nvCxnSpPr>
        <p:spPr>
          <a:xfrm>
            <a:off x="6019800" y="4800600"/>
            <a:ext cx="2362200" cy="10886"/>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9932" y="4849886"/>
            <a:ext cx="1781257" cy="400110"/>
          </a:xfrm>
          <a:prstGeom prst="rect">
            <a:avLst/>
          </a:prstGeom>
          <a:noFill/>
        </p:spPr>
        <p:txBody>
          <a:bodyPr wrap="none" rtlCol="0">
            <a:spAutoFit/>
          </a:bodyPr>
          <a:lstStyle/>
          <a:p>
            <a:r>
              <a:rPr lang="en-CA" sz="2000" b="1" dirty="0" smtClean="0">
                <a:latin typeface="Arial" panose="020B0604020202020204" pitchFamily="34" charset="0"/>
                <a:cs typeface="Arial" panose="020B0604020202020204" pitchFamily="34" charset="0"/>
              </a:rPr>
              <a:t>Homeostasis</a:t>
            </a:r>
            <a:endParaRPr lang="en-CA" sz="2400" b="1" dirty="0">
              <a:latin typeface="Arial" panose="020B0604020202020204" pitchFamily="34" charset="0"/>
              <a:cs typeface="Arial" panose="020B0604020202020204" pitchFamily="34" charset="0"/>
            </a:endParaRPr>
          </a:p>
        </p:txBody>
      </p:sp>
      <p:sp>
        <p:nvSpPr>
          <p:cNvPr id="9" name="TextBox 8"/>
          <p:cNvSpPr txBox="1"/>
          <p:nvPr/>
        </p:nvSpPr>
        <p:spPr>
          <a:xfrm>
            <a:off x="6310271" y="4849886"/>
            <a:ext cx="1781257" cy="400110"/>
          </a:xfrm>
          <a:prstGeom prst="rect">
            <a:avLst/>
          </a:prstGeom>
          <a:noFill/>
        </p:spPr>
        <p:txBody>
          <a:bodyPr wrap="none" rtlCol="0">
            <a:spAutoFit/>
          </a:bodyPr>
          <a:lstStyle/>
          <a:p>
            <a:r>
              <a:rPr lang="en-CA" sz="2000" b="1" dirty="0" smtClean="0">
                <a:latin typeface="Arial" panose="020B0604020202020204" pitchFamily="34" charset="0"/>
                <a:cs typeface="Arial" panose="020B0604020202020204" pitchFamily="34" charset="0"/>
              </a:rPr>
              <a:t>Homeostasis</a:t>
            </a:r>
            <a:endParaRPr lang="en-CA" sz="2000" b="1" dirty="0">
              <a:latin typeface="Arial" panose="020B0604020202020204" pitchFamily="34" charset="0"/>
              <a:cs typeface="Arial" panose="020B0604020202020204" pitchFamily="34" charset="0"/>
            </a:endParaRPr>
          </a:p>
        </p:txBody>
      </p:sp>
      <p:sp>
        <p:nvSpPr>
          <p:cNvPr id="10" name="TextBox 9"/>
          <p:cNvSpPr txBox="1"/>
          <p:nvPr/>
        </p:nvSpPr>
        <p:spPr>
          <a:xfrm>
            <a:off x="3853095" y="3171354"/>
            <a:ext cx="1431714" cy="830997"/>
          </a:xfrm>
          <a:prstGeom prst="rect">
            <a:avLst/>
          </a:prstGeom>
          <a:noFill/>
        </p:spPr>
        <p:txBody>
          <a:bodyPr wrap="square" rtlCol="0">
            <a:spAutoFit/>
          </a:bodyPr>
          <a:lstStyle/>
          <a:p>
            <a:pPr algn="ctr"/>
            <a:r>
              <a:rPr lang="en-CA" sz="2400" b="1" dirty="0" smtClean="0">
                <a:latin typeface="Arial" panose="020B0604020202020204" pitchFamily="34" charset="0"/>
                <a:cs typeface="Arial" panose="020B0604020202020204" pitchFamily="34" charset="0"/>
              </a:rPr>
              <a:t>Fight or Flight</a:t>
            </a:r>
            <a:endParaRPr lang="en-CA" sz="2400" b="1" dirty="0">
              <a:latin typeface="Arial" panose="020B0604020202020204" pitchFamily="34" charset="0"/>
              <a:cs typeface="Arial" panose="020B0604020202020204" pitchFamily="34" charset="0"/>
            </a:endParaRPr>
          </a:p>
        </p:txBody>
      </p:sp>
      <p:sp>
        <p:nvSpPr>
          <p:cNvPr id="12" name="TextBox 11"/>
          <p:cNvSpPr txBox="1"/>
          <p:nvPr/>
        </p:nvSpPr>
        <p:spPr>
          <a:xfrm rot="1165649">
            <a:off x="3248318" y="5105135"/>
            <a:ext cx="2044149" cy="369332"/>
          </a:xfrm>
          <a:prstGeom prst="rect">
            <a:avLst/>
          </a:prstGeom>
          <a:noFill/>
        </p:spPr>
        <p:txBody>
          <a:bodyPr wrap="none" rtlCol="0">
            <a:spAutoFit/>
          </a:bodyPr>
          <a:lstStyle/>
          <a:p>
            <a:r>
              <a:rPr lang="en-CA" b="1" dirty="0" smtClean="0">
                <a:latin typeface="Arial" panose="020B0604020202020204" pitchFamily="34" charset="0"/>
                <a:cs typeface="Arial" panose="020B0604020202020204" pitchFamily="34" charset="0"/>
              </a:rPr>
              <a:t>Perceived Threat</a:t>
            </a:r>
            <a:endParaRPr lang="en-CA" b="1" dirty="0">
              <a:latin typeface="Arial" panose="020B0604020202020204" pitchFamily="34" charset="0"/>
              <a:cs typeface="Arial" panose="020B0604020202020204" pitchFamily="34" charset="0"/>
            </a:endParaRPr>
          </a:p>
        </p:txBody>
      </p:sp>
      <p:sp>
        <p:nvSpPr>
          <p:cNvPr id="13" name="Explosion 1 12"/>
          <p:cNvSpPr/>
          <p:nvPr/>
        </p:nvSpPr>
        <p:spPr>
          <a:xfrm>
            <a:off x="2438400" y="4252768"/>
            <a:ext cx="914400" cy="986342"/>
          </a:xfrm>
          <a:prstGeom prst="irregularSeal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Arrow Connector 13"/>
          <p:cNvCxnSpPr/>
          <p:nvPr/>
        </p:nvCxnSpPr>
        <p:spPr>
          <a:xfrm flipV="1">
            <a:off x="3242580" y="2996800"/>
            <a:ext cx="488711" cy="685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404104" y="3048000"/>
            <a:ext cx="379854" cy="7164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06388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Fight or Flight</a:t>
            </a:r>
            <a:endParaRPr lang="en-CA"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0178" y="1600200"/>
            <a:ext cx="6783644" cy="4525963"/>
          </a:xfrm>
        </p:spPr>
      </p:pic>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7600" y="4648200"/>
            <a:ext cx="2336800" cy="1752600"/>
          </a:xfrm>
          <a:prstGeom prst="rect">
            <a:avLst/>
          </a:prstGeom>
        </p:spPr>
      </p:pic>
    </p:spTree>
    <p:extLst>
      <p:ext uri="{BB962C8B-B14F-4D97-AF65-F5344CB8AC3E}">
        <p14:creationId xmlns:p14="http://schemas.microsoft.com/office/powerpoint/2010/main" val="17661927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Fight or Flight</a:t>
            </a:r>
            <a:endParaRPr lang="en-CA"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3826" y="1600200"/>
            <a:ext cx="6336348" cy="4525963"/>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627" y="4343400"/>
            <a:ext cx="3154217" cy="211772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5012" y="2649501"/>
            <a:ext cx="4033975" cy="268931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2497" y="1265238"/>
            <a:ext cx="2199876" cy="3286235"/>
          </a:xfrm>
          <a:prstGeom prst="rect">
            <a:avLst/>
          </a:prstGeom>
        </p:spPr>
      </p:pic>
    </p:spTree>
    <p:extLst>
      <p:ext uri="{BB962C8B-B14F-4D97-AF65-F5344CB8AC3E}">
        <p14:creationId xmlns:p14="http://schemas.microsoft.com/office/powerpoint/2010/main" val="303142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Returning to Baseline</a:t>
            </a:r>
            <a:endParaRPr lang="en-CA" dirty="0"/>
          </a:p>
        </p:txBody>
      </p:sp>
      <p:cxnSp>
        <p:nvCxnSpPr>
          <p:cNvPr id="4" name="Straight Arrow Connector 3"/>
          <p:cNvCxnSpPr/>
          <p:nvPr/>
        </p:nvCxnSpPr>
        <p:spPr>
          <a:xfrm>
            <a:off x="4876800" y="2819400"/>
            <a:ext cx="3505200" cy="0"/>
          </a:xfrm>
          <a:prstGeom prst="straightConnector1">
            <a:avLst/>
          </a:prstGeom>
          <a:ln w="8572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739932" y="4800600"/>
            <a:ext cx="2155668" cy="10886"/>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6" name="Freeform 5"/>
          <p:cNvSpPr/>
          <p:nvPr/>
        </p:nvSpPr>
        <p:spPr>
          <a:xfrm>
            <a:off x="2895600" y="2688771"/>
            <a:ext cx="3124200" cy="2111829"/>
          </a:xfrm>
          <a:custGeom>
            <a:avLst/>
            <a:gdLst>
              <a:gd name="connsiteX0" fmla="*/ 0 w 2286000"/>
              <a:gd name="connsiteY0" fmla="*/ 2111829 h 2111829"/>
              <a:gd name="connsiteX1" fmla="*/ 1230085 w 2286000"/>
              <a:gd name="connsiteY1" fmla="*/ 0 h 2111829"/>
              <a:gd name="connsiteX2" fmla="*/ 2286000 w 2286000"/>
              <a:gd name="connsiteY2" fmla="*/ 2111829 h 2111829"/>
            </a:gdLst>
            <a:ahLst/>
            <a:cxnLst>
              <a:cxn ang="0">
                <a:pos x="connsiteX0" y="connsiteY0"/>
              </a:cxn>
              <a:cxn ang="0">
                <a:pos x="connsiteX1" y="connsiteY1"/>
              </a:cxn>
              <a:cxn ang="0">
                <a:pos x="connsiteX2" y="connsiteY2"/>
              </a:cxn>
            </a:cxnLst>
            <a:rect l="l" t="t" r="r" b="b"/>
            <a:pathLst>
              <a:path w="2286000" h="2111829">
                <a:moveTo>
                  <a:pt x="0" y="2111829"/>
                </a:moveTo>
                <a:cubicBezTo>
                  <a:pt x="424542" y="1055914"/>
                  <a:pt x="849085" y="0"/>
                  <a:pt x="1230085" y="0"/>
                </a:cubicBezTo>
                <a:cubicBezTo>
                  <a:pt x="1611085" y="0"/>
                  <a:pt x="1948542" y="1055914"/>
                  <a:pt x="2286000" y="2111829"/>
                </a:cubicBezTo>
              </a:path>
            </a:pathLst>
          </a:cu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Connector 6"/>
          <p:cNvCxnSpPr/>
          <p:nvPr/>
        </p:nvCxnSpPr>
        <p:spPr>
          <a:xfrm>
            <a:off x="6019800" y="4800600"/>
            <a:ext cx="2362200" cy="10886"/>
          </a:xfrm>
          <a:prstGeom prst="line">
            <a:avLst/>
          </a:prstGeom>
          <a:ln w="63500">
            <a:solidFill>
              <a:srgbClr val="0070C0"/>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39932" y="4849886"/>
            <a:ext cx="1781257" cy="400110"/>
          </a:xfrm>
          <a:prstGeom prst="rect">
            <a:avLst/>
          </a:prstGeom>
          <a:noFill/>
        </p:spPr>
        <p:txBody>
          <a:bodyPr wrap="none" rtlCol="0">
            <a:spAutoFit/>
          </a:bodyPr>
          <a:lstStyle/>
          <a:p>
            <a:r>
              <a:rPr lang="en-CA" sz="2000" b="1" dirty="0" smtClean="0">
                <a:latin typeface="Arial" panose="020B0604020202020204" pitchFamily="34" charset="0"/>
                <a:cs typeface="Arial" panose="020B0604020202020204" pitchFamily="34" charset="0"/>
              </a:rPr>
              <a:t>Homeostasis</a:t>
            </a:r>
            <a:endParaRPr lang="en-CA" sz="2400" b="1" dirty="0">
              <a:latin typeface="Arial" panose="020B0604020202020204" pitchFamily="34" charset="0"/>
              <a:cs typeface="Arial" panose="020B0604020202020204" pitchFamily="34" charset="0"/>
            </a:endParaRPr>
          </a:p>
        </p:txBody>
      </p:sp>
      <p:sp>
        <p:nvSpPr>
          <p:cNvPr id="9" name="TextBox 8"/>
          <p:cNvSpPr txBox="1"/>
          <p:nvPr/>
        </p:nvSpPr>
        <p:spPr>
          <a:xfrm>
            <a:off x="6310271" y="4849886"/>
            <a:ext cx="1781257" cy="400110"/>
          </a:xfrm>
          <a:prstGeom prst="rect">
            <a:avLst/>
          </a:prstGeom>
          <a:noFill/>
        </p:spPr>
        <p:txBody>
          <a:bodyPr wrap="none" rtlCol="0">
            <a:spAutoFit/>
          </a:bodyPr>
          <a:lstStyle/>
          <a:p>
            <a:r>
              <a:rPr lang="en-CA" sz="2000" b="1" dirty="0" smtClean="0">
                <a:latin typeface="Arial" panose="020B0604020202020204" pitchFamily="34" charset="0"/>
                <a:cs typeface="Arial" panose="020B0604020202020204" pitchFamily="34" charset="0"/>
              </a:rPr>
              <a:t>Homeostasis</a:t>
            </a:r>
            <a:endParaRPr lang="en-CA" sz="2000" b="1" dirty="0">
              <a:latin typeface="Arial" panose="020B0604020202020204" pitchFamily="34" charset="0"/>
              <a:cs typeface="Arial" panose="020B0604020202020204" pitchFamily="34" charset="0"/>
            </a:endParaRPr>
          </a:p>
        </p:txBody>
      </p:sp>
      <p:sp>
        <p:nvSpPr>
          <p:cNvPr id="10" name="TextBox 9"/>
          <p:cNvSpPr txBox="1"/>
          <p:nvPr/>
        </p:nvSpPr>
        <p:spPr>
          <a:xfrm>
            <a:off x="3853095" y="3171354"/>
            <a:ext cx="1431714" cy="830997"/>
          </a:xfrm>
          <a:prstGeom prst="rect">
            <a:avLst/>
          </a:prstGeom>
          <a:noFill/>
        </p:spPr>
        <p:txBody>
          <a:bodyPr wrap="square" rtlCol="0">
            <a:spAutoFit/>
          </a:bodyPr>
          <a:lstStyle/>
          <a:p>
            <a:pPr algn="ctr"/>
            <a:r>
              <a:rPr lang="en-CA" sz="2400" b="1" dirty="0" smtClean="0">
                <a:latin typeface="Arial" panose="020B0604020202020204" pitchFamily="34" charset="0"/>
                <a:cs typeface="Arial" panose="020B0604020202020204" pitchFamily="34" charset="0"/>
              </a:rPr>
              <a:t>Fight or Flight</a:t>
            </a:r>
            <a:endParaRPr lang="en-CA" sz="2400" b="1" dirty="0">
              <a:latin typeface="Arial" panose="020B0604020202020204" pitchFamily="34" charset="0"/>
              <a:cs typeface="Arial" panose="020B0604020202020204" pitchFamily="34" charset="0"/>
            </a:endParaRPr>
          </a:p>
        </p:txBody>
      </p:sp>
      <p:sp>
        <p:nvSpPr>
          <p:cNvPr id="11" name="TextBox 10"/>
          <p:cNvSpPr txBox="1"/>
          <p:nvPr/>
        </p:nvSpPr>
        <p:spPr>
          <a:xfrm>
            <a:off x="5562600" y="2234235"/>
            <a:ext cx="2374368" cy="461665"/>
          </a:xfrm>
          <a:prstGeom prst="rect">
            <a:avLst/>
          </a:prstGeom>
          <a:noFill/>
        </p:spPr>
        <p:txBody>
          <a:bodyPr wrap="none" rtlCol="0">
            <a:spAutoFit/>
          </a:bodyPr>
          <a:lstStyle/>
          <a:p>
            <a:r>
              <a:rPr lang="en-CA" sz="2400" b="1" dirty="0" smtClean="0">
                <a:latin typeface="Arial" panose="020B0604020202020204" pitchFamily="34" charset="0"/>
                <a:cs typeface="Arial" panose="020B0604020202020204" pitchFamily="34" charset="0"/>
              </a:rPr>
              <a:t>Chronic Stress</a:t>
            </a:r>
            <a:endParaRPr lang="en-CA" sz="2400" b="1" dirty="0">
              <a:latin typeface="Arial" panose="020B0604020202020204" pitchFamily="34" charset="0"/>
              <a:cs typeface="Arial" panose="020B0604020202020204" pitchFamily="34" charset="0"/>
            </a:endParaRPr>
          </a:p>
        </p:txBody>
      </p:sp>
      <p:sp>
        <p:nvSpPr>
          <p:cNvPr id="12" name="TextBox 11"/>
          <p:cNvSpPr txBox="1"/>
          <p:nvPr/>
        </p:nvSpPr>
        <p:spPr>
          <a:xfrm rot="1165649">
            <a:off x="3248318" y="5105135"/>
            <a:ext cx="2044149" cy="369332"/>
          </a:xfrm>
          <a:prstGeom prst="rect">
            <a:avLst/>
          </a:prstGeom>
          <a:noFill/>
        </p:spPr>
        <p:txBody>
          <a:bodyPr wrap="none" rtlCol="0">
            <a:spAutoFit/>
          </a:bodyPr>
          <a:lstStyle/>
          <a:p>
            <a:r>
              <a:rPr lang="en-CA" b="1" dirty="0" smtClean="0">
                <a:latin typeface="Arial" panose="020B0604020202020204" pitchFamily="34" charset="0"/>
                <a:cs typeface="Arial" panose="020B0604020202020204" pitchFamily="34" charset="0"/>
              </a:rPr>
              <a:t>Perceived Threat</a:t>
            </a:r>
            <a:endParaRPr lang="en-CA" b="1" dirty="0">
              <a:latin typeface="Arial" panose="020B0604020202020204" pitchFamily="34" charset="0"/>
              <a:cs typeface="Arial" panose="020B0604020202020204" pitchFamily="34" charset="0"/>
            </a:endParaRPr>
          </a:p>
        </p:txBody>
      </p:sp>
      <p:sp>
        <p:nvSpPr>
          <p:cNvPr id="13" name="Explosion 1 12"/>
          <p:cNvSpPr/>
          <p:nvPr/>
        </p:nvSpPr>
        <p:spPr>
          <a:xfrm>
            <a:off x="2438400" y="4252768"/>
            <a:ext cx="914400" cy="986342"/>
          </a:xfrm>
          <a:prstGeom prst="irregularSeal1">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4" name="Straight Arrow Connector 13"/>
          <p:cNvCxnSpPr/>
          <p:nvPr/>
        </p:nvCxnSpPr>
        <p:spPr>
          <a:xfrm flipV="1">
            <a:off x="3242580" y="2996800"/>
            <a:ext cx="488711" cy="6858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5404104" y="3048000"/>
            <a:ext cx="379854" cy="71640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256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00" y="304800"/>
            <a:ext cx="4114800" cy="1143000"/>
          </a:xfrm>
        </p:spPr>
        <p:txBody>
          <a:bodyPr>
            <a:noAutofit/>
          </a:bodyPr>
          <a:lstStyle/>
          <a:p>
            <a:r>
              <a:rPr lang="en-US" dirty="0" smtClean="0"/>
              <a:t>…or Frenzy?</a:t>
            </a:r>
            <a:endParaRPr lang="en-US" dirty="0"/>
          </a:p>
        </p:txBody>
      </p:sp>
      <p:pic>
        <p:nvPicPr>
          <p:cNvPr id="6146" name="Picture 2" descr="http://cdn.sheknows.com/articles/2010/09/stressed-couple-rushing-to-eat-breakfa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7300" y="1676400"/>
            <a:ext cx="6629400" cy="4408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3932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6395</TotalTime>
  <Words>1366</Words>
  <Application>Microsoft Office PowerPoint</Application>
  <PresentationFormat>On-screen Show (4:3)</PresentationFormat>
  <Paragraphs>273</Paragraphs>
  <Slides>42</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42</vt:i4>
      </vt:variant>
    </vt:vector>
  </HeadingPairs>
  <TitlesOfParts>
    <vt:vector size="50" baseType="lpstr">
      <vt:lpstr>Adobe Garamond Pro Bold</vt:lpstr>
      <vt:lpstr>Arabic Typesetting</vt:lpstr>
      <vt:lpstr>Arial</vt:lpstr>
      <vt:lpstr>Arial</vt:lpstr>
      <vt:lpstr>Calibri</vt:lpstr>
      <vt:lpstr>Wingdings</vt:lpstr>
      <vt:lpstr>Office Theme</vt:lpstr>
      <vt:lpstr>1_Office Theme</vt:lpstr>
      <vt:lpstr>Fight or Flight, or Frenzy?  Navigating Health &amp; Happiness in a Demanding World</vt:lpstr>
      <vt:lpstr>My background…</vt:lpstr>
      <vt:lpstr>Fight or Flight</vt:lpstr>
      <vt:lpstr>Fight or Flight</vt:lpstr>
      <vt:lpstr>Returning to Baseline</vt:lpstr>
      <vt:lpstr>Fight or Flight</vt:lpstr>
      <vt:lpstr>Fight or Flight</vt:lpstr>
      <vt:lpstr>Returning to Baseline</vt:lpstr>
      <vt:lpstr>…or Frenzy?</vt:lpstr>
      <vt:lpstr>…or Frenzy?</vt:lpstr>
      <vt:lpstr>PowerPoint Presentation</vt:lpstr>
      <vt:lpstr>CONTEXT MATTERS!</vt:lpstr>
      <vt:lpstr>What is Stress?</vt:lpstr>
      <vt:lpstr>What is Health?</vt:lpstr>
      <vt:lpstr>What is Health?</vt:lpstr>
      <vt:lpstr>Stress &amp; Health</vt:lpstr>
      <vt:lpstr>Beat Stress &amp; Improve Health</vt:lpstr>
      <vt:lpstr>Health Behaviours</vt:lpstr>
      <vt:lpstr>Health Behaviours</vt:lpstr>
      <vt:lpstr>7 Key Health Practices Alameda County Study (1965 - )</vt:lpstr>
      <vt:lpstr>Get some sleep…</vt:lpstr>
      <vt:lpstr>Coping with Stress</vt:lpstr>
      <vt:lpstr>Coping with Stress</vt:lpstr>
      <vt:lpstr>What do you believe about stress?</vt:lpstr>
      <vt:lpstr>PowerPoint Presentation</vt:lpstr>
      <vt:lpstr>Burnout</vt:lpstr>
      <vt:lpstr>How to Avoid Burnout</vt:lpstr>
      <vt:lpstr>PowerPoint Presentation</vt:lpstr>
      <vt:lpstr>PowerPoint Presentation</vt:lpstr>
      <vt:lpstr>PowerPoint Presentation</vt:lpstr>
      <vt:lpstr>Slow down. Be present.</vt:lpstr>
      <vt:lpstr>Support comes in many forms…</vt:lpstr>
      <vt:lpstr>Find Some Meaning</vt:lpstr>
      <vt:lpstr>In order to make sense of it all…</vt:lpstr>
      <vt:lpstr>Be Mindful</vt:lpstr>
      <vt:lpstr>Connect to Something Bigger</vt:lpstr>
      <vt:lpstr>PowerPoint Presentation</vt:lpstr>
      <vt:lpstr>Be Positive!</vt:lpstr>
      <vt:lpstr>YOU CAN  Beat Stress &amp; Improve Health!</vt:lpstr>
      <vt:lpstr>PowerPoint Presentation</vt:lpstr>
      <vt:lpstr>Thank you!</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Psychology Successful Aging    David King</dc:title>
  <dc:creator>David B King</dc:creator>
  <cp:lastModifiedBy>Kwesi Banapeh</cp:lastModifiedBy>
  <cp:revision>769</cp:revision>
  <dcterms:created xsi:type="dcterms:W3CDTF">2012-11-16T23:03:54Z</dcterms:created>
  <dcterms:modified xsi:type="dcterms:W3CDTF">2014-02-08T19:05:52Z</dcterms:modified>
</cp:coreProperties>
</file>