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91" r:id="rId2"/>
    <p:sldId id="301" r:id="rId3"/>
    <p:sldId id="355" r:id="rId4"/>
    <p:sldId id="306" r:id="rId5"/>
    <p:sldId id="371" r:id="rId6"/>
    <p:sldId id="366" r:id="rId7"/>
    <p:sldId id="311" r:id="rId8"/>
    <p:sldId id="356" r:id="rId9"/>
    <p:sldId id="379" r:id="rId10"/>
    <p:sldId id="357" r:id="rId11"/>
    <p:sldId id="316" r:id="rId12"/>
    <p:sldId id="374" r:id="rId13"/>
    <p:sldId id="375" r:id="rId14"/>
    <p:sldId id="376" r:id="rId15"/>
    <p:sldId id="354" r:id="rId16"/>
    <p:sldId id="346" r:id="rId17"/>
    <p:sldId id="380" r:id="rId18"/>
    <p:sldId id="381" r:id="rId19"/>
    <p:sldId id="382" r:id="rId20"/>
    <p:sldId id="345" r:id="rId21"/>
    <p:sldId id="317" r:id="rId22"/>
    <p:sldId id="365" r:id="rId23"/>
    <p:sldId id="347" r:id="rId24"/>
    <p:sldId id="315" r:id="rId25"/>
    <p:sldId id="318" r:id="rId26"/>
    <p:sldId id="349" r:id="rId27"/>
    <p:sldId id="359" r:id="rId28"/>
    <p:sldId id="373" r:id="rId29"/>
    <p:sldId id="370" r:id="rId30"/>
    <p:sldId id="358" r:id="rId31"/>
    <p:sldId id="364" r:id="rId32"/>
    <p:sldId id="361" r:id="rId33"/>
    <p:sldId id="377" r:id="rId34"/>
    <p:sldId id="352" r:id="rId35"/>
    <p:sldId id="362" r:id="rId36"/>
    <p:sldId id="363" r:id="rId37"/>
    <p:sldId id="351" r:id="rId38"/>
    <p:sldId id="367" r:id="rId39"/>
    <p:sldId id="368" r:id="rId40"/>
    <p:sldId id="369" r:id="rId41"/>
    <p:sldId id="378" r:id="rId42"/>
    <p:sldId id="304" r:id="rId43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188">
          <p15:clr>
            <a:srgbClr val="A4A3A4"/>
          </p15:clr>
        </p15:guide>
        <p15:guide id="3" orient="horz" pos="972">
          <p15:clr>
            <a:srgbClr val="A4A3A4"/>
          </p15:clr>
        </p15:guide>
        <p15:guide id="4" orient="horz" pos="756">
          <p15:clr>
            <a:srgbClr val="A4A3A4"/>
          </p15:clr>
        </p15:guide>
        <p15:guide id="5" orient="horz" pos="1080">
          <p15:clr>
            <a:srgbClr val="A4A3A4"/>
          </p15:clr>
        </p15:guide>
        <p15:guide id="6" orient="horz" pos="1404">
          <p15:clr>
            <a:srgbClr val="A4A3A4"/>
          </p15:clr>
        </p15:guide>
        <p15:guide id="7" orient="horz" pos="1296">
          <p15:clr>
            <a:srgbClr val="A4A3A4"/>
          </p15:clr>
        </p15:guide>
        <p15:guide id="8" orient="horz" pos="864">
          <p15:clr>
            <a:srgbClr val="A4A3A4"/>
          </p15:clr>
        </p15:guide>
        <p15:guide id="9" pos="2880">
          <p15:clr>
            <a:srgbClr val="A4A3A4"/>
          </p15:clr>
        </p15:guide>
        <p15:guide id="10" pos="1728">
          <p15:clr>
            <a:srgbClr val="A4A3A4"/>
          </p15:clr>
        </p15:guide>
        <p15:guide id="11" pos="721">
          <p15:clr>
            <a:srgbClr val="A4A3A4"/>
          </p15:clr>
        </p15:guide>
        <p15:guide id="12" pos="1144">
          <p15:clr>
            <a:srgbClr val="A4A3A4"/>
          </p15:clr>
        </p15:guide>
        <p15:guide id="13" pos="3455">
          <p15:clr>
            <a:srgbClr val="A4A3A4"/>
          </p15:clr>
        </p15:guide>
        <p15:guide id="14" pos="5184">
          <p15:clr>
            <a:srgbClr val="A4A3A4"/>
          </p15:clr>
        </p15:guide>
        <p15:guide id="15" pos="2305">
          <p15:clr>
            <a:srgbClr val="A4A3A4"/>
          </p15:clr>
        </p15:guide>
        <p15:guide id="16" pos="40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FFFF66"/>
    <a:srgbClr val="660066"/>
    <a:srgbClr val="5B923C"/>
    <a:srgbClr val="0680FF"/>
    <a:srgbClr val="0C2344"/>
    <a:srgbClr val="001835"/>
    <a:srgbClr val="121A2C"/>
    <a:srgbClr val="0E1523"/>
    <a:srgbClr val="0B1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0" d="100"/>
          <a:sy n="80" d="100"/>
        </p:scale>
        <p:origin x="888" y="51"/>
      </p:cViewPr>
      <p:guideLst>
        <p:guide orient="horz" pos="1620"/>
        <p:guide orient="horz" pos="1188"/>
        <p:guide orient="horz" pos="972"/>
        <p:guide orient="horz" pos="756"/>
        <p:guide orient="horz" pos="1080"/>
        <p:guide orient="horz" pos="1404"/>
        <p:guide orient="horz" pos="1296"/>
        <p:guide orient="horz" pos="864"/>
        <p:guide pos="2880"/>
        <p:guide pos="1728"/>
        <p:guide pos="721"/>
        <p:guide pos="1144"/>
        <p:guide pos="3455"/>
        <p:guide pos="5184"/>
        <p:guide pos="2305"/>
        <p:guide pos="40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4" d="100"/>
        <a:sy n="94" d="100"/>
      </p:scale>
      <p:origin x="0" y="-2091"/>
    </p:cViewPr>
  </p:sorterViewPr>
  <p:notesViewPr>
    <p:cSldViewPr snapToObjects="1">
      <p:cViewPr varScale="1">
        <p:scale>
          <a:sx n="100" d="100"/>
          <a:sy n="100" d="100"/>
        </p:scale>
        <p:origin x="-428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012C2F5-3762-404B-A580-F9FCAE6964D2}" type="datetime1">
              <a:rPr lang="en-US" altLang="en-US"/>
              <a:pPr>
                <a:defRPr/>
              </a:pPr>
              <a:t>2/28/2019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4C68CFA-E13F-4914-8F5A-CA49D328D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236B567-A300-4584-B368-EE3317AC5CF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12C0746-E38E-4755-83AA-B88DF642ED49}" type="slidenum">
              <a:rPr lang="en-US" altLang="en-US" sz="1200" smtClean="0">
                <a:latin typeface="Calibri" panose="020F0502020204030204" pitchFamily="34" charset="0"/>
              </a:rPr>
              <a:pPr/>
              <a:t>27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6307EC7-A361-4CE1-B157-24246F4EB30C}" type="slidenum">
              <a:rPr lang="en-US" altLang="en-US" sz="1200" smtClean="0">
                <a:latin typeface="Calibri" panose="020F0502020204030204" pitchFamily="34" charset="0"/>
              </a:rPr>
              <a:pPr/>
              <a:t>28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ain-mall.fix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1" name="Picture 3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332646"/>
            <a:ext cx="5430376" cy="1671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226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MOA Evening-04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/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47A2BC7B-A3D6-4099-BE9D-C41D0F266D4C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0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721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7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19468908073_a6d2e240c9_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/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8E99FC27-0409-4055-8E9D-05BAEB341CD8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0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721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20081969092_d77b6aa5ab_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4"/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79AA6BFC-C249-49E6-B478-F72A103D851D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0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721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00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/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2E83BCD3-D95C-41FF-B75F-8995C8390B81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 smtClean="0">
              <a:cs typeface="Arial" panose="020B0604020202020204" pitchFamily="34" charset="0"/>
            </a:endParaRPr>
          </a:p>
        </p:txBody>
      </p:sp>
      <p:pic>
        <p:nvPicPr>
          <p:cNvPr id="5" name="Picture 3" descr="s4b282c20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484188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0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721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50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2">
    <p:bg>
      <p:bgPr>
        <a:solidFill>
          <a:srgbClr val="0018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/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1196A804-0B76-40C7-86E2-819606EFB04A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2" descr="2014_logo_only_revers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47307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0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721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bg1"/>
                </a:solidFill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bg1"/>
                </a:solidFill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>
                <a:solidFill>
                  <a:schemeClr val="bg1"/>
                </a:solidFill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bg1"/>
                </a:solidFill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91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468908073_a6d2e240c9_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1131888"/>
            <a:ext cx="4716463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UBC_2016_Signature_Wide_28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439863"/>
            <a:ext cx="38957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256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89915475_1cd74fac37_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1131888"/>
            <a:ext cx="4716463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UBC_2016_Signature_Wide_28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439863"/>
            <a:ext cx="38957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930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81969092_65874fd6f2_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1131888"/>
            <a:ext cx="4716463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UBC_2016_Signature_Wide_28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439863"/>
            <a:ext cx="38957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891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777E5-17B8-4D8B-924C-F4596A7219E1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F4556-19BB-43E7-988F-679AFB1BE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3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2015_Hover_Aerials_Okanagan_6389-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" name="Picture 3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332646"/>
            <a:ext cx="5430376" cy="1671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68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19468908073_a6d2e240c9_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732463" y="6015038"/>
            <a:ext cx="185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pic>
        <p:nvPicPr>
          <p:cNvPr id="9" name="Picture 3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332646"/>
            <a:ext cx="5430376" cy="1671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558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OA Evening-04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" name="Picture 3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332646"/>
            <a:ext cx="5430376" cy="1671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364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19467264904_bdb80a731c_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1131888"/>
            <a:ext cx="6015038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9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/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1AD81CD8-E884-4AEA-9CC0-38A5B805D780}" type="slidenum">
              <a:rPr lang="en-US" altLang="en-US" sz="900" smtClean="0">
                <a:solidFill>
                  <a:srgbClr val="FFFFFF"/>
                </a:solidFill>
                <a:latin typeface="Whitney Book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 smtClean="0">
              <a:solidFill>
                <a:srgbClr val="FFFFFF"/>
              </a:solidFill>
              <a:latin typeface="Whitney Book" charset="0"/>
            </a:endParaRP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275606"/>
            <a:ext cx="5430376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915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MOA Evening-03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1131888"/>
            <a:ext cx="6015038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4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/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2182A138-630E-42CF-9251-34A2E7CD56D5}" type="slidenum">
              <a:rPr lang="en-US" altLang="en-US" sz="900" smtClean="0">
                <a:solidFill>
                  <a:srgbClr val="FFFFFF"/>
                </a:solidFill>
                <a:latin typeface="Whitney Book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 smtClean="0">
              <a:solidFill>
                <a:srgbClr val="FFFFFF"/>
              </a:solidFill>
              <a:latin typeface="Whitney Book" charset="0"/>
            </a:endParaRP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275606"/>
            <a:ext cx="5430376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553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20063615986_7c97fbf65b_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1131888"/>
            <a:ext cx="6015038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4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/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A6D92CCD-4F1D-438F-9F91-8D9627DD50E9}" type="slidenum">
              <a:rPr lang="en-US" altLang="en-US" sz="900" smtClean="0">
                <a:solidFill>
                  <a:srgbClr val="FFFFFF"/>
                </a:solidFill>
                <a:latin typeface="Whitney Book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 smtClean="0">
              <a:solidFill>
                <a:srgbClr val="FFFFFF"/>
              </a:solidFill>
              <a:latin typeface="Whitney Book" charset="0"/>
            </a:endParaRP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275606"/>
            <a:ext cx="5430376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09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4b282c20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4"/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1EB4F806-4B7B-4087-8094-75C68A8F1356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 smtClean="0">
              <a:cs typeface="Arial" panose="020B0604020202020204" pitchFamily="34" charset="0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0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721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7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2">
    <p:bg>
      <p:bgPr>
        <a:solidFill>
          <a:srgbClr val="0018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14_logo_only_revers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4"/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E3A0E9DD-F31C-497C-B9B0-34BD622FC1E2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0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721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bg1"/>
                </a:solidFill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bg1"/>
                </a:solidFill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>
                <a:solidFill>
                  <a:schemeClr val="bg1"/>
                </a:solidFill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bg1"/>
                </a:solidFill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5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658" r:id="rId1"/>
    <p:sldLayoutId id="2147485659" r:id="rId2"/>
    <p:sldLayoutId id="2147485660" r:id="rId3"/>
    <p:sldLayoutId id="2147485661" r:id="rId4"/>
    <p:sldLayoutId id="2147485662" r:id="rId5"/>
    <p:sldLayoutId id="2147485663" r:id="rId6"/>
    <p:sldLayoutId id="2147485664" r:id="rId7"/>
    <p:sldLayoutId id="2147485665" r:id="rId8"/>
    <p:sldLayoutId id="2147485666" r:id="rId9"/>
    <p:sldLayoutId id="2147485667" r:id="rId10"/>
    <p:sldLayoutId id="2147485668" r:id="rId11"/>
    <p:sldLayoutId id="2147485669" r:id="rId12"/>
    <p:sldLayoutId id="2147485670" r:id="rId13"/>
    <p:sldLayoutId id="2147485671" r:id="rId14"/>
    <p:sldLayoutId id="2147485672" r:id="rId15"/>
    <p:sldLayoutId id="2147485673" r:id="rId16"/>
    <p:sldLayoutId id="2147485674" r:id="rId17"/>
    <p:sldLayoutId id="2147485675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65125" y="1331913"/>
            <a:ext cx="5430838" cy="1671637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800" cap="none" spc="100" dirty="0" smtClean="0">
                <a:solidFill>
                  <a:srgbClr val="002060"/>
                </a:solidFill>
              </a:rPr>
              <a:t>Preparing an Outstanding Literature Review: From </a:t>
            </a:r>
            <a:r>
              <a:rPr lang="en-US" sz="2800" cap="none" spc="100" dirty="0" smtClean="0">
                <a:solidFill>
                  <a:srgbClr val="002060"/>
                </a:solidFill>
              </a:rPr>
              <a:t>a Reviewer’s Perspective</a:t>
            </a:r>
            <a:endParaRPr lang="en-US" sz="2800" cap="none" spc="100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5125" y="2427288"/>
            <a:ext cx="5430838" cy="8985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n-US" dirty="0" smtClean="0">
              <a:solidFill>
                <a:srgbClr val="660066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rgbClr val="660066"/>
                </a:solidFill>
              </a:rPr>
              <a:t>Department of Educational Studies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rgbClr val="660066"/>
                </a:solidFill>
              </a:rPr>
              <a:t>February 28, 2019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65125" y="3508375"/>
            <a:ext cx="5430838" cy="3206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1800" cap="none" dirty="0" smtClean="0">
                <a:solidFill>
                  <a:srgbClr val="002060"/>
                </a:solidFill>
              </a:rPr>
              <a:t>Tom Sork</a:t>
            </a:r>
            <a:endParaRPr lang="en-US" sz="1800" cap="none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9738" y="339725"/>
            <a:ext cx="7661275" cy="623888"/>
          </a:xfrm>
        </p:spPr>
        <p:txBody>
          <a:bodyPr/>
          <a:lstStyle/>
          <a:p>
            <a:pPr>
              <a:defRPr/>
            </a:pPr>
            <a:r>
              <a:rPr cap="none" dirty="0" smtClean="0"/>
              <a:t>Assessing each step, through multiple lenses…</a:t>
            </a:r>
            <a:endParaRPr cap="none" dirty="0"/>
          </a:p>
        </p:txBody>
      </p:sp>
      <p:pic>
        <p:nvPicPr>
          <p:cNvPr id="25603" name="Picture 2" descr="Image result for literature revie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42963"/>
            <a:ext cx="4319588" cy="4321175"/>
          </a:xfrm>
          <a:prstGeom prst="rect">
            <a:avLst/>
          </a:prstGeom>
          <a:solidFill>
            <a:schemeClr val="tx1">
              <a:lumMod val="10000"/>
              <a:lumOff val="90000"/>
              <a:alpha val="0"/>
            </a:schemeClr>
          </a:solidFill>
          <a:ln>
            <a:noFill/>
          </a:ln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3995738" y="4424363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Source: University of Sheffield, retrieved from: https://dkit.ie.libguides.com/literaturereview</a:t>
            </a:r>
          </a:p>
        </p:txBody>
      </p:sp>
      <p:pic>
        <p:nvPicPr>
          <p:cNvPr id="30725" name="Picture 2" descr="Image result for graphics magnifying g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98525"/>
            <a:ext cx="3387725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9738" y="185738"/>
            <a:ext cx="7661275" cy="576262"/>
          </a:xfrm>
        </p:spPr>
        <p:txBody>
          <a:bodyPr/>
          <a:lstStyle/>
          <a:p>
            <a:pPr>
              <a:defRPr/>
            </a:pPr>
            <a:r>
              <a:rPr sz="2400" cap="none" dirty="0" smtClean="0">
                <a:solidFill>
                  <a:srgbClr val="002060"/>
                </a:solidFill>
              </a:rPr>
              <a:t>Some things readers may look for…</a:t>
            </a:r>
            <a:endParaRPr sz="2400" cap="none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439738" y="915566"/>
            <a:ext cx="7011987" cy="3887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0"/>
              </a:spcBef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How clear is the question, issue, topic or purpose?</a:t>
            </a:r>
          </a:p>
          <a:p>
            <a:pPr marL="342900" indent="-342900">
              <a:spcBef>
                <a:spcPct val="0"/>
              </a:spcBef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How well does the review contextualize (historically, intellectually) your study?</a:t>
            </a:r>
          </a:p>
          <a:p>
            <a:pPr marL="342900" indent="-342900">
              <a:spcBef>
                <a:spcPct val="0"/>
              </a:spcBef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How detailed is the description of how the literature was selected? </a:t>
            </a:r>
          </a:p>
          <a:p>
            <a:pPr marL="342900" indent="-342900">
              <a:spcBef>
                <a:spcPct val="0"/>
              </a:spcBef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How relevant (and current) is the literature selected?</a:t>
            </a:r>
          </a:p>
          <a:p>
            <a:pPr marL="342900" indent="-342900">
              <a:spcBef>
                <a:spcPct val="0"/>
              </a:spcBef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How well have you surfaced the assumptions, paradigms, worldviews behind the literature?</a:t>
            </a:r>
          </a:p>
          <a:p>
            <a:pPr marL="342900" indent="-342900">
              <a:spcBef>
                <a:spcPct val="0"/>
              </a:spcBef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How well have you shown the historical trajectory of conceptual, theoretical and empirical developments?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9738" y="185738"/>
            <a:ext cx="7661275" cy="576262"/>
          </a:xfrm>
        </p:spPr>
        <p:txBody>
          <a:bodyPr/>
          <a:lstStyle/>
          <a:p>
            <a:pPr>
              <a:defRPr/>
            </a:pPr>
            <a:r>
              <a:rPr sz="2400" cap="none" dirty="0" smtClean="0">
                <a:solidFill>
                  <a:srgbClr val="002060"/>
                </a:solidFill>
              </a:rPr>
              <a:t>Some things readers may look for (cont.)…</a:t>
            </a:r>
            <a:endParaRPr sz="2400" cap="none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439738" y="987425"/>
            <a:ext cx="7011987" cy="3887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0"/>
              </a:spcBef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How carefully have you assessed the quality of the material selected for review?</a:t>
            </a:r>
          </a:p>
          <a:p>
            <a:pPr marL="342900" indent="-342900">
              <a:spcBef>
                <a:spcPct val="0"/>
              </a:spcBef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What contrasting perspectives have you included and how have you treated them?</a:t>
            </a:r>
          </a:p>
          <a:p>
            <a:pPr marL="342900" indent="-342900">
              <a:spcBef>
                <a:spcPct val="0"/>
              </a:spcBef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How strong/clear is your voice/presence in the review?</a:t>
            </a:r>
          </a:p>
          <a:p>
            <a:pPr marL="342900" indent="-342900">
              <a:spcBef>
                <a:spcPct val="0"/>
              </a:spcBef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How effectively have you analyzed the included material?</a:t>
            </a:r>
          </a:p>
          <a:p>
            <a:pPr marL="342900" indent="-342900">
              <a:spcBef>
                <a:spcPct val="0"/>
              </a:spcBef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How well have you synthesized the literature?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9738" y="195263"/>
            <a:ext cx="7661275" cy="647700"/>
          </a:xfrm>
        </p:spPr>
        <p:txBody>
          <a:bodyPr/>
          <a:lstStyle/>
          <a:p>
            <a:pPr>
              <a:defRPr/>
            </a:pPr>
            <a:r>
              <a:rPr sz="2400" cap="none" dirty="0" smtClean="0">
                <a:solidFill>
                  <a:srgbClr val="002060"/>
                </a:solidFill>
              </a:rPr>
              <a:t>Some common weaknesses…</a:t>
            </a:r>
            <a:endParaRPr sz="2400" cap="none" dirty="0">
              <a:solidFill>
                <a:srgbClr val="002060"/>
              </a:solidFill>
            </a:endParaRPr>
          </a:p>
        </p:txBody>
      </p:sp>
      <p:sp>
        <p:nvSpPr>
          <p:cNvPr id="25603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439738" y="987425"/>
            <a:ext cx="7372350" cy="381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No information on how search was conducted.</a:t>
            </a:r>
          </a:p>
          <a:p>
            <a:pPr marL="342900" indent="-3429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No information on criteria for including/excluding literature.</a:t>
            </a:r>
          </a:p>
          <a:p>
            <a:pPr marL="342900" indent="-3429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Lack of clarity/definitions of key concepts used.</a:t>
            </a:r>
          </a:p>
          <a:p>
            <a:pPr marL="342900" indent="-3429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“Flybys” of each piece of literature; little or no analysis.</a:t>
            </a:r>
          </a:p>
          <a:p>
            <a:pPr marL="342900" indent="-3429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Too many “dated” references; current work missing.</a:t>
            </a:r>
          </a:p>
          <a:p>
            <a:pPr marL="342900" indent="-3429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Missing pieces of key/closely-related literature.</a:t>
            </a:r>
          </a:p>
          <a:p>
            <a:pPr marL="342900" indent="-3429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Incomplete or missing synthesis; leaving the work to readers.</a:t>
            </a:r>
          </a:p>
          <a:p>
            <a:pPr marL="342900" indent="-3429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Weakly-argued or missing conclusions.</a:t>
            </a:r>
          </a:p>
          <a:p>
            <a:pPr marL="342900" indent="-3429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Weak or missing “authorial” voice.</a:t>
            </a:r>
          </a:p>
          <a:p>
            <a:pPr marL="342900" indent="-3429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000" dirty="0" smtClean="0"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000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1403350" y="1131888"/>
            <a:ext cx="6697663" cy="3671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z="3600" smtClean="0">
                <a:ea typeface="ＭＳ Ｐゴシック" panose="020B0600070205080204" pitchFamily="34" charset="-128"/>
              </a:rPr>
              <a:t>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 r="7921" b="-446"/>
          <a:stretch>
            <a:fillRect/>
          </a:stretch>
        </p:blipFill>
        <p:spPr bwMode="auto">
          <a:xfrm>
            <a:off x="222250" y="339725"/>
            <a:ext cx="867092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sork\AppData\Local\Temp\SNAGHTML1505d1e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90500"/>
            <a:ext cx="8351838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12245"/>
            <a:ext cx="892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https://drsaraheaton.wordpress.com/2018/02/27/what-kind-of-sources-to-include-in-your-literature-review/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386" y="178437"/>
            <a:ext cx="7115227" cy="448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Image result for literature revi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1510"/>
            <a:ext cx="637628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712245"/>
            <a:ext cx="892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https://drsaraheaton.wordpress.com/2018/02/27/what-kind-of-sources-to-include-in-your-literature-review/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30992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12245"/>
            <a:ext cx="892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https://drsaraheaton.wordpress.com/2018/02/27/what-kind-of-sources-to-include-in-your-literature-review/</a:t>
            </a:r>
            <a:endParaRPr lang="en-US"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39755"/>
              </p:ext>
            </p:extLst>
          </p:nvPr>
        </p:nvGraphicFramePr>
        <p:xfrm>
          <a:off x="443880" y="766038"/>
          <a:ext cx="8160568" cy="3821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490">
                  <a:extLst>
                    <a:ext uri="{9D8B030D-6E8A-4147-A177-3AD203B41FA5}">
                      <a16:colId xmlns:a16="http://schemas.microsoft.com/office/drawing/2014/main" val="259647301"/>
                    </a:ext>
                  </a:extLst>
                </a:gridCol>
                <a:gridCol w="6423078">
                  <a:extLst>
                    <a:ext uri="{9D8B030D-6E8A-4147-A177-3AD203B41FA5}">
                      <a16:colId xmlns:a16="http://schemas.microsoft.com/office/drawing/2014/main" val="2021773269"/>
                    </a:ext>
                  </a:extLst>
                </a:gridCol>
              </a:tblGrid>
              <a:tr h="152794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Most respected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</a:rPr>
                        <a:t>Peer-reviewed</a:t>
                      </a:r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</a:rPr>
                        <a:t> scholarly and scientific journal articles from reputable publishers; peer-reviewed conference proceedings; books from highly credible publishing houses; official government or public agency sources; documentation from highly-credible non-governmental organizations.</a:t>
                      </a:r>
                      <a:endParaRPr lang="en-US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343190"/>
                  </a:ext>
                </a:extLst>
              </a:tr>
              <a:tr h="75095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OK to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use in moderation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Credible edited professional journals; edited conference proceedings; White</a:t>
                      </a:r>
                      <a:r>
                        <a:rPr lang="en-US" sz="1600" baseline="0" dirty="0" smtClean="0"/>
                        <a:t> Papers from well-respected think tanks or research institutes.</a:t>
                      </a:r>
                      <a:endParaRPr lang="en-US" sz="160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95281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Use sparingly</a:t>
                      </a:r>
                      <a:endParaRPr lang="en-US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Sources from highly reputable news channels; highly credible websites.</a:t>
                      </a:r>
                      <a:endParaRPr lang="en-US" sz="160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439085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Avoid altogether</a:t>
                      </a:r>
                      <a:endParaRPr lang="en-US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Non-scholarly sources including, but not limited to, Wikipedia, quotation websites; articles from predatory</a:t>
                      </a:r>
                      <a:r>
                        <a:rPr lang="en-US" sz="1600" baseline="0" dirty="0" smtClean="0"/>
                        <a:t> journals; articles from less reputable news sources or websites.</a:t>
                      </a:r>
                      <a:endParaRPr lang="en-US" sz="160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47969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12347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Eaton’s hierarchy of sources (2018)…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79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27088" y="411163"/>
            <a:ext cx="7273925" cy="623887"/>
          </a:xfrm>
        </p:spPr>
        <p:txBody>
          <a:bodyPr/>
          <a:lstStyle/>
          <a:p>
            <a:pPr>
              <a:defRPr/>
            </a:pPr>
            <a:r>
              <a:rPr sz="2400" cap="none" dirty="0" smtClean="0">
                <a:solidFill>
                  <a:srgbClr val="002060"/>
                </a:solidFill>
              </a:rPr>
              <a:t>Outline</a:t>
            </a:r>
            <a:endParaRPr sz="2400" cap="none" dirty="0">
              <a:solidFill>
                <a:srgbClr val="00206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27088" y="1347788"/>
            <a:ext cx="7273925" cy="3455987"/>
          </a:xfrm>
        </p:spPr>
        <p:txBody>
          <a:bodyPr/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Definitions</a:t>
            </a:r>
            <a:endParaRPr lang="en-US" sz="2000" dirty="0"/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Purposes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Stages/“steps” in doing reviews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What </a:t>
            </a:r>
            <a:r>
              <a:rPr lang="en-US" sz="2000" i="1" dirty="0" smtClean="0"/>
              <a:t>different</a:t>
            </a:r>
            <a:r>
              <a:rPr lang="en-US" sz="2000" dirty="0" smtClean="0"/>
              <a:t> readers expect to see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</a:t>
            </a:r>
            <a:r>
              <a:rPr lang="en-US" sz="2000" dirty="0" smtClean="0"/>
              <a:t>ommon weaknesses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Resources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A short personal story…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>
              <a:defRPr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images-na.ssl-images-amazon.com/images/I/51ltWv9LwjL._SX349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95263"/>
            <a:ext cx="33432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4" descr="https://images-na.ssl-images-amazon.com/images/I/41xDRouId1L._SX349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195263"/>
            <a:ext cx="33432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images-na.ssl-images-amazon.com/images/I/41nzwK4pniL._SX343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185738"/>
            <a:ext cx="32861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4" descr="https://images-na.ssl-images-amazon.com/images/I/51mqmgTGlJL._SX349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95263"/>
            <a:ext cx="32924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images-na.ssl-images-amazon.com/images/I/51HzJujMt8L._SX349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85738"/>
            <a:ext cx="33432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2" descr="https://www.guilford.com/covers/large/97814625368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95263"/>
            <a:ext cx="3348038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342900"/>
            <a:ext cx="7208837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The Challenges and Possibilities of Intersectionality in Education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398463"/>
            <a:ext cx="28860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 descr="Disrupting Inequality Through Education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11163"/>
            <a:ext cx="28749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268288"/>
            <a:ext cx="6992938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over image Educational Research 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23825"/>
            <a:ext cx="358933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6688"/>
            <a:ext cx="65801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6688"/>
            <a:ext cx="65801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7675" y="3579862"/>
            <a:ext cx="4248150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9725"/>
            <a:ext cx="883761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684213" y="4371975"/>
            <a:ext cx="5616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Source: http://www.prisma-statement.org/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827088" y="401538"/>
            <a:ext cx="7273925" cy="623887"/>
          </a:xfrm>
        </p:spPr>
        <p:txBody>
          <a:bodyPr/>
          <a:lstStyle/>
          <a:p>
            <a:pPr>
              <a:defRPr/>
            </a:pPr>
            <a:r>
              <a:rPr sz="2400" cap="none" dirty="0" smtClean="0">
                <a:solidFill>
                  <a:srgbClr val="002060"/>
                </a:solidFill>
              </a:rPr>
              <a:t>What is a literature review #1</a:t>
            </a:r>
            <a:endParaRPr sz="2400" cap="none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27088" y="1491629"/>
            <a:ext cx="6624637" cy="3312145"/>
          </a:xfrm>
        </p:spPr>
        <p:txBody>
          <a:bodyPr/>
          <a:lstStyle/>
          <a:p>
            <a:pPr>
              <a:lnSpc>
                <a:spcPct val="114000"/>
              </a:lnSpc>
              <a:defRPr/>
            </a:pPr>
            <a:r>
              <a:rPr lang="en-US" sz="1800" dirty="0" smtClean="0"/>
              <a:t>“A </a:t>
            </a:r>
            <a:r>
              <a:rPr lang="en-US" sz="1800" dirty="0"/>
              <a:t>literature review is an evaluative report of information found in the literature related to your selected area of study. The review should </a:t>
            </a:r>
            <a:r>
              <a:rPr lang="en-US" sz="1800" b="1" i="1" dirty="0"/>
              <a:t>describe, summarize, evaluate</a:t>
            </a:r>
            <a:r>
              <a:rPr lang="en-US" sz="1800" dirty="0"/>
              <a:t> and </a:t>
            </a:r>
            <a:r>
              <a:rPr lang="en-US" sz="1800" b="1" i="1" dirty="0"/>
              <a:t>clarify</a:t>
            </a:r>
            <a:r>
              <a:rPr lang="en-US" sz="1800" dirty="0"/>
              <a:t> this literature. It should give a theoretical base for the research and help you (the author) determine the nature of </a:t>
            </a:r>
            <a:r>
              <a:rPr lang="en-US" sz="1800" dirty="0" smtClean="0"/>
              <a:t>your </a:t>
            </a:r>
            <a:r>
              <a:rPr lang="en-US" sz="1800" dirty="0"/>
              <a:t>research</a:t>
            </a:r>
            <a:r>
              <a:rPr lang="en-US" sz="1800" dirty="0" smtClean="0"/>
              <a:t>.”</a:t>
            </a:r>
          </a:p>
          <a:p>
            <a:pPr>
              <a:defRPr/>
            </a:pPr>
            <a:endParaRPr lang="en-US" sz="2000" baseline="30000" dirty="0" smtClean="0"/>
          </a:p>
          <a:p>
            <a:pPr indent="-228600">
              <a:lnSpc>
                <a:spcPct val="114000"/>
              </a:lnSpc>
              <a:defRPr/>
            </a:pPr>
            <a:r>
              <a:rPr lang="en-US" dirty="0" smtClean="0"/>
              <a:t>Source: </a:t>
            </a:r>
            <a:r>
              <a:rPr lang="en-US" sz="1400" dirty="0" err="1" smtClean="0"/>
              <a:t>Jesson</a:t>
            </a:r>
            <a:r>
              <a:rPr lang="en-US" dirty="0"/>
              <a:t>, </a:t>
            </a:r>
            <a:r>
              <a:rPr lang="en-US" dirty="0" smtClean="0"/>
              <a:t>J., Matheson, L., &amp; Lacey, F. M.</a:t>
            </a:r>
            <a:r>
              <a:rPr lang="en-US" dirty="0"/>
              <a:t> </a:t>
            </a:r>
            <a:r>
              <a:rPr lang="en-US" dirty="0" smtClean="0"/>
              <a:t>(2011).</a:t>
            </a:r>
            <a:r>
              <a:rPr lang="en-US" dirty="0"/>
              <a:t> </a:t>
            </a:r>
            <a:r>
              <a:rPr lang="en-US" i="1" dirty="0"/>
              <a:t>Doing </a:t>
            </a:r>
            <a:r>
              <a:rPr lang="en-US" i="1" dirty="0" smtClean="0"/>
              <a:t>your </a:t>
            </a:r>
            <a:r>
              <a:rPr lang="en-US" i="1" dirty="0"/>
              <a:t>l</a:t>
            </a:r>
            <a:r>
              <a:rPr lang="en-US" i="1" dirty="0" smtClean="0"/>
              <a:t>iterature </a:t>
            </a:r>
            <a:r>
              <a:rPr lang="en-US" i="1" dirty="0"/>
              <a:t>r</a:t>
            </a:r>
            <a:r>
              <a:rPr lang="en-US" i="1" dirty="0" smtClean="0"/>
              <a:t>eview</a:t>
            </a:r>
            <a:r>
              <a:rPr lang="en-US" i="1" dirty="0"/>
              <a:t>: Traditional and </a:t>
            </a:r>
            <a:r>
              <a:rPr lang="en-US" i="1" dirty="0" smtClean="0"/>
              <a:t>systematic </a:t>
            </a:r>
            <a:r>
              <a:rPr lang="en-US" i="1" dirty="0"/>
              <a:t>t</a:t>
            </a:r>
            <a:r>
              <a:rPr lang="en-US" i="1" dirty="0" smtClean="0"/>
              <a:t>echniques</a:t>
            </a:r>
            <a:r>
              <a:rPr lang="en-US" dirty="0"/>
              <a:t>. Los Angeles: </a:t>
            </a:r>
            <a:r>
              <a:rPr lang="en-US" dirty="0" smtClean="0"/>
              <a:t>Sage.</a:t>
            </a:r>
            <a:r>
              <a:rPr lang="en-US" dirty="0"/>
              <a:t> 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93663"/>
            <a:ext cx="6256338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50825"/>
            <a:ext cx="8185150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3"/>
          <p:cNvGrpSpPr>
            <a:grpSpLocks/>
          </p:cNvGrpSpPr>
          <p:nvPr/>
        </p:nvGrpSpPr>
        <p:grpSpPr bwMode="auto">
          <a:xfrm>
            <a:off x="800100" y="147638"/>
            <a:ext cx="6580188" cy="4752975"/>
            <a:chOff x="800124" y="147138"/>
            <a:chExt cx="6580188" cy="4752975"/>
          </a:xfrm>
        </p:grpSpPr>
        <p:pic>
          <p:nvPicPr>
            <p:cNvPr id="52227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24" y="147138"/>
              <a:ext cx="6580188" cy="475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987699" y="3973013"/>
              <a:ext cx="4248150" cy="82073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439738" y="1131888"/>
            <a:ext cx="7661275" cy="3671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z="3600" smtClean="0">
                <a:ea typeface="ＭＳ Ｐゴシック" panose="020B0600070205080204" pitchFamily="34" charset="-128"/>
              </a:rPr>
              <a:t>A personal “lit review” story…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8913"/>
            <a:ext cx="6192838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p Arrow 1"/>
          <p:cNvSpPr/>
          <p:nvPr/>
        </p:nvSpPr>
        <p:spPr>
          <a:xfrm>
            <a:off x="3419872" y="627534"/>
            <a:ext cx="288032" cy="36004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1"/>
          <p:cNvGrpSpPr>
            <a:grpSpLocks/>
          </p:cNvGrpSpPr>
          <p:nvPr/>
        </p:nvGrpSpPr>
        <p:grpSpPr bwMode="auto">
          <a:xfrm>
            <a:off x="971550" y="188913"/>
            <a:ext cx="6192838" cy="4811712"/>
            <a:chOff x="1258888" y="198338"/>
            <a:chExt cx="6192837" cy="4811712"/>
          </a:xfrm>
        </p:grpSpPr>
        <p:pic>
          <p:nvPicPr>
            <p:cNvPr id="55299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888" y="198338"/>
              <a:ext cx="6192837" cy="481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619251" y="2612925"/>
              <a:ext cx="5473699" cy="5349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1"/>
          <p:cNvGrpSpPr>
            <a:grpSpLocks/>
          </p:cNvGrpSpPr>
          <p:nvPr/>
        </p:nvGrpSpPr>
        <p:grpSpPr bwMode="auto">
          <a:xfrm>
            <a:off x="971550" y="195263"/>
            <a:ext cx="6192838" cy="4811712"/>
            <a:chOff x="1258888" y="483518"/>
            <a:chExt cx="6192837" cy="4811712"/>
          </a:xfrm>
        </p:grpSpPr>
        <p:pic>
          <p:nvPicPr>
            <p:cNvPr id="56323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888" y="483518"/>
              <a:ext cx="6192837" cy="481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619251" y="3999830"/>
              <a:ext cx="5473699" cy="5349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9738" y="195263"/>
            <a:ext cx="7661275" cy="576262"/>
          </a:xfrm>
        </p:spPr>
        <p:txBody>
          <a:bodyPr/>
          <a:lstStyle/>
          <a:p>
            <a:pPr>
              <a:defRPr/>
            </a:pPr>
            <a:r>
              <a:rPr sz="2400" cap="none" dirty="0" smtClean="0">
                <a:solidFill>
                  <a:srgbClr val="002060"/>
                </a:solidFill>
              </a:rPr>
              <a:t>What Sork &amp; </a:t>
            </a:r>
            <a:r>
              <a:rPr sz="2400" cap="none" dirty="0" err="1" smtClean="0">
                <a:solidFill>
                  <a:srgbClr val="002060"/>
                </a:solidFill>
              </a:rPr>
              <a:t>Buskey</a:t>
            </a:r>
            <a:r>
              <a:rPr sz="2400" cap="none" dirty="0" smtClean="0">
                <a:solidFill>
                  <a:srgbClr val="002060"/>
                </a:solidFill>
              </a:rPr>
              <a:t> were able to say….</a:t>
            </a:r>
            <a:endParaRPr sz="2400" cap="none" dirty="0">
              <a:solidFill>
                <a:srgbClr val="002060"/>
              </a:solidFill>
            </a:endParaRPr>
          </a:p>
        </p:txBody>
      </p:sp>
      <p:sp>
        <p:nvSpPr>
          <p:cNvPr id="31747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439738" y="915988"/>
            <a:ext cx="7156450" cy="3887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altLang="en-US" sz="1800" smtClean="0">
                <a:ea typeface="ＭＳ Ｐゴシック" panose="020B0600070205080204" pitchFamily="34" charset="-128"/>
              </a:rPr>
              <a:t>Lack of cross-referencing and absence of cumulative development.</a:t>
            </a:r>
          </a:p>
          <a:p>
            <a:pPr marL="457200" indent="-4572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altLang="en-US" sz="1800" smtClean="0">
                <a:ea typeface="ＭＳ Ｐゴシック" panose="020B0600070205080204" pitchFamily="34" charset="-128"/>
              </a:rPr>
              <a:t>As a whole, literature has low degree of theoretical explanation.</a:t>
            </a:r>
          </a:p>
          <a:p>
            <a:pPr marL="457200" indent="-4572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altLang="en-US" sz="1800" smtClean="0">
                <a:ea typeface="ＭＳ Ｐゴシック" panose="020B0600070205080204" pitchFamily="34" charset="-128"/>
              </a:rPr>
              <a:t>Few books treat planning in a comprehensive fashion.</a:t>
            </a:r>
          </a:p>
          <a:p>
            <a:pPr marL="457200" indent="-4572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altLang="en-US" sz="1800" smtClean="0">
                <a:ea typeface="ＭＳ Ｐゴシック" panose="020B0600070205080204" pitchFamily="34" charset="-128"/>
              </a:rPr>
              <a:t>Models vary more due to contextual differences than substantive differences in process.</a:t>
            </a:r>
          </a:p>
          <a:p>
            <a:pPr marL="457200" indent="-4572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altLang="en-US" sz="1800" smtClean="0">
                <a:ea typeface="ＭＳ Ｐゴシック" panose="020B0600070205080204" pitchFamily="34" charset="-128"/>
              </a:rPr>
              <a:t>Heavy bias toward planning involving face-to-face/group instruction.</a:t>
            </a:r>
          </a:p>
          <a:p>
            <a:pPr marL="457200" indent="-4572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altLang="en-US" sz="1800" smtClean="0">
                <a:ea typeface="ＭＳ Ｐゴシック" panose="020B0600070205080204" pitchFamily="34" charset="-128"/>
              </a:rPr>
              <a:t>Roles played and proficiencies required by those who plan are not addressed in most models.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71550" y="339725"/>
            <a:ext cx="6408738" cy="623888"/>
          </a:xfrm>
        </p:spPr>
        <p:txBody>
          <a:bodyPr/>
          <a:lstStyle/>
          <a:p>
            <a:pPr>
              <a:defRPr/>
            </a:pPr>
            <a:r>
              <a:rPr b="0" cap="none" dirty="0" smtClean="0"/>
              <a:t>In S. B. Merriam &amp; P. M. Cunningham (</a:t>
            </a:r>
            <a:r>
              <a:rPr b="0" cap="none" dirty="0" err="1" smtClean="0"/>
              <a:t>Eds</a:t>
            </a:r>
            <a:r>
              <a:rPr b="0" cap="none" dirty="0" smtClean="0"/>
              <a:t>). (1989).</a:t>
            </a:r>
            <a:r>
              <a:rPr b="0" i="1" cap="none" dirty="0" smtClean="0"/>
              <a:t> Handbook of adult and continuing education. </a:t>
            </a:r>
            <a:r>
              <a:rPr b="0" cap="none" dirty="0" smtClean="0"/>
              <a:t>San Francisco: </a:t>
            </a:r>
            <a:r>
              <a:rPr b="0" cap="none" dirty="0" err="1" smtClean="0"/>
              <a:t>Jossey</a:t>
            </a:r>
            <a:r>
              <a:rPr b="0" cap="none" dirty="0" smtClean="0"/>
              <a:t>-Bass</a:t>
            </a:r>
            <a:r>
              <a:rPr b="0" i="1" cap="none" dirty="0"/>
              <a:t>.</a:t>
            </a:r>
          </a:p>
        </p:txBody>
      </p:sp>
      <p:pic>
        <p:nvPicPr>
          <p:cNvPr id="583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98575"/>
            <a:ext cx="5508625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6444208" y="195486"/>
            <a:ext cx="504056" cy="36004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55638" y="411163"/>
            <a:ext cx="6940550" cy="623887"/>
          </a:xfrm>
        </p:spPr>
        <p:txBody>
          <a:bodyPr/>
          <a:lstStyle/>
          <a:p>
            <a:pPr>
              <a:defRPr/>
            </a:pPr>
            <a:r>
              <a:rPr b="0" cap="none" dirty="0" smtClean="0"/>
              <a:t>In A. L. Wilson &amp; E. R. Hayes (Eds.). (2000). </a:t>
            </a:r>
            <a:r>
              <a:rPr b="0" i="1" cap="none" dirty="0" smtClean="0"/>
              <a:t>Handbook of adult and continuing </a:t>
            </a:r>
            <a:r>
              <a:rPr b="0" i="1" cap="none" dirty="0"/>
              <a:t>e</a:t>
            </a:r>
            <a:r>
              <a:rPr b="0" i="1" cap="none" dirty="0" smtClean="0"/>
              <a:t>ducation</a:t>
            </a:r>
            <a:r>
              <a:rPr b="0" cap="none" dirty="0" smtClean="0"/>
              <a:t>. San Francisco: </a:t>
            </a:r>
            <a:r>
              <a:rPr b="0" cap="none" dirty="0" err="1" smtClean="0"/>
              <a:t>Jossey</a:t>
            </a:r>
            <a:r>
              <a:rPr b="0" cap="none" dirty="0" smtClean="0"/>
              <a:t>-Bass.</a:t>
            </a:r>
            <a:endParaRPr b="0" i="1" cap="none" dirty="0"/>
          </a:p>
        </p:txBody>
      </p:sp>
      <p:pic>
        <p:nvPicPr>
          <p:cNvPr id="5939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419225"/>
            <a:ext cx="6423025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827584" y="411163"/>
            <a:ext cx="7273429" cy="623887"/>
          </a:xfrm>
        </p:spPr>
        <p:txBody>
          <a:bodyPr/>
          <a:lstStyle/>
          <a:p>
            <a:pPr>
              <a:defRPr/>
            </a:pPr>
            <a:r>
              <a:rPr sz="2400" cap="none" dirty="0" smtClean="0">
                <a:solidFill>
                  <a:srgbClr val="002060"/>
                </a:solidFill>
              </a:rPr>
              <a:t>What is a literature review #2</a:t>
            </a:r>
            <a:endParaRPr sz="2400" cap="none" dirty="0">
              <a:solidFill>
                <a:srgbClr val="002060"/>
              </a:solidFill>
            </a:endParaRPr>
          </a:p>
        </p:txBody>
      </p:sp>
      <p:sp>
        <p:nvSpPr>
          <p:cNvPr id="24579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827584" y="1131888"/>
            <a:ext cx="6336804" cy="3671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z="1800" dirty="0" smtClean="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 sz="1800" dirty="0" smtClean="0">
                <a:ea typeface="ＭＳ Ｐゴシック" panose="020B0600070205080204" pitchFamily="34" charset="-128"/>
              </a:rPr>
              <a:t>“A literature review is a </a:t>
            </a:r>
            <a:r>
              <a:rPr lang="en-US" altLang="en-US" sz="1800" b="1" i="1" dirty="0" smtClean="0">
                <a:ea typeface="ＭＳ Ｐゴシック" panose="020B0600070205080204" pitchFamily="34" charset="-128"/>
              </a:rPr>
              <a:t>critical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 and </a:t>
            </a:r>
            <a:r>
              <a:rPr lang="en-US" altLang="en-US" sz="1800" b="1" i="1" dirty="0" smtClean="0">
                <a:ea typeface="ＭＳ Ｐゴシック" panose="020B0600070205080204" pitchFamily="34" charset="-128"/>
              </a:rPr>
              <a:t>in depth evaluation 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of previous research. It is a </a:t>
            </a:r>
            <a:r>
              <a:rPr lang="en-US" altLang="en-US" sz="1800" b="1" i="1" dirty="0" smtClean="0">
                <a:ea typeface="ＭＳ Ｐゴシック" panose="020B0600070205080204" pitchFamily="34" charset="-128"/>
              </a:rPr>
              <a:t>summary and synopsis 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of a particular area of research, allowing anybody reading the paper to establish why you are pursuing this particular research. A good literature review expands on the </a:t>
            </a:r>
            <a:r>
              <a:rPr lang="en-US" altLang="en-US" sz="1800" b="1" i="1" dirty="0" smtClean="0">
                <a:ea typeface="ＭＳ Ｐゴシック" panose="020B0600070205080204" pitchFamily="34" charset="-128"/>
              </a:rPr>
              <a:t>reasons behind 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selecting a particular research question.” [emphases added]</a:t>
            </a:r>
          </a:p>
          <a:p>
            <a:pPr>
              <a:spcBef>
                <a:spcPct val="0"/>
              </a:spcBef>
            </a:pPr>
            <a:endParaRPr lang="en-US" altLang="en-US" sz="1800" dirty="0" smtClean="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 smtClean="0">
                <a:ea typeface="ＭＳ Ｐゴシック" panose="020B0600070205080204" pitchFamily="34" charset="-128"/>
              </a:rPr>
              <a:t>Source: https://explorable.com/what-is-a-literature-review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9738" y="411163"/>
            <a:ext cx="7661275" cy="623887"/>
          </a:xfrm>
        </p:spPr>
        <p:txBody>
          <a:bodyPr/>
          <a:lstStyle/>
          <a:p>
            <a:pPr>
              <a:defRPr/>
            </a:pPr>
            <a:r>
              <a:rPr b="0" cap="none" dirty="0" smtClean="0"/>
              <a:t>In C. E. </a:t>
            </a:r>
            <a:r>
              <a:rPr b="0" cap="none" dirty="0" err="1" smtClean="0"/>
              <a:t>Kasworm</a:t>
            </a:r>
            <a:r>
              <a:rPr b="0" cap="none" dirty="0" smtClean="0"/>
              <a:t>, A. D. Rose &amp; J. M. Ross-Gordon (Eds.). (2010). </a:t>
            </a:r>
            <a:r>
              <a:rPr b="0" i="1" cap="none" dirty="0" smtClean="0"/>
              <a:t>Handbook of adult and continuing </a:t>
            </a:r>
            <a:r>
              <a:rPr b="0" i="1" cap="none" dirty="0"/>
              <a:t>e</a:t>
            </a:r>
            <a:r>
              <a:rPr b="0" i="1" cap="none" dirty="0" smtClean="0"/>
              <a:t>ducation. </a:t>
            </a:r>
            <a:r>
              <a:rPr b="0" cap="none" dirty="0" smtClean="0"/>
              <a:t>Los Angeles: Sage.</a:t>
            </a:r>
            <a:endParaRPr b="0" i="1" cap="none" dirty="0"/>
          </a:p>
        </p:txBody>
      </p:sp>
      <p:pic>
        <p:nvPicPr>
          <p:cNvPr id="6041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19225"/>
            <a:ext cx="5329237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>
            <a:off x="7452320" y="411510"/>
            <a:ext cx="576064" cy="36004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90650"/>
            <a:ext cx="6332537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Box 5"/>
          <p:cNvSpPr txBox="1">
            <a:spLocks noChangeArrowheads="1"/>
          </p:cNvSpPr>
          <p:nvPr/>
        </p:nvSpPr>
        <p:spPr bwMode="auto">
          <a:xfrm>
            <a:off x="827088" y="339725"/>
            <a:ext cx="68405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In E. J. Burge (Ed.). (2009). </a:t>
            </a:r>
            <a:r>
              <a:rPr lang="en-US" altLang="en-US" sz="1800" i="1"/>
              <a:t>Negotiating ethical practice in adult education</a:t>
            </a:r>
            <a:r>
              <a:rPr lang="en-US" altLang="en-US" sz="1800"/>
              <a:t> (New Directions for Adult and Continuing Education, no. 123). San Francisco: Jossey-Bass.</a:t>
            </a:r>
          </a:p>
        </p:txBody>
      </p:sp>
      <p:sp>
        <p:nvSpPr>
          <p:cNvPr id="2" name="Rectangle 1"/>
          <p:cNvSpPr/>
          <p:nvPr/>
        </p:nvSpPr>
        <p:spPr>
          <a:xfrm>
            <a:off x="2051720" y="1491630"/>
            <a:ext cx="3960440" cy="10801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65125" y="1492250"/>
            <a:ext cx="5430838" cy="842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cap="none" dirty="0" smtClean="0">
                <a:solidFill>
                  <a:srgbClr val="002060"/>
                </a:solidFill>
              </a:rPr>
              <a:t>Questions…</a:t>
            </a:r>
            <a:endParaRPr lang="en-US" cap="none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9738" y="411163"/>
            <a:ext cx="7661275" cy="623887"/>
          </a:xfrm>
        </p:spPr>
        <p:txBody>
          <a:bodyPr/>
          <a:lstStyle/>
          <a:p>
            <a:pPr>
              <a:defRPr/>
            </a:pPr>
            <a:r>
              <a:rPr sz="2400" cap="none" dirty="0" smtClean="0">
                <a:solidFill>
                  <a:srgbClr val="002060"/>
                </a:solidFill>
              </a:rPr>
              <a:t>What is a literature review #3</a:t>
            </a:r>
            <a:endParaRPr sz="2400" cap="none" dirty="0">
              <a:solidFill>
                <a:srgbClr val="002060"/>
              </a:solidFill>
            </a:endParaRPr>
          </a:p>
        </p:txBody>
      </p:sp>
      <p:sp>
        <p:nvSpPr>
          <p:cNvPr id="25603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468313" y="987425"/>
            <a:ext cx="6840537" cy="3671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“</a:t>
            </a:r>
            <a:r>
              <a:rPr lang="en-US" altLang="en-US" sz="1800" smtClean="0">
                <a:ea typeface="ＭＳ Ｐゴシック" panose="020B0600070205080204" pitchFamily="34" charset="-128"/>
              </a:rPr>
              <a:t>A literature review can be just a simple summary of the sources [NOT AT UBC!], but it usually has an </a:t>
            </a:r>
            <a:r>
              <a:rPr lang="en-US" altLang="en-US" sz="1800" b="1" i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organizational pattern</a:t>
            </a:r>
            <a:r>
              <a:rPr lang="en-US" altLang="en-US" sz="1800" b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smtClean="0">
                <a:ea typeface="ＭＳ Ｐゴシック" panose="020B0600070205080204" pitchFamily="34" charset="-128"/>
              </a:rPr>
              <a:t>and combines both summary and synthesis. A </a:t>
            </a:r>
            <a:r>
              <a:rPr lang="en-US" altLang="en-US" sz="1800" b="1" i="1" smtClean="0">
                <a:ea typeface="ＭＳ Ｐゴシック" panose="020B0600070205080204" pitchFamily="34" charset="-128"/>
              </a:rPr>
              <a:t>summary</a:t>
            </a:r>
            <a:r>
              <a:rPr lang="en-US" altLang="en-US" sz="1800" smtClean="0">
                <a:ea typeface="ＭＳ Ｐゴシック" panose="020B0600070205080204" pitchFamily="34" charset="-128"/>
              </a:rPr>
              <a:t> is a recap of the important information of the source, but a </a:t>
            </a:r>
            <a:r>
              <a:rPr lang="en-US" altLang="en-US" sz="1800" b="1" i="1" smtClean="0">
                <a:ea typeface="ＭＳ Ｐゴシック" panose="020B0600070205080204" pitchFamily="34" charset="-128"/>
              </a:rPr>
              <a:t>synthesis</a:t>
            </a:r>
            <a:r>
              <a:rPr lang="en-US" altLang="en-US" sz="1800" smtClean="0">
                <a:ea typeface="ＭＳ Ｐゴシック" panose="020B0600070205080204" pitchFamily="34" charset="-128"/>
              </a:rPr>
              <a:t> is a re-organization, or a reshuffling, of that information. It might give a </a:t>
            </a:r>
            <a:r>
              <a:rPr lang="en-US" altLang="en-US" sz="1800" b="1" i="1" smtClean="0">
                <a:ea typeface="ＭＳ Ｐゴシック" panose="020B0600070205080204" pitchFamily="34" charset="-128"/>
              </a:rPr>
              <a:t>new interpretation</a:t>
            </a:r>
            <a:r>
              <a:rPr lang="en-US" altLang="en-US" sz="1800" smtClean="0">
                <a:ea typeface="ＭＳ Ｐゴシック" panose="020B0600070205080204" pitchFamily="34" charset="-128"/>
              </a:rPr>
              <a:t> of old material or combine new with old interpretations. Or it might trace the </a:t>
            </a:r>
            <a:r>
              <a:rPr lang="en-US" altLang="en-US" sz="1800" b="1" i="1" smtClean="0">
                <a:ea typeface="ＭＳ Ｐゴシック" panose="020B0600070205080204" pitchFamily="34" charset="-128"/>
              </a:rPr>
              <a:t>intellectual progression </a:t>
            </a:r>
            <a:r>
              <a:rPr lang="en-US" altLang="en-US" sz="1800" smtClean="0">
                <a:ea typeface="ＭＳ Ｐゴシック" panose="020B0600070205080204" pitchFamily="34" charset="-128"/>
              </a:rPr>
              <a:t>of the field, including </a:t>
            </a:r>
            <a:r>
              <a:rPr lang="en-US" altLang="en-US" sz="1800" b="1" i="1" smtClean="0">
                <a:ea typeface="ＭＳ Ｐゴシック" panose="020B0600070205080204" pitchFamily="34" charset="-128"/>
              </a:rPr>
              <a:t>major debates</a:t>
            </a:r>
            <a:r>
              <a:rPr lang="en-US" altLang="en-US" sz="1800" smtClean="0">
                <a:ea typeface="ＭＳ Ｐゴシック" panose="020B0600070205080204" pitchFamily="34" charset="-128"/>
              </a:rPr>
              <a:t>. And depending on the situation, the literature review may </a:t>
            </a:r>
            <a:r>
              <a:rPr lang="en-US" altLang="en-US" sz="1800" b="1" i="1" smtClean="0">
                <a:ea typeface="ＭＳ Ｐゴシック" panose="020B0600070205080204" pitchFamily="34" charset="-128"/>
              </a:rPr>
              <a:t>evaluate</a:t>
            </a:r>
            <a:r>
              <a:rPr lang="en-US" altLang="en-US" sz="1800" smtClean="0">
                <a:ea typeface="ＭＳ Ｐゴシック" panose="020B0600070205080204" pitchFamily="34" charset="-128"/>
              </a:rPr>
              <a:t> the sources and </a:t>
            </a:r>
            <a:r>
              <a:rPr lang="en-US" altLang="en-US" sz="1800" b="1" i="1" smtClean="0">
                <a:ea typeface="ＭＳ Ｐゴシック" panose="020B0600070205080204" pitchFamily="34" charset="-128"/>
              </a:rPr>
              <a:t>advise</a:t>
            </a:r>
            <a:r>
              <a:rPr lang="en-US" altLang="en-US" sz="1800" smtClean="0">
                <a:ea typeface="ＭＳ Ｐゴシック" panose="020B0600070205080204" pitchFamily="34" charset="-128"/>
              </a:rPr>
              <a:t> the reader on the most pertinent or relevant.” [emphases added]</a:t>
            </a:r>
          </a:p>
          <a:p>
            <a:pPr>
              <a:spcBef>
                <a:spcPct val="0"/>
              </a:spcBef>
            </a:pPr>
            <a:r>
              <a:rPr lang="en-US" altLang="en-US" sz="1400" smtClean="0">
                <a:ea typeface="ＭＳ Ｐゴシック" panose="020B0600070205080204" pitchFamily="34" charset="-128"/>
              </a:rPr>
              <a:t>Source: https://writingcenter.unc.edu/tips-and-tools/literature-reviews/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827584" y="411163"/>
            <a:ext cx="7273429" cy="623887"/>
          </a:xfrm>
        </p:spPr>
        <p:txBody>
          <a:bodyPr/>
          <a:lstStyle/>
          <a:p>
            <a:pPr>
              <a:defRPr/>
            </a:pPr>
            <a:r>
              <a:rPr cap="none" dirty="0" smtClean="0"/>
              <a:t>Possible ways of picturing the literature review…</a:t>
            </a:r>
            <a:endParaRPr cap="none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87425"/>
            <a:ext cx="3887788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684213" y="4568825"/>
            <a:ext cx="7056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Source: Wellington, J. et. al. (2005). </a:t>
            </a:r>
            <a:r>
              <a:rPr lang="en-US" altLang="en-US" sz="1400" i="1"/>
              <a:t>Succeeding with your doctorate</a:t>
            </a:r>
            <a:r>
              <a:rPr lang="en-US" altLang="en-US" sz="1400"/>
              <a:t>. Sage Publications, Figure 5.1. doi: 10.4135/9781849209977.n2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83568" y="195263"/>
            <a:ext cx="7417445" cy="576262"/>
          </a:xfrm>
        </p:spPr>
        <p:txBody>
          <a:bodyPr/>
          <a:lstStyle/>
          <a:p>
            <a:pPr>
              <a:defRPr/>
            </a:pPr>
            <a:r>
              <a:rPr sz="2400" cap="none" dirty="0" smtClean="0">
                <a:solidFill>
                  <a:srgbClr val="002060"/>
                </a:solidFill>
              </a:rPr>
              <a:t>Purpose(s) of a literature review…</a:t>
            </a:r>
            <a:endParaRPr sz="2400" cap="none" dirty="0">
              <a:solidFill>
                <a:srgbClr val="002060"/>
              </a:solidFill>
            </a:endParaRPr>
          </a:p>
        </p:txBody>
      </p:sp>
      <p:sp>
        <p:nvSpPr>
          <p:cNvPr id="24579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611560" y="915566"/>
            <a:ext cx="7056784" cy="38882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to answer the question: </a:t>
            </a:r>
            <a:r>
              <a:rPr lang="en-US" altLang="en-US" sz="2000" i="1" dirty="0" smtClean="0">
                <a:ea typeface="ＭＳ Ｐゴシック" panose="020B0600070205080204" pitchFamily="34" charset="-128"/>
              </a:rPr>
              <a:t>What do we know – or not know – about this particular topic/issue/subject?</a:t>
            </a:r>
          </a:p>
          <a:p>
            <a:pPr marL="342900" indent="-3429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altLang="en-US" sz="2000" i="1" dirty="0" smtClean="0">
                <a:ea typeface="ＭＳ Ｐゴシック" panose="020B0600070205080204" pitchFamily="34" charset="-128"/>
              </a:rPr>
              <a:t>to survey, summarize, assess &amp; distill information about a topic.</a:t>
            </a:r>
          </a:p>
          <a:p>
            <a:pPr marL="342900" indent="-3429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altLang="en-US" sz="2000" i="1" dirty="0" smtClean="0">
                <a:ea typeface="ＭＳ Ｐゴシック" panose="020B0600070205080204" pitchFamily="34" charset="-128"/>
              </a:rPr>
              <a:t>to position you as a well-informed, authoritative participant in a scholarly conversation.</a:t>
            </a:r>
          </a:p>
          <a:p>
            <a:pPr marL="342900" indent="-3429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altLang="en-US" sz="2000" i="1" dirty="0" smtClean="0">
                <a:ea typeface="ＭＳ Ｐゴシック" panose="020B0600070205080204" pitchFamily="34" charset="-128"/>
              </a:rPr>
              <a:t>to establish an intellectual foundation for a research project.</a:t>
            </a:r>
          </a:p>
          <a:p>
            <a:pPr marL="342900" indent="-3429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altLang="en-US" sz="2000" i="1" dirty="0" smtClean="0">
                <a:ea typeface="ＭＳ Ｐゴシック" panose="020B0600070205080204" pitchFamily="34" charset="-128"/>
              </a:rPr>
              <a:t>to convince others that you are sufficiently engaged with a body of relevant literature to propose an original research project.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9738" y="339725"/>
            <a:ext cx="7661275" cy="639763"/>
          </a:xfrm>
        </p:spPr>
        <p:txBody>
          <a:bodyPr/>
          <a:lstStyle/>
          <a:p>
            <a:pPr>
              <a:defRPr/>
            </a:pPr>
            <a:r>
              <a:rPr cap="none" dirty="0" smtClean="0"/>
              <a:t>Producing a literature review…</a:t>
            </a:r>
            <a:endParaRPr cap="none" dirty="0"/>
          </a:p>
        </p:txBody>
      </p:sp>
      <p:pic>
        <p:nvPicPr>
          <p:cNvPr id="25603" name="Picture 2" descr="Image result for literature revie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42963"/>
            <a:ext cx="4319588" cy="4321175"/>
          </a:xfrm>
          <a:prstGeom prst="rect">
            <a:avLst/>
          </a:prstGeom>
          <a:solidFill>
            <a:schemeClr val="tx1">
              <a:lumMod val="10000"/>
              <a:lumOff val="90000"/>
              <a:alpha val="0"/>
            </a:schemeClr>
          </a:solidFill>
          <a:ln>
            <a:noFill/>
          </a:ln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3995738" y="4424363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Source: University of Sheffield, retrieved from: https://dkit.ie.libguides.com/literaturereview</a:t>
            </a: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4787900" y="1271588"/>
            <a:ext cx="33845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An attractive graphic….BUT, there is </a:t>
            </a:r>
            <a:r>
              <a:rPr lang="en-US" altLang="en-US" sz="1800" i="1"/>
              <a:t>nothing</a:t>
            </a:r>
            <a:r>
              <a:rPr lang="en-US" altLang="en-US" sz="1800"/>
              <a:t> </a:t>
            </a:r>
            <a:r>
              <a:rPr lang="en-US" altLang="en-US" sz="1800" i="1"/>
              <a:t>linear</a:t>
            </a:r>
            <a:r>
              <a:rPr lang="en-US" altLang="en-US" sz="1800"/>
              <a:t> about producing a good literature review!</a:t>
            </a:r>
          </a:p>
          <a:p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9738" y="339725"/>
            <a:ext cx="7661275" cy="639763"/>
          </a:xfrm>
        </p:spPr>
        <p:txBody>
          <a:bodyPr/>
          <a:lstStyle/>
          <a:p>
            <a:pPr>
              <a:defRPr/>
            </a:pPr>
            <a:r>
              <a:rPr cap="none" dirty="0" smtClean="0"/>
              <a:t>Producing a literature review…</a:t>
            </a:r>
            <a:endParaRPr cap="none" dirty="0"/>
          </a:p>
        </p:txBody>
      </p:sp>
      <p:pic>
        <p:nvPicPr>
          <p:cNvPr id="25603" name="Picture 2" descr="Image result for literature revie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42963"/>
            <a:ext cx="4319588" cy="4321175"/>
          </a:xfrm>
          <a:prstGeom prst="rect">
            <a:avLst/>
          </a:prstGeom>
          <a:solidFill>
            <a:schemeClr val="tx1">
              <a:lumMod val="10000"/>
              <a:lumOff val="90000"/>
              <a:alpha val="0"/>
            </a:schemeClr>
          </a:solidFill>
          <a:ln>
            <a:noFill/>
          </a:ln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3995738" y="4424363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Source: University of Sheffield, retrieved from: https://dkit.ie.libguides.com/literaturereview</a:t>
            </a:r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4787900" y="1271588"/>
            <a:ext cx="33845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An attractive graphic….BUT, there is </a:t>
            </a:r>
            <a:r>
              <a:rPr lang="en-US" altLang="en-US" sz="1800" i="1"/>
              <a:t>nothing</a:t>
            </a:r>
            <a:r>
              <a:rPr lang="en-US" altLang="en-US" sz="1800"/>
              <a:t> </a:t>
            </a:r>
            <a:r>
              <a:rPr lang="en-US" altLang="en-US" sz="1800" i="1"/>
              <a:t>linear</a:t>
            </a:r>
            <a:r>
              <a:rPr lang="en-US" altLang="en-US" sz="1800"/>
              <a:t> about producing a good literature review!</a:t>
            </a:r>
          </a:p>
          <a:p>
            <a:endParaRPr lang="en-US" altLang="en-US" sz="1800"/>
          </a:p>
          <a:p>
            <a:r>
              <a:rPr lang="en-US" altLang="en-US" sz="1800"/>
              <a:t>HOWEVER, the review itself may look like it was the product of a linear process!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BC Brand 1">
      <a:dk1>
        <a:srgbClr val="002040"/>
      </a:dk1>
      <a:lt1>
        <a:sysClr val="window" lastClr="FFFFFF"/>
      </a:lt1>
      <a:dk2>
        <a:srgbClr val="486B7F"/>
      </a:dk2>
      <a:lt2>
        <a:srgbClr val="EEECE1"/>
      </a:lt2>
      <a:accent1>
        <a:srgbClr val="002040"/>
      </a:accent1>
      <a:accent2>
        <a:srgbClr val="2E526B"/>
      </a:accent2>
      <a:accent3>
        <a:srgbClr val="6A8999"/>
      </a:accent3>
      <a:accent4>
        <a:srgbClr val="A7B9C1"/>
      </a:accent4>
      <a:accent5>
        <a:srgbClr val="BECBD0"/>
      </a:accent5>
      <a:accent6>
        <a:srgbClr val="D0DCD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7300</TotalTime>
  <Words>1073</Words>
  <Application>Microsoft Office PowerPoint</Application>
  <PresentationFormat>On-screen Show (16:9)</PresentationFormat>
  <Paragraphs>96</Paragraphs>
  <Slides>42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ＭＳ Ｐゴシック</vt:lpstr>
      <vt:lpstr>Arial</vt:lpstr>
      <vt:lpstr>Calibri</vt:lpstr>
      <vt:lpstr>Whitney Book</vt:lpstr>
      <vt:lpstr>WhitneyHTF-Bold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Goncalves</dc:creator>
  <cp:lastModifiedBy>Tom Sork</cp:lastModifiedBy>
  <cp:revision>390</cp:revision>
  <cp:lastPrinted>2015-09-29T17:52:21Z</cp:lastPrinted>
  <dcterms:created xsi:type="dcterms:W3CDTF">2010-06-15T20:07:28Z</dcterms:created>
  <dcterms:modified xsi:type="dcterms:W3CDTF">2019-02-28T21:54:59Z</dcterms:modified>
</cp:coreProperties>
</file>