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84047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GAME AFTER THIS!- Lindsay Move your booty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-feel comfortable talking to others </a:t>
            </a:r>
          </a:p>
          <a:p>
            <a:pPr lvl="0" rtl="0">
              <a:buNone/>
            </a:pPr>
            <a:r>
              <a:rPr lang="en"/>
              <a:t>-a way to share ideas and perspectives</a:t>
            </a:r>
          </a:p>
          <a:p>
            <a:pPr>
              <a:buNone/>
            </a:pPr>
            <a:r>
              <a:rPr lang="en"/>
              <a:t>-during inquiry you need to ask questions and get honest responses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http://this-time-and-this-place.blogspot.ca/2011/04/its-342am.html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know that you have read the readings so know that they videotaped teaching sessions and five minute clips were shown to the group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Brandy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brandy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Conversations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The Kinesthetic Way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Look back on their teaching. 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Conversations were more positive focused than factual or student bashing … but why?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Community distinction: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 i="1"/>
              <a:t>Gemeinschaft</a:t>
            </a:r>
            <a:r>
              <a:rPr lang="en"/>
              <a:t> = a “we” identity built on trust and shared goals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 i="1"/>
              <a:t>Gesellschaft</a:t>
            </a:r>
            <a:r>
              <a:rPr lang="en"/>
              <a:t> = an “I” community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Looking Back on Experience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i="1"/>
              <a:t>Gesellschaft: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/>
              <a:t>Job competitiveness &amp; strategy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 i="1"/>
              <a:t>“Pain of disconnection”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/>
              <a:t>Mutuality broken down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i="1"/>
              <a:t>Gemeinshaft: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 i="1"/>
              <a:t>“Shared connection of being”</a:t>
            </a:r>
          </a:p>
          <a:p>
            <a:pPr marL="914400" lvl="1" indent="-381000" rtl="0">
              <a:buClr>
                <a:schemeClr val="lt2"/>
              </a:buClr>
              <a:buSzPct val="80000"/>
              <a:buFont typeface="Arial"/>
              <a:buChar char="○"/>
            </a:pPr>
            <a:r>
              <a:rPr lang="en"/>
              <a:t>Give-and-take conversations</a:t>
            </a:r>
          </a:p>
          <a:p>
            <a:pPr marL="1371600" lvl="2" indent="-381000" rtl="0">
              <a:buClr>
                <a:schemeClr val="lt2"/>
              </a:buClr>
              <a:buSzPct val="80000"/>
              <a:buFont typeface="Arial"/>
              <a:buChar char="■"/>
            </a:pPr>
            <a:r>
              <a:rPr lang="en"/>
              <a:t>Reflection</a:t>
            </a:r>
          </a:p>
          <a:p>
            <a:pPr marL="1371600" lvl="2" indent="-381000" rtl="0">
              <a:buClr>
                <a:schemeClr val="lt2"/>
              </a:buClr>
              <a:buSzPct val="80000"/>
              <a:buFont typeface="Arial"/>
              <a:buChar char="■"/>
            </a:pPr>
            <a:r>
              <a:rPr lang="en"/>
              <a:t>Understanding</a:t>
            </a:r>
          </a:p>
          <a:p>
            <a:endParaRPr lang="en"/>
          </a:p>
          <a:p>
            <a:endParaRPr lang="en"/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We NOT Me</a:t>
            </a:r>
          </a:p>
        </p:txBody>
      </p:sp>
      <p:sp>
        <p:nvSpPr>
          <p:cNvPr id="122" name="Shape 122"/>
          <p:cNvSpPr/>
          <p:nvPr/>
        </p:nvSpPr>
        <p:spPr>
          <a:xfrm>
            <a:off x="6418800" y="2144871"/>
            <a:ext cx="2136849" cy="19454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3" name="Shape 123"/>
          <p:cNvSpPr/>
          <p:nvPr/>
        </p:nvSpPr>
        <p:spPr>
          <a:xfrm>
            <a:off x="6499837" y="4380325"/>
            <a:ext cx="1974774" cy="19454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Interdisciplinary as well as intradisciplinary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Transformative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Understanding &amp; Friendship</a:t>
            </a:r>
          </a:p>
          <a:p>
            <a:pPr marL="457200" lvl="0" indent="-41910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Shared history … </a:t>
            </a:r>
            <a:br>
              <a:rPr lang="en"/>
            </a:br>
            <a:r>
              <a:rPr lang="en"/>
              <a:t>COMMUNITY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Benefits of Mutuality for Educators</a:t>
            </a:r>
          </a:p>
        </p:txBody>
      </p:sp>
      <p:sp>
        <p:nvSpPr>
          <p:cNvPr id="130" name="Shape 130"/>
          <p:cNvSpPr/>
          <p:nvPr/>
        </p:nvSpPr>
        <p:spPr>
          <a:xfrm>
            <a:off x="4820048" y="4174123"/>
            <a:ext cx="3303823" cy="21940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620950" y="1021100"/>
            <a:ext cx="8003399" cy="524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>
                <a:solidFill>
                  <a:schemeClr val="accent3"/>
                </a:solidFill>
              </a:rPr>
              <a:t>
</a:t>
            </a:r>
          </a:p>
          <a:p>
            <a:endParaRPr lang="en" sz="240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en" sz="3000" i="1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rPr>
              <a:t>“Only by knowing the truth of our own condition can we hope to know the true condition of our students”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How do you think creating trust with in conversations and developing communities connects to the notion of inquiry? 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As teacher candidates on your practicum, what are some ways you might try to build trust and a sense of community in your school placement/ with your colleagues? 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/>
              <a:t>Exit Slip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Review Entrance Slips (Think-Pair-Share)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Trust Circle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Summary of the Article, Important Concepts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Community Building Activity</a:t>
            </a:r>
          </a:p>
          <a:p>
            <a:pPr marL="457200" lvl="0" indent="-41910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Questions?/ Exit Slips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Lesson Overview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54950" y="1579571"/>
            <a:ext cx="7831799" cy="341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Students will understand the key points from the assigned reading.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Students will understand the importance of trust and community for meaningful discussions.</a:t>
            </a:r>
          </a:p>
          <a:p>
            <a:pPr marL="457200" lvl="0" indent="-41910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Students will be able to relate the themes of this reading to inquiry as a whole.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Learning Objectives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854950" y="1579569"/>
            <a:ext cx="7831799" cy="268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Rushed and not serious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Occur in photocopy rooms and hallways 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University professors talk about research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Conversation Concerns</a:t>
            </a:r>
          </a:p>
        </p:txBody>
      </p:sp>
      <p:sp>
        <p:nvSpPr>
          <p:cNvPr id="75" name="Shape 75"/>
          <p:cNvSpPr/>
          <p:nvPr/>
        </p:nvSpPr>
        <p:spPr>
          <a:xfrm>
            <a:off x="2933625" y="4262775"/>
            <a:ext cx="3105774" cy="24851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developed to “encourage thoughtful conversations”</a:t>
            </a:r>
          </a:p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videotape classes</a:t>
            </a:r>
          </a:p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reflect on teaching with a group of peers</a:t>
            </a:r>
          </a:p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community conversations over different disciplines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Teachers Scholar Project</a:t>
            </a:r>
          </a:p>
        </p:txBody>
      </p:sp>
      <p:sp>
        <p:nvSpPr>
          <p:cNvPr id="82" name="Shape 82"/>
          <p:cNvSpPr/>
          <p:nvPr/>
        </p:nvSpPr>
        <p:spPr>
          <a:xfrm>
            <a:off x="1698500" y="4537701"/>
            <a:ext cx="3051050" cy="20299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54950" y="1579569"/>
            <a:ext cx="7831799" cy="263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peer nominated teachers from different disciplines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1 year study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regular teaching discussions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class observations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Project </a:t>
            </a:r>
          </a:p>
        </p:txBody>
      </p:sp>
      <p:sp>
        <p:nvSpPr>
          <p:cNvPr id="89" name="Shape 89"/>
          <p:cNvSpPr/>
          <p:nvPr/>
        </p:nvSpPr>
        <p:spPr>
          <a:xfrm>
            <a:off x="5178225" y="4547000"/>
            <a:ext cx="3508525" cy="21052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54950" y="1579568"/>
            <a:ext cx="7831799" cy="2275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familiar with colleagues teaching approaches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context to engage in conversation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teachers test concerns against other’s concerns</a:t>
            </a:r>
          </a:p>
          <a:p>
            <a:endParaRPr lang="en"/>
          </a:p>
          <a:p>
            <a:endParaRPr lang="en"/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 Videotape Sharing</a:t>
            </a:r>
          </a:p>
        </p:txBody>
      </p:sp>
      <p:sp>
        <p:nvSpPr>
          <p:cNvPr id="96" name="Shape 96"/>
          <p:cNvSpPr/>
          <p:nvPr/>
        </p:nvSpPr>
        <p:spPr>
          <a:xfrm>
            <a:off x="3640732" y="4010232"/>
            <a:ext cx="4551200" cy="25014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Lack of forums 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Discussed the videos.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Discussion led to seeing each others innermost hopes and concerns with teaching.</a:t>
            </a:r>
          </a:p>
          <a:p>
            <a:pPr marL="457200" lvl="0" indent="-4191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/>
              <a:t>Same problems described from very different perspectives</a:t>
            </a:r>
          </a:p>
          <a:p>
            <a:endParaRPr lang="en"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Teaching Narrative</a:t>
            </a:r>
          </a:p>
        </p:txBody>
      </p:sp>
      <p:sp>
        <p:nvSpPr>
          <p:cNvPr id="103" name="Shape 103"/>
          <p:cNvSpPr/>
          <p:nvPr/>
        </p:nvSpPr>
        <p:spPr>
          <a:xfrm>
            <a:off x="5745300" y="4550675"/>
            <a:ext cx="3069000" cy="19234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Relate to each other’s frustrations from the stories and discussion.</a:t>
            </a:r>
          </a:p>
          <a:p>
            <a:endParaRPr lang="en" sz="2400"/>
          </a:p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Learn from each other as well as their self.  </a:t>
            </a:r>
          </a:p>
          <a:p>
            <a:endParaRPr lang="en" sz="2400"/>
          </a:p>
          <a:p>
            <a:pPr marL="457200" lvl="0" indent="-381000" rtl="0">
              <a:buClr>
                <a:schemeClr val="lt2"/>
              </a:buClr>
              <a:buSzPct val="100000"/>
              <a:buFont typeface="Arial"/>
              <a:buChar char="★"/>
            </a:pPr>
            <a:r>
              <a:rPr lang="en" sz="2400"/>
              <a:t>“deep questioning of our tendency to forget the anxieties and apprehensions harbored behind our students’ sometimes silent and unresponsive faces.”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Narrative Cont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On-screen Show (4:3)</PresentationFormat>
  <Paragraphs>79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Theme</vt:lpstr>
      <vt:lpstr>Conversations </vt:lpstr>
      <vt:lpstr>Lesson Overview</vt:lpstr>
      <vt:lpstr>Learning Objectives</vt:lpstr>
      <vt:lpstr>Conversation Concerns</vt:lpstr>
      <vt:lpstr>Teachers Scholar Project</vt:lpstr>
      <vt:lpstr>The Project </vt:lpstr>
      <vt:lpstr>Results Videotape Sharing</vt:lpstr>
      <vt:lpstr>Teaching Narrative</vt:lpstr>
      <vt:lpstr>Narrative Cont</vt:lpstr>
      <vt:lpstr>Looking Back on Experience </vt:lpstr>
      <vt:lpstr>We NOT Me</vt:lpstr>
      <vt:lpstr>Benefits of Mutuality for Educators</vt:lpstr>
      <vt:lpstr>PowerPoint Presentation</vt:lpstr>
      <vt:lpstr>Questions</vt:lpstr>
      <vt:lpstr>Exit Slip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Conversations </dc:title>
  <dc:creator>Brandy Lietz</dc:creator>
  <cp:lastModifiedBy>Brandy Lietz</cp:lastModifiedBy>
  <cp:revision>1</cp:revision>
  <dcterms:modified xsi:type="dcterms:W3CDTF">2013-10-20T18:27:07Z</dcterms:modified>
</cp:coreProperties>
</file>